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1.xml" ContentType="application/inkml+xml"/>
  <Override PartName="/ppt/ink/ink2.xml" ContentType="application/inkml+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52"/>
  </p:notesMasterIdLst>
  <p:sldIdLst>
    <p:sldId id="256" r:id="rId5"/>
    <p:sldId id="312" r:id="rId6"/>
    <p:sldId id="262" r:id="rId7"/>
    <p:sldId id="311" r:id="rId8"/>
    <p:sldId id="310" r:id="rId9"/>
    <p:sldId id="273" r:id="rId10"/>
    <p:sldId id="263" r:id="rId11"/>
    <p:sldId id="299" r:id="rId12"/>
    <p:sldId id="265" r:id="rId13"/>
    <p:sldId id="267" r:id="rId14"/>
    <p:sldId id="268" r:id="rId15"/>
    <p:sldId id="266" r:id="rId16"/>
    <p:sldId id="269" r:id="rId17"/>
    <p:sldId id="274" r:id="rId18"/>
    <p:sldId id="276" r:id="rId19"/>
    <p:sldId id="277" r:id="rId20"/>
    <p:sldId id="278" r:id="rId21"/>
    <p:sldId id="275" r:id="rId22"/>
    <p:sldId id="285" r:id="rId23"/>
    <p:sldId id="286" r:id="rId24"/>
    <p:sldId id="289" r:id="rId25"/>
    <p:sldId id="290" r:id="rId26"/>
    <p:sldId id="291" r:id="rId27"/>
    <p:sldId id="292" r:id="rId28"/>
    <p:sldId id="293" r:id="rId29"/>
    <p:sldId id="294" r:id="rId30"/>
    <p:sldId id="287" r:id="rId31"/>
    <p:sldId id="288" r:id="rId32"/>
    <p:sldId id="279" r:id="rId33"/>
    <p:sldId id="280" r:id="rId34"/>
    <p:sldId id="306" r:id="rId35"/>
    <p:sldId id="305" r:id="rId36"/>
    <p:sldId id="283" r:id="rId37"/>
    <p:sldId id="307" r:id="rId38"/>
    <p:sldId id="284" r:id="rId39"/>
    <p:sldId id="281" r:id="rId40"/>
    <p:sldId id="295" r:id="rId41"/>
    <p:sldId id="296" r:id="rId42"/>
    <p:sldId id="298" r:id="rId43"/>
    <p:sldId id="300" r:id="rId44"/>
    <p:sldId id="301" r:id="rId45"/>
    <p:sldId id="302" r:id="rId46"/>
    <p:sldId id="297" r:id="rId47"/>
    <p:sldId id="303" r:id="rId48"/>
    <p:sldId id="304" r:id="rId49"/>
    <p:sldId id="308" r:id="rId50"/>
    <p:sldId id="309" r:id="rId51"/>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97" userDrawn="1">
          <p15:clr>
            <a:srgbClr val="A4A3A4"/>
          </p15:clr>
        </p15:guide>
        <p15:guide id="2" pos="3165"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F1CB0D-092F-C028-C2FD-64CA402B1D5E}" name="Marnie Carter" initials="MC" userId="S::mcarter@allenandclarke.com::8a3add1c-451e-4c91-a40f-7125612162ba" providerId="AD"/>
  <p188:author id="{4B4C423B-CA50-9BD4-ECD8-1526CDCF71FB}" name="Sean Stack" initials="SS" userId="S::sstack@allenandclarke.com::90ad78f2-bd7c-4486-aa7b-60c179258bd2" providerId="AD"/>
  <p188:author id="{9C3EADBE-0BA5-E391-8F84-712ADB661DD4}" name="Craig Griffiths" initials="CG" userId="S::cgriffiths@allenandclarke.com::847a83a2-ad00-44bb-8655-34d51c9d3643" providerId="AD"/>
  <p188:author id="{F57FDBDD-B6E1-D252-1002-623AA2D97BF0}" name="Jodie Lee" initials="JL" userId="S::jlee@allenandclarke.com::4bd8c568-1451-4eba-8e09-93e65d651c1f" providerId="AD"/>
  <p188:author id="{4EA2B5DE-F233-FBDA-4331-86349A3B3B9D}" name="Philippa Tinetti" initials="PT" userId="S::ptinetti@allenandclarke.com::35bc4a48-8df6-47f6-ac0f-861858da38d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C5B66"/>
    <a:srgbClr val="FFFFFF"/>
    <a:srgbClr val="00A99D"/>
    <a:srgbClr val="D8ECEA"/>
    <a:srgbClr val="E2E228"/>
    <a:srgbClr val="10273C"/>
    <a:srgbClr val="000000"/>
    <a:srgbClr val="66686D"/>
    <a:srgbClr val="F05326"/>
    <a:srgbClr val="E7E9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DA8B73-9912-41EF-BEE7-FDF20400EB2A}" v="1" dt="2025-11-02T21:12:22.069"/>
    <p1510:client id="{C342E5F4-BE0E-4100-AC49-CE1096167B13}" v="2" dt="2025-11-02T03:12:38.4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786" y="108"/>
      </p:cViewPr>
      <p:guideLst>
        <p:guide orient="horz" pos="3997"/>
        <p:guide pos="316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8/10/relationships/authors" Targe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9T10:52:14.204"/>
    </inkml:context>
    <inkml:brush xml:id="br0">
      <inkml:brushProperty name="width" value="0.05" units="cm"/>
      <inkml:brushProperty name="height" value="0.05" units="cm"/>
    </inkml:brush>
  </inkml:definitions>
  <inkml:trace contextRef="#ctx0" brushRef="#br0">0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9T10:52:14.205"/>
    </inkml:context>
    <inkml:brush xml:id="br0">
      <inkml:brushProperty name="width" value="0.05" units="cm"/>
      <inkml:brushProperty name="height" value="0.05" units="cm"/>
    </inkml:brush>
  </inkml:definitions>
  <inkml:trace contextRef="#ctx0" brushRef="#br0">0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416A89-C732-3844-A31F-919C5065C02F}" type="datetimeFigureOut">
              <a:rPr lang="en-US" smtClean="0"/>
              <a:t>11/5/2025</a:t>
            </a:fld>
            <a:endParaRPr lang="en-US"/>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3B7A96-5BB6-724C-8351-8176C5E680C1}" type="slidenum">
              <a:rPr lang="en-US" smtClean="0"/>
              <a:t>‹#›</a:t>
            </a:fld>
            <a:endParaRPr lang="en-US"/>
          </a:p>
        </p:txBody>
      </p:sp>
    </p:spTree>
    <p:extLst>
      <p:ext uri="{BB962C8B-B14F-4D97-AF65-F5344CB8AC3E}">
        <p14:creationId xmlns:p14="http://schemas.microsoft.com/office/powerpoint/2010/main" val="3109484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65A60-912C-3D18-8E39-FFA66CBF96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C57107-15B8-FAB2-ABDA-4A04792F2AC7}"/>
              </a:ext>
            </a:extLst>
          </p:cNvPr>
          <p:cNvSpPr>
            <a:spLocks noGrp="1" noRot="1" noChangeAspect="1"/>
          </p:cNvSpPr>
          <p:nvPr>
            <p:ph type="sldImg"/>
          </p:nvPr>
        </p:nvSpPr>
        <p:spPr>
          <a:xfrm>
            <a:off x="1200150" y="1143000"/>
            <a:ext cx="4457700" cy="3086100"/>
          </a:xfrm>
        </p:spPr>
      </p:sp>
      <p:sp>
        <p:nvSpPr>
          <p:cNvPr id="3" name="Notes Placeholder 2">
            <a:extLst>
              <a:ext uri="{FF2B5EF4-FFF2-40B4-BE49-F238E27FC236}">
                <a16:creationId xmlns:a16="http://schemas.microsoft.com/office/drawing/2014/main" id="{6679E553-946F-8F0F-C06B-97619A1DC05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C596F8B-D2F5-14B7-38B2-14ECB2C3739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3B7A96-5BB6-724C-8351-8176C5E680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09282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3B7A96-5BB6-724C-8351-8176C5E680C1}" type="slidenum">
              <a:rPr lang="en-US" smtClean="0"/>
              <a:t>29</a:t>
            </a:fld>
            <a:endParaRPr lang="en-US"/>
          </a:p>
        </p:txBody>
      </p:sp>
    </p:spTree>
    <p:extLst>
      <p:ext uri="{BB962C8B-B14F-4D97-AF65-F5344CB8AC3E}">
        <p14:creationId xmlns:p14="http://schemas.microsoft.com/office/powerpoint/2010/main" val="974894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3B7A96-5BB6-724C-8351-8176C5E680C1}" type="slidenum">
              <a:rPr lang="en-US" smtClean="0"/>
              <a:t>33</a:t>
            </a:fld>
            <a:endParaRPr lang="en-US"/>
          </a:p>
        </p:txBody>
      </p:sp>
    </p:spTree>
    <p:extLst>
      <p:ext uri="{BB962C8B-B14F-4D97-AF65-F5344CB8AC3E}">
        <p14:creationId xmlns:p14="http://schemas.microsoft.com/office/powerpoint/2010/main" val="12888798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7D8ABE-5A9C-CA8B-3E45-376D2DBAF7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6CBCEE-82EE-F014-224D-8128D0A558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D809F9-C31E-2D28-DEF2-938DC59FB6E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45F7F7E-E1ED-A2C4-059D-E307CEE4291C}"/>
              </a:ext>
            </a:extLst>
          </p:cNvPr>
          <p:cNvSpPr>
            <a:spLocks noGrp="1"/>
          </p:cNvSpPr>
          <p:nvPr>
            <p:ph type="sldNum" sz="quarter" idx="5"/>
          </p:nvPr>
        </p:nvSpPr>
        <p:spPr/>
        <p:txBody>
          <a:bodyPr/>
          <a:lstStyle/>
          <a:p>
            <a:fld id="{D53B7A96-5BB6-724C-8351-8176C5E680C1}" type="slidenum">
              <a:rPr lang="en-US" smtClean="0"/>
              <a:t>34</a:t>
            </a:fld>
            <a:endParaRPr lang="en-US"/>
          </a:p>
        </p:txBody>
      </p:sp>
    </p:spTree>
    <p:extLst>
      <p:ext uri="{BB962C8B-B14F-4D97-AF65-F5344CB8AC3E}">
        <p14:creationId xmlns:p14="http://schemas.microsoft.com/office/powerpoint/2010/main" val="2494365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3B7A96-5BB6-724C-8351-8176C5E680C1}" type="slidenum">
              <a:rPr lang="en-US" smtClean="0"/>
              <a:t>36</a:t>
            </a:fld>
            <a:endParaRPr lang="en-US"/>
          </a:p>
        </p:txBody>
      </p:sp>
    </p:spTree>
    <p:extLst>
      <p:ext uri="{BB962C8B-B14F-4D97-AF65-F5344CB8AC3E}">
        <p14:creationId xmlns:p14="http://schemas.microsoft.com/office/powerpoint/2010/main" val="7528663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3B7A96-5BB6-724C-8351-8176C5E680C1}" type="slidenum">
              <a:rPr lang="en-US" smtClean="0"/>
              <a:t>37</a:t>
            </a:fld>
            <a:endParaRPr lang="en-US"/>
          </a:p>
        </p:txBody>
      </p:sp>
    </p:spTree>
    <p:extLst>
      <p:ext uri="{BB962C8B-B14F-4D97-AF65-F5344CB8AC3E}">
        <p14:creationId xmlns:p14="http://schemas.microsoft.com/office/powerpoint/2010/main" val="1639213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3B7A96-5BB6-724C-8351-8176C5E680C1}" type="slidenum">
              <a:rPr lang="en-US" smtClean="0"/>
              <a:t>39</a:t>
            </a:fld>
            <a:endParaRPr lang="en-US"/>
          </a:p>
        </p:txBody>
      </p:sp>
    </p:spTree>
    <p:extLst>
      <p:ext uri="{BB962C8B-B14F-4D97-AF65-F5344CB8AC3E}">
        <p14:creationId xmlns:p14="http://schemas.microsoft.com/office/powerpoint/2010/main" val="3738985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3B7A96-5BB6-724C-8351-8176C5E680C1}" type="slidenum">
              <a:rPr lang="en-US" smtClean="0"/>
              <a:t>44</a:t>
            </a:fld>
            <a:endParaRPr lang="en-US"/>
          </a:p>
        </p:txBody>
      </p:sp>
    </p:spTree>
    <p:extLst>
      <p:ext uri="{BB962C8B-B14F-4D97-AF65-F5344CB8AC3E}">
        <p14:creationId xmlns:p14="http://schemas.microsoft.com/office/powerpoint/2010/main" val="25623295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0A54F-4B30-9E05-3111-A325C2F886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D16F49-E69F-C329-CCB7-58C2BC241896}"/>
              </a:ext>
            </a:extLst>
          </p:cNvPr>
          <p:cNvSpPr>
            <a:spLocks noGrp="1" noRot="1" noChangeAspect="1"/>
          </p:cNvSpPr>
          <p:nvPr>
            <p:ph type="sldImg"/>
          </p:nvPr>
        </p:nvSpPr>
        <p:spPr>
          <a:xfrm>
            <a:off x="1200150" y="1143000"/>
            <a:ext cx="4457700" cy="3086100"/>
          </a:xfrm>
        </p:spPr>
      </p:sp>
      <p:sp>
        <p:nvSpPr>
          <p:cNvPr id="3" name="Notes Placeholder 2">
            <a:extLst>
              <a:ext uri="{FF2B5EF4-FFF2-40B4-BE49-F238E27FC236}">
                <a16:creationId xmlns:a16="http://schemas.microsoft.com/office/drawing/2014/main" id="{E1C18C78-279A-17CC-E392-2B4AEB25E54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4634CA5-7B60-EB22-050F-CC95C493090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3B7A96-5BB6-724C-8351-8176C5E680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62176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F7716-980A-A27B-2C44-EB554B1F0C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FCB4FF-F650-3F29-4043-AC78B1D384BA}"/>
              </a:ext>
            </a:extLst>
          </p:cNvPr>
          <p:cNvSpPr>
            <a:spLocks noGrp="1" noRot="1" noChangeAspect="1"/>
          </p:cNvSpPr>
          <p:nvPr>
            <p:ph type="sldImg"/>
          </p:nvPr>
        </p:nvSpPr>
        <p:spPr>
          <a:xfrm>
            <a:off x="1200150" y="1143000"/>
            <a:ext cx="4457700" cy="3086100"/>
          </a:xfrm>
        </p:spPr>
      </p:sp>
      <p:sp>
        <p:nvSpPr>
          <p:cNvPr id="3" name="Notes Placeholder 2">
            <a:extLst>
              <a:ext uri="{FF2B5EF4-FFF2-40B4-BE49-F238E27FC236}">
                <a16:creationId xmlns:a16="http://schemas.microsoft.com/office/drawing/2014/main" id="{FC737CEF-0994-0D4A-0C71-B09E10C73B2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BE9449F-663D-3777-CDAA-9EF935D5CE3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3B7A96-5BB6-724C-8351-8176C5E680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51116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3B7A96-5BB6-724C-8351-8176C5E680C1}" type="slidenum">
              <a:rPr lang="en-US" smtClean="0"/>
              <a:t>7</a:t>
            </a:fld>
            <a:endParaRPr lang="en-US"/>
          </a:p>
        </p:txBody>
      </p:sp>
    </p:spTree>
    <p:extLst>
      <p:ext uri="{BB962C8B-B14F-4D97-AF65-F5344CB8AC3E}">
        <p14:creationId xmlns:p14="http://schemas.microsoft.com/office/powerpoint/2010/main" val="2070218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3B7A96-5BB6-724C-8351-8176C5E680C1}" type="slidenum">
              <a:rPr lang="en-US" smtClean="0"/>
              <a:t>8</a:t>
            </a:fld>
            <a:endParaRPr lang="en-US"/>
          </a:p>
        </p:txBody>
      </p:sp>
    </p:spTree>
    <p:extLst>
      <p:ext uri="{BB962C8B-B14F-4D97-AF65-F5344CB8AC3E}">
        <p14:creationId xmlns:p14="http://schemas.microsoft.com/office/powerpoint/2010/main" val="3482885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3B7A96-5BB6-724C-8351-8176C5E680C1}" type="slidenum">
              <a:rPr lang="en-US" smtClean="0"/>
              <a:t>9</a:t>
            </a:fld>
            <a:endParaRPr lang="en-US"/>
          </a:p>
        </p:txBody>
      </p:sp>
    </p:spTree>
    <p:extLst>
      <p:ext uri="{BB962C8B-B14F-4D97-AF65-F5344CB8AC3E}">
        <p14:creationId xmlns:p14="http://schemas.microsoft.com/office/powerpoint/2010/main" val="3588001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3B7A96-5BB6-724C-8351-8176C5E680C1}" type="slidenum">
              <a:rPr lang="en-US" smtClean="0"/>
              <a:t>16</a:t>
            </a:fld>
            <a:endParaRPr lang="en-US"/>
          </a:p>
        </p:txBody>
      </p:sp>
    </p:spTree>
    <p:extLst>
      <p:ext uri="{BB962C8B-B14F-4D97-AF65-F5344CB8AC3E}">
        <p14:creationId xmlns:p14="http://schemas.microsoft.com/office/powerpoint/2010/main" val="191475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3B7A96-5BB6-724C-8351-8176C5E680C1}" type="slidenum">
              <a:rPr lang="en-US" smtClean="0"/>
              <a:t>19</a:t>
            </a:fld>
            <a:endParaRPr lang="en-US"/>
          </a:p>
        </p:txBody>
      </p:sp>
    </p:spTree>
    <p:extLst>
      <p:ext uri="{BB962C8B-B14F-4D97-AF65-F5344CB8AC3E}">
        <p14:creationId xmlns:p14="http://schemas.microsoft.com/office/powerpoint/2010/main" val="1103497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3B7A96-5BB6-724C-8351-8176C5E680C1}" type="slidenum">
              <a:rPr lang="en-US" smtClean="0"/>
              <a:t>25</a:t>
            </a:fld>
            <a:endParaRPr lang="en-US"/>
          </a:p>
        </p:txBody>
      </p:sp>
    </p:spTree>
    <p:extLst>
      <p:ext uri="{BB962C8B-B14F-4D97-AF65-F5344CB8AC3E}">
        <p14:creationId xmlns:p14="http://schemas.microsoft.com/office/powerpoint/2010/main" val="4143746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3B7A96-5BB6-724C-8351-8176C5E680C1}" type="slidenum">
              <a:rPr lang="en-US" smtClean="0"/>
              <a:t>27</a:t>
            </a:fld>
            <a:endParaRPr lang="en-US"/>
          </a:p>
        </p:txBody>
      </p:sp>
    </p:spTree>
    <p:extLst>
      <p:ext uri="{BB962C8B-B14F-4D97-AF65-F5344CB8AC3E}">
        <p14:creationId xmlns:p14="http://schemas.microsoft.com/office/powerpoint/2010/main" val="3354028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16151278-23EA-CCAE-42DF-B38520309A24}"/>
              </a:ext>
            </a:extLst>
          </p:cNvPr>
          <p:cNvSpPr>
            <a:spLocks noGrp="1"/>
          </p:cNvSpPr>
          <p:nvPr>
            <p:ph type="ftr" sz="quarter" idx="3"/>
          </p:nvPr>
        </p:nvSpPr>
        <p:spPr>
          <a:xfrm>
            <a:off x="381000" y="6491347"/>
            <a:ext cx="2006712" cy="167307"/>
          </a:xfrm>
          <a:prstGeom prst="rect">
            <a:avLst/>
          </a:prstGeom>
        </p:spPr>
        <p:txBody>
          <a:bodyPr vert="horz" lIns="0" tIns="0" rIns="91440" bIns="0" rtlCol="0" anchor="t" anchorCtr="0"/>
          <a:lstStyle>
            <a:lvl1pPr algn="l">
              <a:defRPr sz="800" b="0" i="0">
                <a:solidFill>
                  <a:srgbClr val="9B9DA1"/>
                </a:solidFill>
                <a:latin typeface="Segoe UI" panose="020B0502040204020203" pitchFamily="34" charset="0"/>
                <a:cs typeface="Segoe UI" panose="020B0502040204020203" pitchFamily="34" charset="0"/>
              </a:defRPr>
            </a:lvl1pPr>
          </a:lstStyle>
          <a:p>
            <a:r>
              <a:rPr lang="en-US"/>
              <a:t>Apprenticeship Toolkit</a:t>
            </a:r>
          </a:p>
        </p:txBody>
      </p:sp>
      <p:sp>
        <p:nvSpPr>
          <p:cNvPr id="9" name="Slide Number Placeholder 5">
            <a:extLst>
              <a:ext uri="{FF2B5EF4-FFF2-40B4-BE49-F238E27FC236}">
                <a16:creationId xmlns:a16="http://schemas.microsoft.com/office/drawing/2014/main" id="{AE6A90D4-1320-3CB3-1E80-DD7817BBEDDB}"/>
              </a:ext>
            </a:extLst>
          </p:cNvPr>
          <p:cNvSpPr>
            <a:spLocks noGrp="1"/>
          </p:cNvSpPr>
          <p:nvPr>
            <p:ph type="sldNum" sz="quarter" idx="4"/>
          </p:nvPr>
        </p:nvSpPr>
        <p:spPr>
          <a:xfrm>
            <a:off x="9574026" y="6493571"/>
            <a:ext cx="331974" cy="99358"/>
          </a:xfrm>
          <a:prstGeom prst="rect">
            <a:avLst/>
          </a:prstGeom>
        </p:spPr>
        <p:txBody>
          <a:bodyPr vert="horz" lIns="0" tIns="0" rIns="0" bIns="0" rtlCol="0" anchor="t" anchorCtr="0"/>
          <a:lstStyle>
            <a:lvl1pPr algn="l">
              <a:defRPr sz="800" b="0" i="0">
                <a:solidFill>
                  <a:srgbClr val="9B9DA1"/>
                </a:solidFill>
                <a:latin typeface="Segoe UI" panose="020B0502040204020203" pitchFamily="34" charset="0"/>
                <a:cs typeface="Segoe UI" panose="020B0502040204020203" pitchFamily="34" charset="0"/>
              </a:defRPr>
            </a:lvl1pPr>
          </a:lstStyle>
          <a:p>
            <a:fld id="{1DF4AAA5-C268-2745-B477-E8FB4AEBEA9C}" type="slidenum">
              <a:rPr lang="en-US" smtClean="0"/>
              <a:pPr/>
              <a:t>‹#›</a:t>
            </a:fld>
            <a:endParaRPr lang="en-US"/>
          </a:p>
        </p:txBody>
      </p:sp>
      <p:cxnSp>
        <p:nvCxnSpPr>
          <p:cNvPr id="12" name="Straight Connector 11">
            <a:extLst>
              <a:ext uri="{FF2B5EF4-FFF2-40B4-BE49-F238E27FC236}">
                <a16:creationId xmlns:a16="http://schemas.microsoft.com/office/drawing/2014/main" id="{12658037-5264-5826-93EB-7929AEA16688}"/>
              </a:ext>
            </a:extLst>
          </p:cNvPr>
          <p:cNvCxnSpPr>
            <a:cxnSpLocks/>
          </p:cNvCxnSpPr>
          <p:nvPr userDrawn="1"/>
        </p:nvCxnSpPr>
        <p:spPr>
          <a:xfrm>
            <a:off x="381000" y="1021810"/>
            <a:ext cx="9180513" cy="0"/>
          </a:xfrm>
          <a:prstGeom prst="line">
            <a:avLst/>
          </a:prstGeom>
          <a:ln w="12700">
            <a:solidFill>
              <a:srgbClr val="10273C"/>
            </a:solidFill>
          </a:ln>
        </p:spPr>
        <p:style>
          <a:lnRef idx="1">
            <a:schemeClr val="accent2"/>
          </a:lnRef>
          <a:fillRef idx="0">
            <a:schemeClr val="accent2"/>
          </a:fillRef>
          <a:effectRef idx="0">
            <a:schemeClr val="accent2"/>
          </a:effectRef>
          <a:fontRef idx="minor">
            <a:schemeClr val="tx1"/>
          </a:fontRef>
        </p:style>
      </p:cxnSp>
      <p:sp>
        <p:nvSpPr>
          <p:cNvPr id="19" name="TextBox 18">
            <a:extLst>
              <a:ext uri="{FF2B5EF4-FFF2-40B4-BE49-F238E27FC236}">
                <a16:creationId xmlns:a16="http://schemas.microsoft.com/office/drawing/2014/main" id="{FF1118C9-8F9F-DD67-6A61-945F1BEE9A79}"/>
              </a:ext>
            </a:extLst>
          </p:cNvPr>
          <p:cNvSpPr txBox="1"/>
          <p:nvPr userDrawn="1"/>
        </p:nvSpPr>
        <p:spPr>
          <a:xfrm>
            <a:off x="3561454" y="2908570"/>
            <a:ext cx="2819604" cy="609600"/>
          </a:xfrm>
          <a:prstGeom prst="rect">
            <a:avLst/>
          </a:prstGeom>
          <a:noFill/>
        </p:spPr>
        <p:txBody>
          <a:bodyPr wrap="square" lIns="0" tIns="0" rIns="0" bIns="0" numCol="3" spcCol="360000" rtlCol="0">
            <a:noAutofit/>
          </a:bodyPr>
          <a:lstStyle/>
          <a:p>
            <a:endParaRPr lang="en-US"/>
          </a:p>
        </p:txBody>
      </p:sp>
    </p:spTree>
    <p:extLst>
      <p:ext uri="{BB962C8B-B14F-4D97-AF65-F5344CB8AC3E}">
        <p14:creationId xmlns:p14="http://schemas.microsoft.com/office/powerpoint/2010/main" val="2609415366"/>
      </p:ext>
    </p:extLst>
  </p:cSld>
  <p:clrMapOvr>
    <a:masterClrMapping/>
  </p:clrMapOvr>
  <p:extLst>
    <p:ext uri="{DCECCB84-F9BA-43D5-87BE-67443E8EF086}">
      <p15:sldGuideLst xmlns:p15="http://schemas.microsoft.com/office/powerpoint/2012/main">
        <p15:guide id="1" orient="horz" pos="845" userDrawn="1">
          <p15:clr>
            <a:srgbClr val="FBAE40"/>
          </p15:clr>
        </p15:guide>
        <p15:guide id="2" pos="2009" userDrawn="1">
          <p15:clr>
            <a:srgbClr val="FBAE40"/>
          </p15:clr>
        </p15:guide>
        <p15:guide id="3" pos="4254" userDrawn="1">
          <p15:clr>
            <a:srgbClr val="FBAE40"/>
          </p15:clr>
        </p15:guide>
        <p15:guide id="4" pos="2235" userDrawn="1">
          <p15:clr>
            <a:srgbClr val="FBAE40"/>
          </p15:clr>
        </p15:guide>
        <p15:guide id="5" pos="4027"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 column - no line">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16151278-23EA-CCAE-42DF-B38520309A24}"/>
              </a:ext>
            </a:extLst>
          </p:cNvPr>
          <p:cNvSpPr>
            <a:spLocks noGrp="1"/>
          </p:cNvSpPr>
          <p:nvPr>
            <p:ph type="ftr" sz="quarter" idx="3"/>
          </p:nvPr>
        </p:nvSpPr>
        <p:spPr>
          <a:xfrm>
            <a:off x="381000" y="6491347"/>
            <a:ext cx="2006712" cy="167307"/>
          </a:xfrm>
          <a:prstGeom prst="rect">
            <a:avLst/>
          </a:prstGeom>
        </p:spPr>
        <p:txBody>
          <a:bodyPr vert="horz" lIns="0" tIns="0" rIns="91440" bIns="0" rtlCol="0" anchor="t" anchorCtr="0"/>
          <a:lstStyle>
            <a:lvl1pPr algn="l">
              <a:defRPr sz="800" b="0" i="0">
                <a:solidFill>
                  <a:srgbClr val="9B9DA1"/>
                </a:solidFill>
                <a:latin typeface="Segoe UI" panose="020B0502040204020203" pitchFamily="34" charset="0"/>
                <a:cs typeface="Segoe UI" panose="020B0502040204020203" pitchFamily="34" charset="0"/>
              </a:defRPr>
            </a:lvl1pPr>
          </a:lstStyle>
          <a:p>
            <a:r>
              <a:rPr lang="en-US"/>
              <a:t>Apprenticeship Toolkit</a:t>
            </a:r>
          </a:p>
        </p:txBody>
      </p:sp>
      <p:sp>
        <p:nvSpPr>
          <p:cNvPr id="9" name="Slide Number Placeholder 5">
            <a:extLst>
              <a:ext uri="{FF2B5EF4-FFF2-40B4-BE49-F238E27FC236}">
                <a16:creationId xmlns:a16="http://schemas.microsoft.com/office/drawing/2014/main" id="{AE6A90D4-1320-3CB3-1E80-DD7817BBEDDB}"/>
              </a:ext>
            </a:extLst>
          </p:cNvPr>
          <p:cNvSpPr>
            <a:spLocks noGrp="1"/>
          </p:cNvSpPr>
          <p:nvPr>
            <p:ph type="sldNum" sz="quarter" idx="4"/>
          </p:nvPr>
        </p:nvSpPr>
        <p:spPr>
          <a:xfrm>
            <a:off x="9574026" y="6493571"/>
            <a:ext cx="331974" cy="99358"/>
          </a:xfrm>
          <a:prstGeom prst="rect">
            <a:avLst/>
          </a:prstGeom>
        </p:spPr>
        <p:txBody>
          <a:bodyPr vert="horz" lIns="0" tIns="0" rIns="0" bIns="0" rtlCol="0" anchor="t" anchorCtr="0"/>
          <a:lstStyle>
            <a:lvl1pPr algn="l">
              <a:defRPr sz="800" b="0" i="0">
                <a:solidFill>
                  <a:srgbClr val="9B9DA1"/>
                </a:solidFill>
                <a:latin typeface="Segoe UI" panose="020B0502040204020203" pitchFamily="34" charset="0"/>
                <a:cs typeface="Segoe UI" panose="020B0502040204020203" pitchFamily="34" charset="0"/>
              </a:defRPr>
            </a:lvl1pPr>
          </a:lstStyle>
          <a:p>
            <a:fld id="{1DF4AAA5-C268-2745-B477-E8FB4AEBEA9C}" type="slidenum">
              <a:rPr lang="en-US" smtClean="0"/>
              <a:pPr/>
              <a:t>‹#›</a:t>
            </a:fld>
            <a:endParaRPr lang="en-US"/>
          </a:p>
        </p:txBody>
      </p:sp>
      <p:sp>
        <p:nvSpPr>
          <p:cNvPr id="19" name="TextBox 18">
            <a:extLst>
              <a:ext uri="{FF2B5EF4-FFF2-40B4-BE49-F238E27FC236}">
                <a16:creationId xmlns:a16="http://schemas.microsoft.com/office/drawing/2014/main" id="{FF1118C9-8F9F-DD67-6A61-945F1BEE9A79}"/>
              </a:ext>
            </a:extLst>
          </p:cNvPr>
          <p:cNvSpPr txBox="1"/>
          <p:nvPr userDrawn="1"/>
        </p:nvSpPr>
        <p:spPr>
          <a:xfrm>
            <a:off x="3561454" y="2908570"/>
            <a:ext cx="2819604" cy="609600"/>
          </a:xfrm>
          <a:prstGeom prst="rect">
            <a:avLst/>
          </a:prstGeom>
          <a:noFill/>
        </p:spPr>
        <p:txBody>
          <a:bodyPr wrap="square" lIns="0" tIns="0" rIns="0" bIns="0" numCol="3" spcCol="360000" rtlCol="0">
            <a:noAutofit/>
          </a:bodyPr>
          <a:lstStyle/>
          <a:p>
            <a:endParaRPr lang="en-US"/>
          </a:p>
        </p:txBody>
      </p:sp>
    </p:spTree>
    <p:extLst>
      <p:ext uri="{BB962C8B-B14F-4D97-AF65-F5344CB8AC3E}">
        <p14:creationId xmlns:p14="http://schemas.microsoft.com/office/powerpoint/2010/main" val="4157772194"/>
      </p:ext>
    </p:extLst>
  </p:cSld>
  <p:clrMapOvr>
    <a:masterClrMapping/>
  </p:clrMapOvr>
  <p:extLst>
    <p:ext uri="{DCECCB84-F9BA-43D5-87BE-67443E8EF086}">
      <p15:sldGuideLst xmlns:p15="http://schemas.microsoft.com/office/powerpoint/2012/main">
        <p15:guide id="1" orient="horz" pos="845" userDrawn="1">
          <p15:clr>
            <a:srgbClr val="FBAE40"/>
          </p15:clr>
        </p15:guide>
        <p15:guide id="2" pos="2009" userDrawn="1">
          <p15:clr>
            <a:srgbClr val="FBAE40"/>
          </p15:clr>
        </p15:guide>
        <p15:guide id="3" pos="4254" userDrawn="1">
          <p15:clr>
            <a:srgbClr val="FBAE40"/>
          </p15:clr>
        </p15:guide>
        <p15:guide id="4" pos="2235" userDrawn="1">
          <p15:clr>
            <a:srgbClr val="FBAE40"/>
          </p15:clr>
        </p15:guide>
        <p15:guide id="5" pos="402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16151278-23EA-CCAE-42DF-B38520309A24}"/>
              </a:ext>
            </a:extLst>
          </p:cNvPr>
          <p:cNvSpPr>
            <a:spLocks noGrp="1"/>
          </p:cNvSpPr>
          <p:nvPr>
            <p:ph type="ftr" sz="quarter" idx="3"/>
          </p:nvPr>
        </p:nvSpPr>
        <p:spPr>
          <a:xfrm>
            <a:off x="362415" y="6498665"/>
            <a:ext cx="3343275" cy="99358"/>
          </a:xfrm>
          <a:prstGeom prst="rect">
            <a:avLst/>
          </a:prstGeom>
        </p:spPr>
        <p:txBody>
          <a:bodyPr vert="horz" lIns="0" tIns="0" rIns="91440" bIns="0" rtlCol="0" anchor="t" anchorCtr="0"/>
          <a:lstStyle>
            <a:lvl1pPr algn="l">
              <a:defRPr sz="800" b="0" i="0">
                <a:solidFill>
                  <a:srgbClr val="9B9DA1"/>
                </a:solidFill>
                <a:latin typeface="Segoe UI" panose="020B0502040204020203" pitchFamily="34" charset="0"/>
                <a:cs typeface="Segoe UI" panose="020B0502040204020203" pitchFamily="34" charset="0"/>
              </a:defRPr>
            </a:lvl1pPr>
          </a:lstStyle>
          <a:p>
            <a:r>
              <a:rPr lang="en-US"/>
              <a:t>Apprenticeship Toolkit</a:t>
            </a:r>
          </a:p>
        </p:txBody>
      </p:sp>
      <p:sp>
        <p:nvSpPr>
          <p:cNvPr id="9" name="Slide Number Placeholder 5">
            <a:extLst>
              <a:ext uri="{FF2B5EF4-FFF2-40B4-BE49-F238E27FC236}">
                <a16:creationId xmlns:a16="http://schemas.microsoft.com/office/drawing/2014/main" id="{AE6A90D4-1320-3CB3-1E80-DD7817BBEDDB}"/>
              </a:ext>
            </a:extLst>
          </p:cNvPr>
          <p:cNvSpPr>
            <a:spLocks noGrp="1"/>
          </p:cNvSpPr>
          <p:nvPr>
            <p:ph type="sldNum" sz="quarter" idx="4"/>
          </p:nvPr>
        </p:nvSpPr>
        <p:spPr>
          <a:xfrm>
            <a:off x="9574026" y="6498665"/>
            <a:ext cx="331974" cy="99358"/>
          </a:xfrm>
          <a:prstGeom prst="rect">
            <a:avLst/>
          </a:prstGeom>
        </p:spPr>
        <p:txBody>
          <a:bodyPr vert="horz" lIns="0" tIns="0" rIns="0" bIns="0" rtlCol="0" anchor="t" anchorCtr="0"/>
          <a:lstStyle>
            <a:lvl1pPr algn="l">
              <a:defRPr sz="800" b="0" i="0">
                <a:solidFill>
                  <a:srgbClr val="9B9DA1"/>
                </a:solidFill>
                <a:latin typeface="Segoe UI" panose="020B0502040204020203" pitchFamily="34" charset="0"/>
                <a:cs typeface="Segoe UI" panose="020B0502040204020203" pitchFamily="34" charset="0"/>
              </a:defRPr>
            </a:lvl1pPr>
          </a:lstStyle>
          <a:p>
            <a:fld id="{1DF4AAA5-C268-2745-B477-E8FB4AEBEA9C}" type="slidenum">
              <a:rPr lang="en-US" smtClean="0"/>
              <a:pPr/>
              <a:t>‹#›</a:t>
            </a:fld>
            <a:endParaRPr lang="en-US"/>
          </a:p>
        </p:txBody>
      </p:sp>
    </p:spTree>
    <p:extLst>
      <p:ext uri="{BB962C8B-B14F-4D97-AF65-F5344CB8AC3E}">
        <p14:creationId xmlns:p14="http://schemas.microsoft.com/office/powerpoint/2010/main" val="3696702452"/>
      </p:ext>
    </p:extLst>
  </p:cSld>
  <p:clrMapOvr>
    <a:masterClrMapping/>
  </p:clrMapOvr>
  <p:extLst>
    <p:ext uri="{DCECCB84-F9BA-43D5-87BE-67443E8EF086}">
      <p15:sldGuideLst xmlns:p15="http://schemas.microsoft.com/office/powerpoint/2012/main">
        <p15:guide id="1" orient="horz" pos="890" userDrawn="1">
          <p15:clr>
            <a:srgbClr val="FBAE40"/>
          </p15:clr>
        </p15:guide>
        <p15:guide id="2" pos="2258" userDrawn="1">
          <p15:clr>
            <a:srgbClr val="FBAE40"/>
          </p15:clr>
        </p15:guide>
        <p15:guide id="3" pos="429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7F201ABD-2554-C381-E15E-D8F914CBDA1C}"/>
              </a:ext>
            </a:extLst>
          </p:cNvPr>
          <p:cNvSpPr>
            <a:spLocks noGrp="1"/>
          </p:cNvSpPr>
          <p:nvPr>
            <p:ph type="sldNum" sz="quarter" idx="4"/>
          </p:nvPr>
        </p:nvSpPr>
        <p:spPr>
          <a:xfrm>
            <a:off x="9574026" y="6498665"/>
            <a:ext cx="331974" cy="99358"/>
          </a:xfrm>
          <a:prstGeom prst="rect">
            <a:avLst/>
          </a:prstGeom>
        </p:spPr>
        <p:txBody>
          <a:bodyPr vert="horz" lIns="0" tIns="0" rIns="0" bIns="0" rtlCol="0" anchor="t" anchorCtr="0"/>
          <a:lstStyle>
            <a:lvl1pPr algn="l">
              <a:defRPr sz="800" b="0" i="0">
                <a:solidFill>
                  <a:srgbClr val="9B9DA1"/>
                </a:solidFill>
                <a:latin typeface="Segoe UI" panose="020B0502040204020203" pitchFamily="34" charset="0"/>
                <a:cs typeface="Segoe UI" panose="020B0502040204020203" pitchFamily="34" charset="0"/>
              </a:defRPr>
            </a:lvl1pPr>
          </a:lstStyle>
          <a:p>
            <a:fld id="{1DF4AAA5-C268-2745-B477-E8FB4AEBEA9C}" type="slidenum">
              <a:rPr lang="en-US" smtClean="0"/>
              <a:pPr/>
              <a:t>‹#›</a:t>
            </a:fld>
            <a:endParaRPr lang="en-US"/>
          </a:p>
        </p:txBody>
      </p:sp>
      <p:sp>
        <p:nvSpPr>
          <p:cNvPr id="11" name="Footer Placeholder 4">
            <a:extLst>
              <a:ext uri="{FF2B5EF4-FFF2-40B4-BE49-F238E27FC236}">
                <a16:creationId xmlns:a16="http://schemas.microsoft.com/office/drawing/2014/main" id="{6617E864-9C8E-CD0D-B74E-2CBB6B473BB5}"/>
              </a:ext>
            </a:extLst>
          </p:cNvPr>
          <p:cNvSpPr>
            <a:spLocks noGrp="1"/>
          </p:cNvSpPr>
          <p:nvPr>
            <p:ph type="ftr" sz="quarter" idx="3"/>
          </p:nvPr>
        </p:nvSpPr>
        <p:spPr>
          <a:xfrm>
            <a:off x="362415" y="6498665"/>
            <a:ext cx="3343275" cy="99358"/>
          </a:xfrm>
          <a:prstGeom prst="rect">
            <a:avLst/>
          </a:prstGeom>
        </p:spPr>
        <p:txBody>
          <a:bodyPr vert="horz" lIns="0" tIns="0" rIns="91440" bIns="0" rtlCol="0" anchor="t" anchorCtr="0"/>
          <a:lstStyle>
            <a:lvl1pPr algn="l">
              <a:defRPr sz="800" b="0" i="0">
                <a:solidFill>
                  <a:srgbClr val="9B9DA1"/>
                </a:solidFill>
                <a:latin typeface="Segoe UI" panose="020B0502040204020203" pitchFamily="34" charset="0"/>
                <a:cs typeface="Segoe UI" panose="020B0502040204020203" pitchFamily="34" charset="0"/>
              </a:defRPr>
            </a:lvl1pPr>
          </a:lstStyle>
          <a:p>
            <a:r>
              <a:rPr lang="en-US"/>
              <a:t>Apprenticeship Toolkit</a:t>
            </a:r>
          </a:p>
        </p:txBody>
      </p:sp>
    </p:spTree>
    <p:extLst>
      <p:ext uri="{BB962C8B-B14F-4D97-AF65-F5344CB8AC3E}">
        <p14:creationId xmlns:p14="http://schemas.microsoft.com/office/powerpoint/2010/main" val="4046021687"/>
      </p:ext>
    </p:extLst>
  </p:cSld>
  <p:clrMapOvr>
    <a:masterClrMapping/>
  </p:clrMapOvr>
  <p:extLst>
    <p:ext uri="{DCECCB84-F9BA-43D5-87BE-67443E8EF086}">
      <p15:sldGuideLst xmlns:p15="http://schemas.microsoft.com/office/powerpoint/2012/main">
        <p15:guide id="1" orient="horz" pos="777"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362415" y="6498665"/>
            <a:ext cx="3343275" cy="99358"/>
          </a:xfrm>
          <a:prstGeom prst="rect">
            <a:avLst/>
          </a:prstGeom>
        </p:spPr>
        <p:txBody>
          <a:bodyPr vert="horz" lIns="0" tIns="0" rIns="91440" bIns="0" rtlCol="0" anchor="t" anchorCtr="0"/>
          <a:lstStyle>
            <a:lvl1pPr algn="l">
              <a:defRPr sz="800" b="0" i="0">
                <a:solidFill>
                  <a:srgbClr val="9B9DA1"/>
                </a:solidFill>
                <a:latin typeface="Segoe UI" panose="020B0502040204020203" pitchFamily="34" charset="0"/>
                <a:cs typeface="Segoe UI" panose="020B0502040204020203" pitchFamily="34" charset="0"/>
              </a:defRPr>
            </a:lvl1pPr>
          </a:lstStyle>
          <a:p>
            <a:r>
              <a:rPr lang="en-US"/>
              <a:t>Apprenticeship Toolkit</a:t>
            </a:r>
          </a:p>
        </p:txBody>
      </p:sp>
      <p:sp>
        <p:nvSpPr>
          <p:cNvPr id="6" name="Slide Number Placeholder 5"/>
          <p:cNvSpPr>
            <a:spLocks noGrp="1"/>
          </p:cNvSpPr>
          <p:nvPr>
            <p:ph type="sldNum" sz="quarter" idx="4"/>
          </p:nvPr>
        </p:nvSpPr>
        <p:spPr>
          <a:xfrm>
            <a:off x="9574026" y="6498665"/>
            <a:ext cx="331974" cy="99358"/>
          </a:xfrm>
          <a:prstGeom prst="rect">
            <a:avLst/>
          </a:prstGeom>
        </p:spPr>
        <p:txBody>
          <a:bodyPr vert="horz" lIns="0" tIns="0" rIns="0" bIns="0" rtlCol="0" anchor="t" anchorCtr="0"/>
          <a:lstStyle>
            <a:lvl1pPr algn="l">
              <a:defRPr sz="800" b="0" i="0">
                <a:solidFill>
                  <a:srgbClr val="9B9DA1"/>
                </a:solidFill>
                <a:latin typeface="Segoe UI" panose="020B0502040204020203" pitchFamily="34" charset="0"/>
                <a:cs typeface="Segoe UI" panose="020B0502040204020203" pitchFamily="34" charset="0"/>
              </a:defRPr>
            </a:lvl1pPr>
          </a:lstStyle>
          <a:p>
            <a:fld id="{1DF4AAA5-C268-2745-B477-E8FB4AEBEA9C}" type="slidenum">
              <a:rPr lang="en-US" smtClean="0"/>
              <a:pPr/>
              <a:t>‹#›</a:t>
            </a:fld>
            <a:endParaRPr lang="en-US"/>
          </a:p>
        </p:txBody>
      </p:sp>
    </p:spTree>
    <p:extLst>
      <p:ext uri="{BB962C8B-B14F-4D97-AF65-F5344CB8AC3E}">
        <p14:creationId xmlns:p14="http://schemas.microsoft.com/office/powerpoint/2010/main" val="356790873"/>
      </p:ext>
    </p:extLst>
  </p:cSld>
  <p:clrMap bg1="lt1" tx1="dk1" bg2="lt2" tx2="dk2" accent1="accent1" accent2="accent2" accent3="accent3" accent4="accent4" accent5="accent5" accent6="accent6" hlink="hlink" folHlink="folHlink"/>
  <p:sldLayoutIdLst>
    <p:sldLayoutId id="2147483685" r:id="rId1"/>
    <p:sldLayoutId id="2147483688" r:id="rId2"/>
    <p:sldLayoutId id="2147483687" r:id="rId3"/>
    <p:sldLayoutId id="2147483686"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40" userDrawn="1">
          <p15:clr>
            <a:srgbClr val="F26B43"/>
          </p15:clr>
        </p15:guide>
        <p15:guide id="2" orient="horz" pos="346" userDrawn="1">
          <p15:clr>
            <a:srgbClr val="F26B43"/>
          </p15:clr>
        </p15:guide>
        <p15:guide id="3" orient="horz" pos="4088" userDrawn="1">
          <p15:clr>
            <a:srgbClr val="F26B43"/>
          </p15:clr>
        </p15:guide>
        <p15:guide id="4" pos="602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1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2.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8.sv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13.xml"/><Relationship Id="rId7" Type="http://schemas.openxmlformats.org/officeDocument/2006/relationships/slide" Target="slide3.xml"/><Relationship Id="rId2" Type="http://schemas.openxmlformats.org/officeDocument/2006/relationships/slide" Target="slide7.xml"/><Relationship Id="rId1" Type="http://schemas.openxmlformats.org/officeDocument/2006/relationships/slideLayout" Target="../slideLayouts/slideLayout1.xml"/><Relationship Id="rId6" Type="http://schemas.openxmlformats.org/officeDocument/2006/relationships/slide" Target="slide37.xml"/><Relationship Id="rId11" Type="http://schemas.openxmlformats.org/officeDocument/2006/relationships/image" Target="../media/image6.svg"/><Relationship Id="rId5" Type="http://schemas.openxmlformats.org/officeDocument/2006/relationships/slide" Target="slide19.xml"/><Relationship Id="rId10" Type="http://schemas.openxmlformats.org/officeDocument/2006/relationships/image" Target="../media/image5.png"/><Relationship Id="rId4" Type="http://schemas.openxmlformats.org/officeDocument/2006/relationships/slide" Target="slide29.xml"/><Relationship Id="rId9" Type="http://schemas.openxmlformats.org/officeDocument/2006/relationships/hyperlink" Target="mailto:sstack@allenandclarke.com"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xml"/><Relationship Id="rId5" Type="http://schemas.openxmlformats.org/officeDocument/2006/relationships/image" Target="../media/image32.svg"/><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5.svg"/><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slide" Target="slide19.xml"/><Relationship Id="rId3" Type="http://schemas.openxmlformats.org/officeDocument/2006/relationships/image" Target="../media/image7.png"/><Relationship Id="rId7" Type="http://schemas.openxmlformats.org/officeDocument/2006/relationships/hyperlink" Target="https://hangaarorau.nz/attraction-and-retention-pathways/" TargetMode="External"/><Relationship Id="rId12" Type="http://schemas.openxmlformats.org/officeDocument/2006/relationships/slide" Target="slide29.xml"/><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hyperlink" Target="https://www.employment.govt.nz/assets/uploads/documents/starting-employment/how-to-hire.pdf" TargetMode="External"/><Relationship Id="rId11" Type="http://schemas.openxmlformats.org/officeDocument/2006/relationships/slide" Target="slide37.xml"/><Relationship Id="rId5" Type="http://schemas.openxmlformats.org/officeDocument/2006/relationships/hyperlink" Target="https://www.employertoolkitnz.org/_files/ugd/f0062e_66a91400d418472f98406960dea5ddc6.pdf" TargetMode="External"/><Relationship Id="rId10" Type="http://schemas.openxmlformats.org/officeDocument/2006/relationships/hyperlink" Target="https://www.employertoolkitnz.org/" TargetMode="External"/><Relationship Id="rId4" Type="http://schemas.openxmlformats.org/officeDocument/2006/relationships/hyperlink" Target="https://hangaarorau.nz/wp-content/uploads/2025/09/Good-Employer-Guide-2025-Final.pdf" TargetMode="External"/><Relationship Id="rId9" Type="http://schemas.openxmlformats.org/officeDocument/2006/relationships/slide" Target="slide7.xml"/><Relationship Id="rId14" Type="http://schemas.openxmlformats.org/officeDocument/2006/relationships/slide" Target="slide2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customXml" Target="../ink/ink2.xml"/><Relationship Id="rId4" Type="http://schemas.openxmlformats.org/officeDocument/2006/relationships/image" Target="../media/image350.png"/></Relationships>
</file>

<file path=ppt/slides/_rels/slide45.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svg"/><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slide" Target="slide19.xml"/><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slide" Target="slide46.xml"/><Relationship Id="rId5" Type="http://schemas.openxmlformats.org/officeDocument/2006/relationships/slide" Target="slide13.xml"/><Relationship Id="rId4" Type="http://schemas.openxmlformats.org/officeDocument/2006/relationships/slide" Target="slide29.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3.sv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slide" Target="slide10.xml"/><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15.sv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a hard hat and safety vest&#10;&#10;AI-generated content may be incorrect.">
            <a:extLst>
              <a:ext uri="{FF2B5EF4-FFF2-40B4-BE49-F238E27FC236}">
                <a16:creationId xmlns:a16="http://schemas.microsoft.com/office/drawing/2014/main" id="{0D237996-9DEE-9B81-FF05-C13077606AD7}"/>
              </a:ext>
            </a:extLst>
          </p:cNvPr>
          <p:cNvPicPr>
            <a:picLocks noChangeAspect="1"/>
          </p:cNvPicPr>
          <p:nvPr/>
        </p:nvPicPr>
        <p:blipFill>
          <a:blip r:embed="rId2"/>
          <a:stretch>
            <a:fillRect/>
          </a:stretch>
        </p:blipFill>
        <p:spPr>
          <a:xfrm>
            <a:off x="-5440" y="-1"/>
            <a:ext cx="10020977" cy="6937599"/>
          </a:xfrm>
          <a:prstGeom prst="rect">
            <a:avLst/>
          </a:prstGeom>
        </p:spPr>
      </p:pic>
      <p:sp>
        <p:nvSpPr>
          <p:cNvPr id="8" name="TextBox 7">
            <a:extLst>
              <a:ext uri="{FF2B5EF4-FFF2-40B4-BE49-F238E27FC236}">
                <a16:creationId xmlns:a16="http://schemas.microsoft.com/office/drawing/2014/main" id="{6D3DC9B4-4D0A-7191-FA1F-C7971B3C7A83}"/>
              </a:ext>
            </a:extLst>
          </p:cNvPr>
          <p:cNvSpPr txBox="1"/>
          <p:nvPr/>
        </p:nvSpPr>
        <p:spPr>
          <a:xfrm>
            <a:off x="7665336" y="5846358"/>
            <a:ext cx="2240664" cy="707886"/>
          </a:xfrm>
          <a:prstGeom prst="rect">
            <a:avLst/>
          </a:prstGeom>
          <a:solidFill>
            <a:srgbClr val="FFFFFF"/>
          </a:solidFill>
        </p:spPr>
        <p:txBody>
          <a:bodyPr wrap="square" rtlCol="0">
            <a:spAutoFit/>
          </a:bodyPr>
          <a:lstStyle/>
          <a:p>
            <a:r>
              <a:rPr lang="en-US" sz="4000" b="1" dirty="0">
                <a:solidFill>
                  <a:srgbClr val="10273C"/>
                </a:solidFill>
                <a:latin typeface="Segoe UI Black" panose="020B0502040204020203" pitchFamily="34" charset="0"/>
                <a:cs typeface="Segoe UI Black" panose="020B0502040204020203" pitchFamily="34" charset="0"/>
              </a:rPr>
              <a:t>[LOGO]</a:t>
            </a:r>
          </a:p>
        </p:txBody>
      </p:sp>
      <p:sp>
        <p:nvSpPr>
          <p:cNvPr id="9" name="TextBox 8">
            <a:extLst>
              <a:ext uri="{FF2B5EF4-FFF2-40B4-BE49-F238E27FC236}">
                <a16:creationId xmlns:a16="http://schemas.microsoft.com/office/drawing/2014/main" id="{A5640B0A-9E39-52F0-5212-2B632164E203}"/>
              </a:ext>
            </a:extLst>
          </p:cNvPr>
          <p:cNvSpPr txBox="1"/>
          <p:nvPr/>
        </p:nvSpPr>
        <p:spPr>
          <a:xfrm>
            <a:off x="694652" y="612024"/>
            <a:ext cx="9211348" cy="646331"/>
          </a:xfrm>
          <a:prstGeom prst="rect">
            <a:avLst/>
          </a:prstGeom>
          <a:noFill/>
        </p:spPr>
        <p:txBody>
          <a:bodyPr wrap="square" rtlCol="0">
            <a:spAutoFit/>
          </a:bodyPr>
          <a:lstStyle/>
          <a:p>
            <a:r>
              <a:rPr lang="en-US" sz="3600" b="1" spc="100" dirty="0">
                <a:solidFill>
                  <a:srgbClr val="10273C"/>
                </a:solidFill>
                <a:latin typeface="Segoe UI Black" panose="020B0502040204020203" pitchFamily="34" charset="0"/>
                <a:cs typeface="Segoe UI Black" panose="020B0502040204020203" pitchFamily="34" charset="0"/>
              </a:rPr>
              <a:t>Apprenticeship </a:t>
            </a:r>
            <a:r>
              <a:rPr lang="en-US" sz="3600" b="1" i="1" spc="100" dirty="0">
                <a:solidFill>
                  <a:srgbClr val="10273C"/>
                </a:solidFill>
                <a:latin typeface="Segoe UI Semibold" panose="020B0502040204020203" pitchFamily="34" charset="0"/>
                <a:cs typeface="Segoe UI Semibold" panose="020B0502040204020203" pitchFamily="34" charset="0"/>
              </a:rPr>
              <a:t>toolkit for employers</a:t>
            </a:r>
          </a:p>
        </p:txBody>
      </p:sp>
      <p:pic>
        <p:nvPicPr>
          <p:cNvPr id="4" name="Picture 3">
            <a:extLst>
              <a:ext uri="{FF2B5EF4-FFF2-40B4-BE49-F238E27FC236}">
                <a16:creationId xmlns:a16="http://schemas.microsoft.com/office/drawing/2014/main" id="{1BA40D26-A43C-DA2D-39C2-0322EB563859}"/>
              </a:ext>
            </a:extLst>
          </p:cNvPr>
          <p:cNvPicPr>
            <a:picLocks noChangeAspect="1"/>
          </p:cNvPicPr>
          <p:nvPr/>
        </p:nvPicPr>
        <p:blipFill>
          <a:blip r:embed="rId3"/>
          <a:stretch>
            <a:fillRect/>
          </a:stretch>
        </p:blipFill>
        <p:spPr>
          <a:xfrm>
            <a:off x="694652" y="5927029"/>
            <a:ext cx="2443184" cy="665310"/>
          </a:xfrm>
          <a:prstGeom prst="rect">
            <a:avLst/>
          </a:prstGeom>
        </p:spPr>
      </p:pic>
      <p:sp>
        <p:nvSpPr>
          <p:cNvPr id="2" name="TextBox 1">
            <a:extLst>
              <a:ext uri="{FF2B5EF4-FFF2-40B4-BE49-F238E27FC236}">
                <a16:creationId xmlns:a16="http://schemas.microsoft.com/office/drawing/2014/main" id="{34EF5BBB-7358-3880-1A38-807B1A12627E}"/>
              </a:ext>
            </a:extLst>
          </p:cNvPr>
          <p:cNvSpPr txBox="1"/>
          <p:nvPr/>
        </p:nvSpPr>
        <p:spPr>
          <a:xfrm>
            <a:off x="749421" y="1258355"/>
            <a:ext cx="9211348" cy="400110"/>
          </a:xfrm>
          <a:prstGeom prst="rect">
            <a:avLst/>
          </a:prstGeom>
          <a:noFill/>
        </p:spPr>
        <p:txBody>
          <a:bodyPr wrap="square" rtlCol="0">
            <a:spAutoFit/>
          </a:bodyPr>
          <a:lstStyle/>
          <a:p>
            <a:r>
              <a:rPr lang="en-US" sz="2000" spc="100" dirty="0">
                <a:solidFill>
                  <a:srgbClr val="10273C"/>
                </a:solidFill>
                <a:latin typeface="Segoe UI Black" panose="020B0502040204020203" pitchFamily="34" charset="0"/>
                <a:cs typeface="Segoe UI Black" panose="020B0502040204020203" pitchFamily="34" charset="0"/>
              </a:rPr>
              <a:t>Condensed version</a:t>
            </a:r>
            <a:endParaRPr lang="en-US" sz="2000" i="1" spc="100" dirty="0">
              <a:solidFill>
                <a:srgbClr val="10273C"/>
              </a:solidFill>
              <a:latin typeface="Segoe UI Semibold" panose="020B0502040204020203" pitchFamily="34" charset="0"/>
              <a:cs typeface="Segoe UI Semibold" panose="020B0502040204020203" pitchFamily="34" charset="0"/>
            </a:endParaRPr>
          </a:p>
        </p:txBody>
      </p:sp>
    </p:spTree>
    <p:extLst>
      <p:ext uri="{BB962C8B-B14F-4D97-AF65-F5344CB8AC3E}">
        <p14:creationId xmlns:p14="http://schemas.microsoft.com/office/powerpoint/2010/main" val="3569926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9802AB7C-512D-7D6C-4B82-57C15F28D6AC}"/>
              </a:ext>
            </a:extLst>
          </p:cNvPr>
          <p:cNvGraphicFramePr>
            <a:graphicFrameLocks noGrp="1"/>
          </p:cNvGraphicFramePr>
          <p:nvPr>
            <p:extLst>
              <p:ext uri="{D42A27DB-BD31-4B8C-83A1-F6EECF244321}">
                <p14:modId xmlns:p14="http://schemas.microsoft.com/office/powerpoint/2010/main" val="3602355754"/>
              </p:ext>
            </p:extLst>
          </p:nvPr>
        </p:nvGraphicFramePr>
        <p:xfrm>
          <a:off x="390625" y="930797"/>
          <a:ext cx="9180515" cy="5349850"/>
        </p:xfrm>
        <a:graphic>
          <a:graphicData uri="http://schemas.openxmlformats.org/drawingml/2006/table">
            <a:tbl>
              <a:tblPr firstCol="1" bandRow="1">
                <a:tableStyleId>{5C22544A-7EE6-4342-B048-85BDC9FD1C3A}</a:tableStyleId>
              </a:tblPr>
              <a:tblGrid>
                <a:gridCol w="1438175">
                  <a:extLst>
                    <a:ext uri="{9D8B030D-6E8A-4147-A177-3AD203B41FA5}">
                      <a16:colId xmlns:a16="http://schemas.microsoft.com/office/drawing/2014/main" val="72553744"/>
                    </a:ext>
                  </a:extLst>
                </a:gridCol>
                <a:gridCol w="3871170">
                  <a:extLst>
                    <a:ext uri="{9D8B030D-6E8A-4147-A177-3AD203B41FA5}">
                      <a16:colId xmlns:a16="http://schemas.microsoft.com/office/drawing/2014/main" val="3813536076"/>
                    </a:ext>
                  </a:extLst>
                </a:gridCol>
                <a:gridCol w="3871170">
                  <a:extLst>
                    <a:ext uri="{9D8B030D-6E8A-4147-A177-3AD203B41FA5}">
                      <a16:colId xmlns:a16="http://schemas.microsoft.com/office/drawing/2014/main" val="1656622307"/>
                    </a:ext>
                  </a:extLst>
                </a:gridCol>
              </a:tblGrid>
              <a:tr h="316978">
                <a:tc>
                  <a:txBody>
                    <a:bodyPr/>
                    <a:lstStyle/>
                    <a:p>
                      <a:pPr marL="72000">
                        <a:spcBef>
                          <a:spcPts val="1200"/>
                        </a:spcBef>
                        <a:spcAft>
                          <a:spcPts val="12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Criteria</a:t>
                      </a:r>
                      <a:endParaRPr lang="en-NZ" sz="1000" b="1" i="0" kern="100" dirty="0">
                        <a:solidFill>
                          <a:schemeClr val="bg1"/>
                        </a:solidFill>
                        <a:effectLst/>
                        <a:latin typeface="Segoe UI" panose="020B0502040204020203" pitchFamily="34" charset="0"/>
                        <a:ea typeface="Aptos" panose="020B0004020202020204" pitchFamily="34" charset="0"/>
                        <a:cs typeface="Segoe UI" panose="020B0502040204020203" pitchFamily="34" charset="0"/>
                      </a:endParaRPr>
                    </a:p>
                  </a:txBody>
                  <a:tcPr marL="36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C5B66"/>
                    </a:solidFill>
                  </a:tcPr>
                </a:tc>
                <a:tc>
                  <a:txBody>
                    <a:bodyPr/>
                    <a:lstStyle/>
                    <a:p>
                      <a:pPr marL="72000">
                        <a:spcBef>
                          <a:spcPts val="1200"/>
                        </a:spcBef>
                        <a:spcAft>
                          <a:spcPts val="12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Description</a:t>
                      </a:r>
                      <a:endParaRPr lang="en-NZ" sz="1000" b="1" i="0" kern="100" dirty="0">
                        <a:solidFill>
                          <a:schemeClr val="bg1"/>
                        </a:solidFill>
                        <a:effectLst/>
                        <a:latin typeface="Segoe UI" panose="020B0502040204020203" pitchFamily="34" charset="0"/>
                        <a:ea typeface="Aptos" panose="020B0004020202020204" pitchFamily="34" charset="0"/>
                        <a:cs typeface="Segoe UI" panose="020B0502040204020203" pitchFamily="34" charset="0"/>
                      </a:endParaRPr>
                    </a:p>
                  </a:txBody>
                  <a:tcPr marL="720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C5B66"/>
                    </a:solidFill>
                  </a:tcPr>
                </a:tc>
                <a:tc>
                  <a:txBody>
                    <a:bodyPr/>
                    <a:lstStyle/>
                    <a:p>
                      <a:pPr marL="72000">
                        <a:spcBef>
                          <a:spcPts val="1200"/>
                        </a:spcBef>
                        <a:spcAft>
                          <a:spcPts val="12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Prompt</a:t>
                      </a:r>
                      <a:endParaRPr lang="en-NZ" sz="1000" b="1" i="0" kern="100" dirty="0">
                        <a:solidFill>
                          <a:schemeClr val="bg1"/>
                        </a:solidFill>
                        <a:effectLst/>
                        <a:latin typeface="Segoe UI" panose="020B0502040204020203" pitchFamily="34" charset="0"/>
                        <a:ea typeface="Aptos" panose="020B0004020202020204" pitchFamily="34" charset="0"/>
                        <a:cs typeface="Segoe UI" panose="020B0502040204020203" pitchFamily="34" charset="0"/>
                      </a:endParaRPr>
                    </a:p>
                  </a:txBody>
                  <a:tcPr marL="720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C5B66"/>
                    </a:solidFill>
                  </a:tcPr>
                </a:tc>
                <a:extLst>
                  <a:ext uri="{0D108BD9-81ED-4DB2-BD59-A6C34878D82A}">
                    <a16:rowId xmlns:a16="http://schemas.microsoft.com/office/drawing/2014/main" val="1734384011"/>
                  </a:ext>
                </a:extLst>
              </a:tr>
              <a:tr h="419406">
                <a:tc>
                  <a:txBody>
                    <a:bodyPr/>
                    <a:lstStyle/>
                    <a:p>
                      <a:pPr marL="72000">
                        <a:spcBef>
                          <a:spcPts val="400"/>
                        </a:spcBef>
                        <a:spcAft>
                          <a:spcPts val="400"/>
                        </a:spcAft>
                        <a:buNone/>
                      </a:pPr>
                      <a:r>
                        <a:rPr lang="en-NZ" sz="1000" b="1" i="0" kern="0">
                          <a:solidFill>
                            <a:srgbClr val="10273C"/>
                          </a:solidFill>
                          <a:effectLst/>
                          <a:latin typeface="Segoe UI" panose="020B0502040204020203" pitchFamily="34" charset="0"/>
                          <a:cs typeface="Segoe UI" panose="020B0502040204020203" pitchFamily="34" charset="0"/>
                        </a:rPr>
                        <a:t>Work Ethic</a:t>
                      </a:r>
                      <a:endParaRPr lang="en-NZ" sz="1000" b="1"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3600" marR="4602" marT="4602" marB="4602"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spcBef>
                          <a:spcPts val="400"/>
                        </a:spcBef>
                        <a:spcAft>
                          <a:spcPts val="400"/>
                        </a:spcAft>
                        <a:buNone/>
                      </a:pPr>
                      <a:r>
                        <a:rPr lang="en-NZ" sz="1000" b="0" i="0" kern="0">
                          <a:solidFill>
                            <a:srgbClr val="10273C"/>
                          </a:solidFill>
                          <a:effectLst/>
                          <a:latin typeface="Segoe UI" panose="020B0502040204020203" pitchFamily="34" charset="0"/>
                          <a:cs typeface="Segoe UI" panose="020B0502040204020203" pitchFamily="34" charset="0"/>
                        </a:rPr>
                        <a:t>Candidate describes past situations where they worked hard, stuck with a task, or went the extra mile.</a:t>
                      </a:r>
                      <a:endParaRPr lang="en-NZ" sz="1000" b="0"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55440" marR="55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spcBef>
                          <a:spcPts val="400"/>
                        </a:spcBef>
                        <a:spcAft>
                          <a:spcPts val="400"/>
                        </a:spcAft>
                        <a:buNone/>
                      </a:pPr>
                      <a:r>
                        <a:rPr lang="en-NZ" sz="1000" b="0" i="0" kern="0">
                          <a:solidFill>
                            <a:srgbClr val="000000"/>
                          </a:solidFill>
                          <a:effectLst/>
                          <a:latin typeface="Segoe UI" panose="020B0502040204020203" pitchFamily="34" charset="0"/>
                          <a:cs typeface="Segoe UI" panose="020B0502040204020203" pitchFamily="34" charset="0"/>
                        </a:rPr>
                        <a:t>Can you tell me about a time when you worked really hard to get something done, even when it wasn’t easy?</a:t>
                      </a:r>
                      <a:endParaRPr lang="en-NZ" sz="1000" b="0" i="0" kern="100">
                        <a:solidFill>
                          <a:srgbClr val="000000"/>
                        </a:solidFill>
                        <a:effectLst/>
                        <a:latin typeface="Segoe UI" panose="020B0502040204020203" pitchFamily="34" charset="0"/>
                        <a:ea typeface="Aptos" panose="020B0004020202020204" pitchFamily="34" charset="0"/>
                        <a:cs typeface="Segoe UI" panose="020B0502040204020203" pitchFamily="34" charset="0"/>
                      </a:endParaRPr>
                    </a:p>
                  </a:txBody>
                  <a:tcPr marL="72000" marR="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rgbClr val="2C5B66">
                        <a:alpha val="14902"/>
                      </a:srgbClr>
                    </a:solidFill>
                  </a:tcPr>
                </a:tc>
                <a:extLst>
                  <a:ext uri="{0D108BD9-81ED-4DB2-BD59-A6C34878D82A}">
                    <a16:rowId xmlns:a16="http://schemas.microsoft.com/office/drawing/2014/main" val="662444382"/>
                  </a:ext>
                </a:extLst>
              </a:tr>
              <a:tr h="419406">
                <a:tc>
                  <a:txBody>
                    <a:bodyPr/>
                    <a:lstStyle/>
                    <a:p>
                      <a:pPr marL="72000">
                        <a:spcBef>
                          <a:spcPts val="400"/>
                        </a:spcBef>
                        <a:spcAft>
                          <a:spcPts val="400"/>
                        </a:spcAft>
                        <a:buNone/>
                      </a:pPr>
                      <a:r>
                        <a:rPr lang="en-NZ" sz="1000" b="1" i="0" kern="0">
                          <a:solidFill>
                            <a:srgbClr val="10273C"/>
                          </a:solidFill>
                          <a:effectLst/>
                          <a:latin typeface="Segoe UI" panose="020B0502040204020203" pitchFamily="34" charset="0"/>
                          <a:cs typeface="Segoe UI" panose="020B0502040204020203" pitchFamily="34" charset="0"/>
                        </a:rPr>
                        <a:t>Reliability </a:t>
                      </a:r>
                      <a:endParaRPr lang="en-NZ" sz="1000" b="1"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4602" marR="4602" marT="4602" marB="4602" anchor="ctr">
                    <a:lnL w="12700" cmpd="sng">
                      <a:noFill/>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spcBef>
                          <a:spcPts val="400"/>
                        </a:spcBef>
                        <a:spcAft>
                          <a:spcPts val="400"/>
                        </a:spcAft>
                        <a:buNone/>
                      </a:pPr>
                      <a:r>
                        <a:rPr lang="en-NZ" sz="1000" b="0" i="0" kern="0">
                          <a:solidFill>
                            <a:srgbClr val="10273C"/>
                          </a:solidFill>
                          <a:effectLst/>
                          <a:latin typeface="Segoe UI" panose="020B0502040204020203" pitchFamily="34" charset="0"/>
                          <a:cs typeface="Segoe UI" panose="020B0502040204020203" pitchFamily="34" charset="0"/>
                        </a:rPr>
                        <a:t>Candidate gives examples of consistent attendance and punctuality in past work, school, or training.</a:t>
                      </a:r>
                      <a:endParaRPr lang="en-NZ" sz="1000" b="0"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55440" marR="55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spcBef>
                          <a:spcPts val="400"/>
                        </a:spcBef>
                        <a:spcAft>
                          <a:spcPts val="400"/>
                        </a:spcAft>
                        <a:buNone/>
                      </a:pPr>
                      <a:r>
                        <a:rPr lang="en-NZ" sz="1000" b="0" i="0" kern="0">
                          <a:solidFill>
                            <a:srgbClr val="000000"/>
                          </a:solidFill>
                          <a:effectLst/>
                          <a:latin typeface="Segoe UI" panose="020B0502040204020203" pitchFamily="34" charset="0"/>
                          <a:cs typeface="Segoe UI" panose="020B0502040204020203" pitchFamily="34" charset="0"/>
                        </a:rPr>
                        <a:t>In your last job, school, or team, how did you make sure you were always on time and ready to go?</a:t>
                      </a:r>
                      <a:endParaRPr lang="en-NZ" sz="1000" b="0" i="0" kern="100">
                        <a:solidFill>
                          <a:srgbClr val="000000"/>
                        </a:solidFill>
                        <a:effectLst/>
                        <a:latin typeface="Segoe UI" panose="020B0502040204020203" pitchFamily="34" charset="0"/>
                        <a:ea typeface="Aptos" panose="020B0004020202020204" pitchFamily="34" charset="0"/>
                        <a:cs typeface="Segoe UI" panose="020B0502040204020203" pitchFamily="34" charset="0"/>
                      </a:endParaRPr>
                    </a:p>
                  </a:txBody>
                  <a:tcPr marL="72000" marR="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rgbClr val="2C5B66">
                        <a:alpha val="14902"/>
                      </a:srgbClr>
                    </a:solidFill>
                  </a:tcPr>
                </a:tc>
                <a:extLst>
                  <a:ext uri="{0D108BD9-81ED-4DB2-BD59-A6C34878D82A}">
                    <a16:rowId xmlns:a16="http://schemas.microsoft.com/office/drawing/2014/main" val="1561964917"/>
                  </a:ext>
                </a:extLst>
              </a:tr>
              <a:tr h="419406">
                <a:tc>
                  <a:txBody>
                    <a:bodyPr/>
                    <a:lstStyle/>
                    <a:p>
                      <a:pPr marL="72000">
                        <a:spcBef>
                          <a:spcPts val="400"/>
                        </a:spcBef>
                        <a:spcAft>
                          <a:spcPts val="400"/>
                        </a:spcAft>
                        <a:buNone/>
                      </a:pPr>
                      <a:r>
                        <a:rPr lang="en-NZ" sz="1000" b="1" i="0" kern="0" dirty="0">
                          <a:solidFill>
                            <a:srgbClr val="10273C"/>
                          </a:solidFill>
                          <a:effectLst/>
                          <a:latin typeface="Segoe UI" panose="020B0502040204020203" pitchFamily="34" charset="0"/>
                          <a:cs typeface="Segoe UI" panose="020B0502040204020203" pitchFamily="34" charset="0"/>
                        </a:rPr>
                        <a:t>Safety mindset </a:t>
                      </a:r>
                      <a:endParaRPr lang="en-NZ" sz="1000" b="1" i="0" kern="100" dirty="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4602" marR="4602" marT="4602" marB="4602" anchor="ctr">
                    <a:lnL w="12700" cmpd="sng">
                      <a:noFill/>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spcBef>
                          <a:spcPts val="400"/>
                        </a:spcBef>
                        <a:spcAft>
                          <a:spcPts val="400"/>
                        </a:spcAft>
                        <a:buNone/>
                      </a:pPr>
                      <a:r>
                        <a:rPr lang="en-NZ" sz="1000" b="0" i="0" kern="0">
                          <a:solidFill>
                            <a:srgbClr val="10273C"/>
                          </a:solidFill>
                          <a:effectLst/>
                          <a:latin typeface="Segoe UI" panose="020B0502040204020203" pitchFamily="34" charset="0"/>
                          <a:cs typeface="Segoe UI" panose="020B0502040204020203" pitchFamily="34" charset="0"/>
                        </a:rPr>
                        <a:t>When asked about health &amp; safety, candidate shows awareness of why it matters and commitment to following rules.</a:t>
                      </a:r>
                      <a:endParaRPr lang="en-NZ" sz="1000" b="0"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55440" marR="55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spcBef>
                          <a:spcPts val="400"/>
                        </a:spcBef>
                        <a:spcAft>
                          <a:spcPts val="400"/>
                        </a:spcAft>
                        <a:buNone/>
                      </a:pPr>
                      <a:r>
                        <a:rPr lang="en-NZ" sz="1000" b="0" i="0" kern="0">
                          <a:solidFill>
                            <a:srgbClr val="000000"/>
                          </a:solidFill>
                          <a:effectLst/>
                          <a:latin typeface="Segoe UI" panose="020B0502040204020203" pitchFamily="34" charset="0"/>
                          <a:cs typeface="Segoe UI" panose="020B0502040204020203" pitchFamily="34" charset="0"/>
                        </a:rPr>
                        <a:t>Why do you think safety is important on a construction site? What would you do if you saw something unsafe?</a:t>
                      </a:r>
                      <a:endParaRPr lang="en-NZ" sz="1000" b="0" i="0" kern="100">
                        <a:solidFill>
                          <a:srgbClr val="000000"/>
                        </a:solidFill>
                        <a:effectLst/>
                        <a:latin typeface="Segoe UI" panose="020B0502040204020203" pitchFamily="34" charset="0"/>
                        <a:ea typeface="Aptos" panose="020B0004020202020204" pitchFamily="34" charset="0"/>
                        <a:cs typeface="Segoe UI" panose="020B0502040204020203" pitchFamily="34" charset="0"/>
                      </a:endParaRPr>
                    </a:p>
                  </a:txBody>
                  <a:tcPr marL="72000" marR="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rgbClr val="2C5B66">
                        <a:alpha val="14902"/>
                      </a:srgbClr>
                    </a:solidFill>
                  </a:tcPr>
                </a:tc>
                <a:extLst>
                  <a:ext uri="{0D108BD9-81ED-4DB2-BD59-A6C34878D82A}">
                    <a16:rowId xmlns:a16="http://schemas.microsoft.com/office/drawing/2014/main" val="1480485700"/>
                  </a:ext>
                </a:extLst>
              </a:tr>
              <a:tr h="419406">
                <a:tc>
                  <a:txBody>
                    <a:bodyPr/>
                    <a:lstStyle/>
                    <a:p>
                      <a:pPr marL="72000">
                        <a:spcBef>
                          <a:spcPts val="400"/>
                        </a:spcBef>
                        <a:spcAft>
                          <a:spcPts val="400"/>
                        </a:spcAft>
                        <a:buNone/>
                      </a:pPr>
                      <a:r>
                        <a:rPr lang="en-NZ" sz="1000" b="1" i="0" kern="0" dirty="0">
                          <a:solidFill>
                            <a:srgbClr val="10273C"/>
                          </a:solidFill>
                          <a:effectLst/>
                          <a:latin typeface="Segoe UI" panose="020B0502040204020203" pitchFamily="34" charset="0"/>
                          <a:cs typeface="Segoe UI" panose="020B0502040204020203" pitchFamily="34" charset="0"/>
                        </a:rPr>
                        <a:t>Motivation for trade </a:t>
                      </a:r>
                      <a:endParaRPr lang="en-NZ" sz="1000" b="1" i="0" kern="100" dirty="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4602" marR="4602" marT="4602" marB="4602" anchor="ctr">
                    <a:lnL w="12700" cmpd="sng">
                      <a:noFill/>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spcBef>
                          <a:spcPts val="400"/>
                        </a:spcBef>
                        <a:spcAft>
                          <a:spcPts val="400"/>
                        </a:spcAft>
                        <a:buNone/>
                      </a:pPr>
                      <a:r>
                        <a:rPr lang="en-NZ" sz="1000" b="0" i="0" kern="0">
                          <a:solidFill>
                            <a:srgbClr val="10273C"/>
                          </a:solidFill>
                          <a:effectLst/>
                          <a:latin typeface="Segoe UI" panose="020B0502040204020203" pitchFamily="34" charset="0"/>
                          <a:cs typeface="Segoe UI" panose="020B0502040204020203" pitchFamily="34" charset="0"/>
                        </a:rPr>
                        <a:t>Candidate expresses genuine interest in trade as a career, </a:t>
                      </a:r>
                      <a:br>
                        <a:rPr lang="en-NZ" sz="1000" b="0" i="0" kern="0">
                          <a:solidFill>
                            <a:srgbClr val="10273C"/>
                          </a:solidFill>
                          <a:effectLst/>
                          <a:latin typeface="Segoe UI" panose="020B0502040204020203" pitchFamily="34" charset="0"/>
                          <a:cs typeface="Segoe UI" panose="020B0502040204020203" pitchFamily="34" charset="0"/>
                        </a:rPr>
                      </a:br>
                      <a:r>
                        <a:rPr lang="en-NZ" sz="1000" b="0" i="0" kern="0">
                          <a:solidFill>
                            <a:srgbClr val="10273C"/>
                          </a:solidFill>
                          <a:effectLst/>
                          <a:latin typeface="Segoe UI" panose="020B0502040204020203" pitchFamily="34" charset="0"/>
                          <a:cs typeface="Segoe UI" panose="020B0502040204020203" pitchFamily="34" charset="0"/>
                        </a:rPr>
                        <a:t>not just “any job.”</a:t>
                      </a:r>
                      <a:endParaRPr lang="en-NZ" sz="1000" b="0"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55440" marR="55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spcBef>
                          <a:spcPts val="400"/>
                        </a:spcBef>
                        <a:spcAft>
                          <a:spcPts val="400"/>
                        </a:spcAft>
                        <a:buNone/>
                      </a:pPr>
                      <a:r>
                        <a:rPr lang="en-NZ" sz="1000" b="0" i="0" kern="0">
                          <a:solidFill>
                            <a:srgbClr val="000000"/>
                          </a:solidFill>
                          <a:effectLst/>
                          <a:latin typeface="Segoe UI" panose="020B0502040204020203" pitchFamily="34" charset="0"/>
                          <a:cs typeface="Segoe UI" panose="020B0502040204020203" pitchFamily="34" charset="0"/>
                        </a:rPr>
                        <a:t>What interests you about working in construction, and what made you apply for this role?</a:t>
                      </a:r>
                      <a:endParaRPr lang="en-NZ" sz="1000" b="0" i="0" kern="100">
                        <a:solidFill>
                          <a:srgbClr val="000000"/>
                        </a:solidFill>
                        <a:effectLst/>
                        <a:latin typeface="Segoe UI" panose="020B0502040204020203" pitchFamily="34" charset="0"/>
                        <a:ea typeface="Aptos" panose="020B0004020202020204" pitchFamily="34" charset="0"/>
                        <a:cs typeface="Segoe UI" panose="020B0502040204020203" pitchFamily="34" charset="0"/>
                      </a:endParaRPr>
                    </a:p>
                  </a:txBody>
                  <a:tcPr marL="72000" marR="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rgbClr val="2C5B66">
                        <a:alpha val="14902"/>
                      </a:srgbClr>
                    </a:solidFill>
                  </a:tcPr>
                </a:tc>
                <a:extLst>
                  <a:ext uri="{0D108BD9-81ED-4DB2-BD59-A6C34878D82A}">
                    <a16:rowId xmlns:a16="http://schemas.microsoft.com/office/drawing/2014/main" val="3129321656"/>
                  </a:ext>
                </a:extLst>
              </a:tr>
              <a:tr h="419406">
                <a:tc>
                  <a:txBody>
                    <a:bodyPr/>
                    <a:lstStyle/>
                    <a:p>
                      <a:pPr marL="72000">
                        <a:spcBef>
                          <a:spcPts val="400"/>
                        </a:spcBef>
                        <a:spcAft>
                          <a:spcPts val="400"/>
                        </a:spcAft>
                        <a:buNone/>
                      </a:pPr>
                      <a:r>
                        <a:rPr lang="en-NZ" sz="1000" b="1" i="0" kern="0">
                          <a:solidFill>
                            <a:srgbClr val="10273C"/>
                          </a:solidFill>
                          <a:effectLst/>
                          <a:latin typeface="Segoe UI" panose="020B0502040204020203" pitchFamily="34" charset="0"/>
                          <a:cs typeface="Segoe UI" panose="020B0502040204020203" pitchFamily="34" charset="0"/>
                        </a:rPr>
                        <a:t>Commitment </a:t>
                      </a:r>
                      <a:endParaRPr lang="en-NZ" sz="1000" b="1"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4602" marR="4602" marT="4602" marB="4602" anchor="ctr">
                    <a:lnL w="12700" cmpd="sng">
                      <a:noFill/>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spcBef>
                          <a:spcPts val="400"/>
                        </a:spcBef>
                        <a:spcAft>
                          <a:spcPts val="400"/>
                        </a:spcAft>
                        <a:buNone/>
                      </a:pPr>
                      <a:r>
                        <a:rPr lang="en-NZ" sz="1000" b="0" i="0" kern="0">
                          <a:solidFill>
                            <a:srgbClr val="10273C"/>
                          </a:solidFill>
                          <a:effectLst/>
                          <a:latin typeface="Segoe UI" panose="020B0502040204020203" pitchFamily="34" charset="0"/>
                          <a:cs typeface="Segoe UI" panose="020B0502040204020203" pitchFamily="34" charset="0"/>
                        </a:rPr>
                        <a:t>Candidate clearly states intention to learn, grow, and eventually undertake an apprenticeship.</a:t>
                      </a:r>
                      <a:endParaRPr lang="en-NZ" sz="1000" b="0"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55440" marR="55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spcBef>
                          <a:spcPts val="400"/>
                        </a:spcBef>
                        <a:spcAft>
                          <a:spcPts val="400"/>
                        </a:spcAft>
                        <a:buNone/>
                      </a:pPr>
                      <a:r>
                        <a:rPr lang="en-NZ" sz="1000" b="0" i="0" kern="0">
                          <a:solidFill>
                            <a:srgbClr val="000000"/>
                          </a:solidFill>
                          <a:effectLst/>
                          <a:latin typeface="Segoe UI" panose="020B0502040204020203" pitchFamily="34" charset="0"/>
                          <a:cs typeface="Segoe UI" panose="020B0502040204020203" pitchFamily="34" charset="0"/>
                        </a:rPr>
                        <a:t>Where do you see yourself in a couple of years? Would you be interested in training as an apprentice?</a:t>
                      </a:r>
                      <a:endParaRPr lang="en-NZ" sz="1000" b="0" i="0" kern="100">
                        <a:solidFill>
                          <a:srgbClr val="000000"/>
                        </a:solidFill>
                        <a:effectLst/>
                        <a:latin typeface="Segoe UI" panose="020B0502040204020203" pitchFamily="34" charset="0"/>
                        <a:ea typeface="Aptos" panose="020B0004020202020204" pitchFamily="34" charset="0"/>
                        <a:cs typeface="Segoe UI" panose="020B0502040204020203" pitchFamily="34" charset="0"/>
                      </a:endParaRPr>
                    </a:p>
                  </a:txBody>
                  <a:tcPr marL="72000" marR="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rgbClr val="2C5B66">
                        <a:alpha val="14902"/>
                      </a:srgbClr>
                    </a:solidFill>
                  </a:tcPr>
                </a:tc>
                <a:extLst>
                  <a:ext uri="{0D108BD9-81ED-4DB2-BD59-A6C34878D82A}">
                    <a16:rowId xmlns:a16="http://schemas.microsoft.com/office/drawing/2014/main" val="2306690413"/>
                  </a:ext>
                </a:extLst>
              </a:tr>
              <a:tr h="419406">
                <a:tc>
                  <a:txBody>
                    <a:bodyPr/>
                    <a:lstStyle/>
                    <a:p>
                      <a:pPr marL="72000">
                        <a:spcBef>
                          <a:spcPts val="400"/>
                        </a:spcBef>
                        <a:spcAft>
                          <a:spcPts val="400"/>
                        </a:spcAft>
                        <a:buNone/>
                      </a:pPr>
                      <a:r>
                        <a:rPr lang="en-NZ" sz="1000" b="1" i="0" kern="0">
                          <a:solidFill>
                            <a:srgbClr val="10273C"/>
                          </a:solidFill>
                          <a:effectLst/>
                          <a:latin typeface="Segoe UI" panose="020B0502040204020203" pitchFamily="34" charset="0"/>
                          <a:cs typeface="Segoe UI" panose="020B0502040204020203" pitchFamily="34" charset="0"/>
                        </a:rPr>
                        <a:t>Initiative</a:t>
                      </a:r>
                      <a:endParaRPr lang="en-NZ" sz="1000" b="1"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4602" marR="4602" marT="4602" marB="4602" anchor="ctr">
                    <a:lnL w="12700" cmpd="sng">
                      <a:noFill/>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spcBef>
                          <a:spcPts val="400"/>
                        </a:spcBef>
                        <a:spcAft>
                          <a:spcPts val="400"/>
                        </a:spcAft>
                        <a:buNone/>
                      </a:pPr>
                      <a:r>
                        <a:rPr lang="en-NZ" sz="1000" b="0" i="0" kern="0">
                          <a:solidFill>
                            <a:srgbClr val="10273C"/>
                          </a:solidFill>
                          <a:effectLst/>
                          <a:latin typeface="Segoe UI" panose="020B0502040204020203" pitchFamily="34" charset="0"/>
                          <a:cs typeface="Segoe UI" panose="020B0502040204020203" pitchFamily="34" charset="0"/>
                        </a:rPr>
                        <a:t>Candidate can provide an example of taking initiative or showing responsibility in a work, study, or community setting.</a:t>
                      </a:r>
                      <a:endParaRPr lang="en-NZ" sz="1000" b="0"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55440" marR="55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spcBef>
                          <a:spcPts val="400"/>
                        </a:spcBef>
                        <a:spcAft>
                          <a:spcPts val="400"/>
                        </a:spcAft>
                        <a:buNone/>
                      </a:pPr>
                      <a:r>
                        <a:rPr lang="en-NZ" sz="1000" b="0" i="0" kern="0">
                          <a:solidFill>
                            <a:srgbClr val="000000"/>
                          </a:solidFill>
                          <a:effectLst/>
                          <a:latin typeface="Segoe UI" panose="020B0502040204020203" pitchFamily="34" charset="0"/>
                          <a:cs typeface="Segoe UI" panose="020B0502040204020203" pitchFamily="34" charset="0"/>
                        </a:rPr>
                        <a:t>Can you give me an example of when you took responsibility to get something done without being asked?</a:t>
                      </a:r>
                      <a:endParaRPr lang="en-NZ" sz="1000" b="0" i="0" kern="100">
                        <a:solidFill>
                          <a:srgbClr val="000000"/>
                        </a:solidFill>
                        <a:effectLst/>
                        <a:latin typeface="Segoe UI" panose="020B0502040204020203" pitchFamily="34" charset="0"/>
                        <a:ea typeface="Aptos" panose="020B0004020202020204" pitchFamily="34" charset="0"/>
                        <a:cs typeface="Segoe UI" panose="020B0502040204020203" pitchFamily="34" charset="0"/>
                      </a:endParaRPr>
                    </a:p>
                  </a:txBody>
                  <a:tcPr marL="72000" marR="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rgbClr val="2C5B66">
                        <a:alpha val="14902"/>
                      </a:srgbClr>
                    </a:solidFill>
                  </a:tcPr>
                </a:tc>
                <a:extLst>
                  <a:ext uri="{0D108BD9-81ED-4DB2-BD59-A6C34878D82A}">
                    <a16:rowId xmlns:a16="http://schemas.microsoft.com/office/drawing/2014/main" val="3793491360"/>
                  </a:ext>
                </a:extLst>
              </a:tr>
              <a:tr h="419406">
                <a:tc>
                  <a:txBody>
                    <a:bodyPr/>
                    <a:lstStyle/>
                    <a:p>
                      <a:pPr marL="72000" marR="0" lvl="0" indent="0" algn="l" defTabSz="914400" rtl="0" eaLnBrk="1" fontAlgn="auto" latinLnBrk="0" hangingPunct="1">
                        <a:lnSpc>
                          <a:spcPct val="100000"/>
                        </a:lnSpc>
                        <a:spcBef>
                          <a:spcPts val="400"/>
                        </a:spcBef>
                        <a:spcAft>
                          <a:spcPts val="400"/>
                        </a:spcAft>
                        <a:buClrTx/>
                        <a:buSzTx/>
                        <a:buFontTx/>
                        <a:buNone/>
                        <a:tabLst/>
                        <a:defRPr/>
                      </a:pPr>
                      <a:r>
                        <a:rPr kumimoji="0" lang="en-NZ" sz="1000" b="1" i="0" u="none" strike="noStrike" kern="0" cap="none" spc="0" normalizeH="0" baseline="0" noProof="0">
                          <a:ln>
                            <a:noFill/>
                          </a:ln>
                          <a:solidFill>
                            <a:srgbClr val="10273C"/>
                          </a:solidFill>
                          <a:effectLst/>
                          <a:uLnTx/>
                          <a:uFillTx/>
                          <a:latin typeface="Segoe UI" panose="020B0502040204020203" pitchFamily="34" charset="0"/>
                          <a:ea typeface="+mn-ea"/>
                          <a:cs typeface="Segoe UI" panose="020B0502040204020203" pitchFamily="34" charset="0"/>
                        </a:rPr>
                        <a:t>Coachability</a:t>
                      </a:r>
                      <a:endParaRPr kumimoji="0" lang="en-NZ" sz="1000" b="1" i="0" u="none" strike="noStrike" kern="100" cap="none" spc="0" normalizeH="0" baseline="0" noProof="0">
                        <a:ln>
                          <a:noFill/>
                        </a:ln>
                        <a:solidFill>
                          <a:srgbClr val="10273C"/>
                        </a:solidFill>
                        <a:effectLst/>
                        <a:uLnTx/>
                        <a:uFillTx/>
                        <a:latin typeface="Segoe UI" panose="020B0502040204020203" pitchFamily="34" charset="0"/>
                        <a:ea typeface="Aptos" panose="020B0004020202020204" pitchFamily="34" charset="0"/>
                        <a:cs typeface="Segoe UI" panose="020B0502040204020203" pitchFamily="34" charset="0"/>
                      </a:endParaRPr>
                    </a:p>
                  </a:txBody>
                  <a:tcPr marL="4602" marR="4602" marT="4602" marB="4602" anchor="ctr">
                    <a:lnL w="12700" cmpd="sng">
                      <a:noFill/>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marR="0" lvl="0" indent="0" algn="l" defTabSz="914400" rtl="0" eaLnBrk="1" fontAlgn="auto" latinLnBrk="0" hangingPunct="1">
                        <a:lnSpc>
                          <a:spcPct val="100000"/>
                        </a:lnSpc>
                        <a:spcBef>
                          <a:spcPts val="400"/>
                        </a:spcBef>
                        <a:spcAft>
                          <a:spcPts val="400"/>
                        </a:spcAft>
                        <a:buClrTx/>
                        <a:buSzTx/>
                        <a:buFontTx/>
                        <a:buNone/>
                        <a:tabLst/>
                        <a:defRPr/>
                      </a:pPr>
                      <a:r>
                        <a:rPr lang="en-NZ" sz="1000" b="0" i="0" kern="0">
                          <a:solidFill>
                            <a:srgbClr val="10273C"/>
                          </a:solidFill>
                          <a:effectLst/>
                          <a:latin typeface="Segoe UI" panose="020B0502040204020203" pitchFamily="34" charset="0"/>
                          <a:cs typeface="Segoe UI" panose="020B0502040204020203" pitchFamily="34" charset="0"/>
                        </a:rPr>
                        <a:t>Candidate demonstrates openness to feedback when asked how they’ve handled correction in the past.</a:t>
                      </a:r>
                      <a:endParaRPr lang="en-NZ" sz="1000" b="0"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55440" marR="55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marR="0" lvl="0" indent="0" algn="l" defTabSz="914400" rtl="0" eaLnBrk="1" fontAlgn="auto" latinLnBrk="0" hangingPunct="1">
                        <a:lnSpc>
                          <a:spcPct val="100000"/>
                        </a:lnSpc>
                        <a:spcBef>
                          <a:spcPts val="400"/>
                        </a:spcBef>
                        <a:spcAft>
                          <a:spcPts val="400"/>
                        </a:spcAft>
                        <a:buClrTx/>
                        <a:buSzTx/>
                        <a:buFontTx/>
                        <a:buNone/>
                        <a:tabLst/>
                        <a:defRPr/>
                      </a:pPr>
                      <a:r>
                        <a:rPr lang="en-NZ" sz="1000" b="0" i="0" kern="0">
                          <a:solidFill>
                            <a:srgbClr val="000000"/>
                          </a:solidFill>
                          <a:effectLst/>
                          <a:latin typeface="Segoe UI" panose="020B0502040204020203" pitchFamily="34" charset="0"/>
                          <a:cs typeface="Segoe UI" panose="020B0502040204020203" pitchFamily="34" charset="0"/>
                        </a:rPr>
                        <a:t>Tell me about a time when someone gave you feedback or correction. How did you take it, and what did you do next?</a:t>
                      </a:r>
                      <a:endParaRPr lang="en-NZ" sz="1000" b="0" i="0" kern="100">
                        <a:solidFill>
                          <a:srgbClr val="000000"/>
                        </a:solidFill>
                        <a:effectLst/>
                        <a:latin typeface="Segoe UI" panose="020B0502040204020203" pitchFamily="34" charset="0"/>
                        <a:ea typeface="Aptos" panose="020B0004020202020204" pitchFamily="34" charset="0"/>
                        <a:cs typeface="Segoe UI" panose="020B0502040204020203" pitchFamily="34" charset="0"/>
                      </a:endParaRPr>
                    </a:p>
                  </a:txBody>
                  <a:tcPr marL="72000" marR="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rgbClr val="2C5B66">
                        <a:alpha val="14902"/>
                      </a:srgbClr>
                    </a:solidFill>
                  </a:tcPr>
                </a:tc>
                <a:extLst>
                  <a:ext uri="{0D108BD9-81ED-4DB2-BD59-A6C34878D82A}">
                    <a16:rowId xmlns:a16="http://schemas.microsoft.com/office/drawing/2014/main" val="4261098774"/>
                  </a:ext>
                </a:extLst>
              </a:tr>
              <a:tr h="419406">
                <a:tc>
                  <a:txBody>
                    <a:bodyPr/>
                    <a:lstStyle/>
                    <a:p>
                      <a:pPr marL="72000" marR="0" lvl="0" indent="0" algn="l" defTabSz="914400" rtl="0" eaLnBrk="1" fontAlgn="auto" latinLnBrk="0" hangingPunct="1">
                        <a:lnSpc>
                          <a:spcPct val="100000"/>
                        </a:lnSpc>
                        <a:spcBef>
                          <a:spcPts val="400"/>
                        </a:spcBef>
                        <a:spcAft>
                          <a:spcPts val="400"/>
                        </a:spcAft>
                        <a:buClrTx/>
                        <a:buSzTx/>
                        <a:buFontTx/>
                        <a:buNone/>
                        <a:tabLst/>
                        <a:defRPr/>
                      </a:pPr>
                      <a:r>
                        <a:rPr lang="en-NZ" sz="1000" b="1" i="0" kern="0" dirty="0">
                          <a:solidFill>
                            <a:srgbClr val="10273C"/>
                          </a:solidFill>
                          <a:effectLst/>
                          <a:latin typeface="Segoe UI" panose="020B0502040204020203" pitchFamily="34" charset="0"/>
                          <a:cs typeface="Segoe UI" panose="020B0502040204020203" pitchFamily="34" charset="0"/>
                        </a:rPr>
                        <a:t>Instruction retention</a:t>
                      </a:r>
                      <a:endParaRPr lang="en-NZ" sz="1000" b="1" i="0" kern="100" dirty="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4602" marR="4602" marT="4602" marB="4602" anchor="ctr">
                    <a:lnL w="12700" cmpd="sng">
                      <a:noFill/>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marR="0" lvl="0" indent="0" algn="l" defTabSz="914400" rtl="0" eaLnBrk="1" fontAlgn="auto" latinLnBrk="0" hangingPunct="1">
                        <a:lnSpc>
                          <a:spcPct val="100000"/>
                        </a:lnSpc>
                        <a:spcBef>
                          <a:spcPts val="400"/>
                        </a:spcBef>
                        <a:spcAft>
                          <a:spcPts val="400"/>
                        </a:spcAft>
                        <a:buClrTx/>
                        <a:buSzTx/>
                        <a:buFontTx/>
                        <a:buNone/>
                        <a:tabLst/>
                        <a:defRPr/>
                      </a:pPr>
                      <a:r>
                        <a:rPr lang="en-NZ" sz="1000" b="0" i="0" kern="0">
                          <a:solidFill>
                            <a:srgbClr val="10273C"/>
                          </a:solidFill>
                          <a:effectLst/>
                          <a:latin typeface="Segoe UI" panose="020B0502040204020203" pitchFamily="34" charset="0"/>
                          <a:cs typeface="Segoe UI" panose="020B0502040204020203" pitchFamily="34" charset="0"/>
                        </a:rPr>
                        <a:t>Candidate can recall and explain instructions given during the interview (e.g., role expectations, safety requirements).</a:t>
                      </a:r>
                      <a:endParaRPr lang="en-NZ" sz="1000" b="0"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55440" marR="55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marR="0" lvl="0" indent="0" algn="l" defTabSz="914400" rtl="0" eaLnBrk="1" fontAlgn="auto" latinLnBrk="0" hangingPunct="1">
                        <a:lnSpc>
                          <a:spcPct val="100000"/>
                        </a:lnSpc>
                        <a:spcBef>
                          <a:spcPts val="400"/>
                        </a:spcBef>
                        <a:spcAft>
                          <a:spcPts val="400"/>
                        </a:spcAft>
                        <a:buClrTx/>
                        <a:buSzTx/>
                        <a:buFontTx/>
                        <a:buNone/>
                        <a:tabLst/>
                        <a:defRPr/>
                      </a:pPr>
                      <a:r>
                        <a:rPr lang="en-NZ" sz="1000" b="0" i="0" kern="0">
                          <a:solidFill>
                            <a:srgbClr val="000000"/>
                          </a:solidFill>
                          <a:effectLst/>
                          <a:latin typeface="Segoe UI" panose="020B0502040204020203" pitchFamily="34" charset="0"/>
                          <a:cs typeface="Segoe UI" panose="020B0502040204020203" pitchFamily="34" charset="0"/>
                        </a:rPr>
                        <a:t>Think of a time when you had to learn how to do something new — how did you remember the steps?</a:t>
                      </a:r>
                      <a:endParaRPr lang="en-NZ" sz="1000" b="0" i="0" kern="100">
                        <a:solidFill>
                          <a:srgbClr val="000000"/>
                        </a:solidFill>
                        <a:effectLst/>
                        <a:latin typeface="Segoe UI" panose="020B0502040204020203" pitchFamily="34" charset="0"/>
                        <a:ea typeface="Aptos" panose="020B0004020202020204" pitchFamily="34" charset="0"/>
                        <a:cs typeface="Segoe UI" panose="020B0502040204020203" pitchFamily="34" charset="0"/>
                      </a:endParaRPr>
                    </a:p>
                  </a:txBody>
                  <a:tcPr marL="72000" marR="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rgbClr val="2C5B66">
                        <a:alpha val="14902"/>
                      </a:srgbClr>
                    </a:solidFill>
                  </a:tcPr>
                </a:tc>
                <a:extLst>
                  <a:ext uri="{0D108BD9-81ED-4DB2-BD59-A6C34878D82A}">
                    <a16:rowId xmlns:a16="http://schemas.microsoft.com/office/drawing/2014/main" val="2422725845"/>
                  </a:ext>
                </a:extLst>
              </a:tr>
              <a:tr h="419406">
                <a:tc>
                  <a:txBody>
                    <a:bodyPr/>
                    <a:lstStyle/>
                    <a:p>
                      <a:pPr marL="72000" marR="0" lvl="0" indent="0" algn="l" defTabSz="914400" rtl="0" eaLnBrk="1" fontAlgn="auto" latinLnBrk="0" hangingPunct="1">
                        <a:lnSpc>
                          <a:spcPct val="100000"/>
                        </a:lnSpc>
                        <a:spcBef>
                          <a:spcPts val="400"/>
                        </a:spcBef>
                        <a:spcAft>
                          <a:spcPts val="400"/>
                        </a:spcAft>
                        <a:buClrTx/>
                        <a:buSzTx/>
                        <a:buFontTx/>
                        <a:buNone/>
                        <a:tabLst/>
                        <a:defRPr/>
                      </a:pPr>
                      <a:r>
                        <a:rPr lang="en-NZ" sz="1000" b="1" i="0" kern="0" dirty="0">
                          <a:solidFill>
                            <a:srgbClr val="10273C"/>
                          </a:solidFill>
                          <a:effectLst/>
                          <a:latin typeface="Segoe UI" panose="020B0502040204020203" pitchFamily="34" charset="0"/>
                          <a:cs typeface="Segoe UI" panose="020B0502040204020203" pitchFamily="34" charset="0"/>
                        </a:rPr>
                        <a:t>Problem-solving</a:t>
                      </a:r>
                      <a:endParaRPr lang="en-NZ" sz="1000" b="1" i="0" kern="100" dirty="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4602" marR="4602" marT="4602" marB="4602" anchor="ctr">
                    <a:lnL w="12700" cmpd="sng">
                      <a:noFill/>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marR="0" lvl="0" indent="0" algn="l" defTabSz="914400" rtl="0" eaLnBrk="1" fontAlgn="auto" latinLnBrk="0" hangingPunct="1">
                        <a:lnSpc>
                          <a:spcPct val="100000"/>
                        </a:lnSpc>
                        <a:spcBef>
                          <a:spcPts val="400"/>
                        </a:spcBef>
                        <a:spcAft>
                          <a:spcPts val="400"/>
                        </a:spcAft>
                        <a:buClrTx/>
                        <a:buSzTx/>
                        <a:buFontTx/>
                        <a:buNone/>
                        <a:tabLst/>
                        <a:defRPr/>
                      </a:pPr>
                      <a:r>
                        <a:rPr lang="en-NZ" sz="1000" b="0" i="0" kern="0" spc="0" baseline="0">
                          <a:solidFill>
                            <a:srgbClr val="10273C"/>
                          </a:solidFill>
                          <a:effectLst/>
                          <a:latin typeface="Segoe UI" panose="020B0502040204020203" pitchFamily="34" charset="0"/>
                          <a:cs typeface="Segoe UI" panose="020B0502040204020203" pitchFamily="34" charset="0"/>
                        </a:rPr>
                        <a:t>Candidate shows willingness to seek guidance when </a:t>
                      </a:r>
                      <a:br>
                        <a:rPr lang="en-NZ" sz="1000" b="0" i="0" kern="0" spc="0" baseline="0">
                          <a:solidFill>
                            <a:srgbClr val="10273C"/>
                          </a:solidFill>
                          <a:effectLst/>
                          <a:latin typeface="Segoe UI" panose="020B0502040204020203" pitchFamily="34" charset="0"/>
                          <a:cs typeface="Segoe UI" panose="020B0502040204020203" pitchFamily="34" charset="0"/>
                        </a:rPr>
                      </a:br>
                      <a:r>
                        <a:rPr lang="en-NZ" sz="1000" b="0" i="0" kern="0" spc="0" baseline="0">
                          <a:solidFill>
                            <a:srgbClr val="10273C"/>
                          </a:solidFill>
                          <a:effectLst/>
                          <a:latin typeface="Segoe UI" panose="020B0502040204020203" pitchFamily="34" charset="0"/>
                          <a:cs typeface="Segoe UI" panose="020B0502040204020203" pitchFamily="34" charset="0"/>
                        </a:rPr>
                        <a:t>encountering a problem or unfamiliar task.</a:t>
                      </a:r>
                      <a:endParaRPr lang="en-NZ" sz="1000" b="0" i="0" kern="100" spc="0" baseline="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55440" marR="19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marR="0" lvl="0" indent="0" algn="l" defTabSz="914400" rtl="0" eaLnBrk="1" fontAlgn="auto" latinLnBrk="0" hangingPunct="1">
                        <a:lnSpc>
                          <a:spcPct val="100000"/>
                        </a:lnSpc>
                        <a:spcBef>
                          <a:spcPts val="400"/>
                        </a:spcBef>
                        <a:spcAft>
                          <a:spcPts val="400"/>
                        </a:spcAft>
                        <a:buClrTx/>
                        <a:buSzTx/>
                        <a:buFontTx/>
                        <a:buNone/>
                        <a:tabLst/>
                        <a:defRPr/>
                      </a:pPr>
                      <a:r>
                        <a:rPr lang="en-NZ" sz="1000" b="0" i="0" kern="0">
                          <a:solidFill>
                            <a:srgbClr val="000000"/>
                          </a:solidFill>
                          <a:effectLst/>
                          <a:latin typeface="Segoe UI" panose="020B0502040204020203" pitchFamily="34" charset="0"/>
                          <a:cs typeface="Segoe UI" panose="020B0502040204020203" pitchFamily="34" charset="0"/>
                        </a:rPr>
                        <a:t>If you were given a task you weren’t sure how to do, what would you do?</a:t>
                      </a:r>
                      <a:endParaRPr lang="en-NZ" sz="1000" b="0" i="0" kern="100">
                        <a:solidFill>
                          <a:srgbClr val="000000"/>
                        </a:solidFill>
                        <a:effectLst/>
                        <a:latin typeface="Segoe UI" panose="020B0502040204020203" pitchFamily="34" charset="0"/>
                        <a:ea typeface="Aptos" panose="020B0004020202020204" pitchFamily="34" charset="0"/>
                        <a:cs typeface="Segoe UI" panose="020B0502040204020203" pitchFamily="34" charset="0"/>
                      </a:endParaRPr>
                    </a:p>
                  </a:txBody>
                  <a:tcPr marL="72000" marR="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rgbClr val="2C5B66">
                        <a:alpha val="14902"/>
                      </a:srgbClr>
                    </a:solidFill>
                  </a:tcPr>
                </a:tc>
                <a:extLst>
                  <a:ext uri="{0D108BD9-81ED-4DB2-BD59-A6C34878D82A}">
                    <a16:rowId xmlns:a16="http://schemas.microsoft.com/office/drawing/2014/main" val="2762233926"/>
                  </a:ext>
                </a:extLst>
              </a:tr>
              <a:tr h="419406">
                <a:tc>
                  <a:txBody>
                    <a:bodyPr/>
                    <a:lstStyle/>
                    <a:p>
                      <a:pPr marL="72000" marR="0" lvl="0" indent="0" algn="l" defTabSz="914400" rtl="0" eaLnBrk="1" fontAlgn="auto" latinLnBrk="0" hangingPunct="1">
                        <a:lnSpc>
                          <a:spcPct val="100000"/>
                        </a:lnSpc>
                        <a:spcBef>
                          <a:spcPts val="400"/>
                        </a:spcBef>
                        <a:spcAft>
                          <a:spcPts val="400"/>
                        </a:spcAft>
                        <a:buClrTx/>
                        <a:buSzTx/>
                        <a:buFontTx/>
                        <a:buNone/>
                        <a:tabLst/>
                        <a:defRPr/>
                      </a:pPr>
                      <a:r>
                        <a:rPr lang="en-NZ" sz="1000" b="1" i="0" kern="0">
                          <a:solidFill>
                            <a:srgbClr val="10273C"/>
                          </a:solidFill>
                          <a:effectLst/>
                          <a:latin typeface="Segoe UI" panose="020B0502040204020203" pitchFamily="34" charset="0"/>
                          <a:cs typeface="Segoe UI" panose="020B0502040204020203" pitchFamily="34" charset="0"/>
                        </a:rPr>
                        <a:t>Communication</a:t>
                      </a:r>
                      <a:endParaRPr lang="en-NZ" sz="1000" b="1"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4602" marR="4602" marT="4602" marB="4602" anchor="ctr">
                    <a:lnL w="12700" cmpd="sng">
                      <a:noFill/>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marR="0" lvl="0" indent="0" algn="l" defTabSz="914400" rtl="0" eaLnBrk="1" fontAlgn="auto" latinLnBrk="0" hangingPunct="1">
                        <a:lnSpc>
                          <a:spcPct val="100000"/>
                        </a:lnSpc>
                        <a:spcBef>
                          <a:spcPts val="400"/>
                        </a:spcBef>
                        <a:spcAft>
                          <a:spcPts val="400"/>
                        </a:spcAft>
                        <a:buClrTx/>
                        <a:buSzTx/>
                        <a:buFontTx/>
                        <a:buNone/>
                        <a:tabLst/>
                        <a:defRPr/>
                      </a:pPr>
                      <a:r>
                        <a:rPr lang="en-NZ" sz="1000" b="0" i="0" kern="0">
                          <a:solidFill>
                            <a:srgbClr val="10273C"/>
                          </a:solidFill>
                          <a:effectLst/>
                          <a:latin typeface="Segoe UI" panose="020B0502040204020203" pitchFamily="34" charset="0"/>
                          <a:cs typeface="Segoe UI" panose="020B0502040204020203" pitchFamily="34" charset="0"/>
                        </a:rPr>
                        <a:t>Candidate demonstrates an ability to communicate clearly in work situations.</a:t>
                      </a:r>
                      <a:endParaRPr lang="en-NZ" sz="1000" b="0"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55440" marR="55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marR="0" lvl="0" indent="0" algn="l" defTabSz="914400" rtl="0" eaLnBrk="1" fontAlgn="auto" latinLnBrk="0" hangingPunct="1">
                        <a:lnSpc>
                          <a:spcPct val="100000"/>
                        </a:lnSpc>
                        <a:spcBef>
                          <a:spcPts val="400"/>
                        </a:spcBef>
                        <a:spcAft>
                          <a:spcPts val="400"/>
                        </a:spcAft>
                        <a:buClrTx/>
                        <a:buSzTx/>
                        <a:buFontTx/>
                        <a:buNone/>
                        <a:tabLst/>
                        <a:defRPr/>
                      </a:pPr>
                      <a:r>
                        <a:rPr lang="en-NZ" sz="1000" b="0" i="0" kern="0" spc="-20" baseline="0">
                          <a:solidFill>
                            <a:srgbClr val="000000"/>
                          </a:solidFill>
                          <a:effectLst/>
                          <a:latin typeface="Segoe UI" panose="020B0502040204020203" pitchFamily="34" charset="0"/>
                          <a:cs typeface="Segoe UI" panose="020B0502040204020203" pitchFamily="34" charset="0"/>
                        </a:rPr>
                        <a:t>Can you describe a time when you had to explain something clearly to someone, or make sure you understood instructions properly?</a:t>
                      </a:r>
                      <a:endParaRPr lang="en-NZ" sz="1000" b="0" i="0" kern="100" spc="-20" baseline="0">
                        <a:solidFill>
                          <a:srgbClr val="000000"/>
                        </a:solidFill>
                        <a:effectLst/>
                        <a:latin typeface="Segoe UI" panose="020B0502040204020203" pitchFamily="34" charset="0"/>
                        <a:ea typeface="Aptos" panose="020B0004020202020204" pitchFamily="34" charset="0"/>
                        <a:cs typeface="Segoe UI" panose="020B0502040204020203" pitchFamily="34" charset="0"/>
                      </a:endParaRPr>
                    </a:p>
                  </a:txBody>
                  <a:tcPr marL="72000" marR="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rgbClr val="2C5B66">
                        <a:alpha val="14902"/>
                      </a:srgbClr>
                    </a:solidFill>
                  </a:tcPr>
                </a:tc>
                <a:extLst>
                  <a:ext uri="{0D108BD9-81ED-4DB2-BD59-A6C34878D82A}">
                    <a16:rowId xmlns:a16="http://schemas.microsoft.com/office/drawing/2014/main" val="828232948"/>
                  </a:ext>
                </a:extLst>
              </a:tr>
              <a:tr h="419406">
                <a:tc>
                  <a:txBody>
                    <a:bodyPr/>
                    <a:lstStyle/>
                    <a:p>
                      <a:pPr marL="72000" marR="0" lvl="0" indent="0" algn="l" defTabSz="914400" rtl="0" eaLnBrk="1" fontAlgn="auto" latinLnBrk="0" hangingPunct="1">
                        <a:lnSpc>
                          <a:spcPct val="100000"/>
                        </a:lnSpc>
                        <a:spcBef>
                          <a:spcPts val="400"/>
                        </a:spcBef>
                        <a:spcAft>
                          <a:spcPts val="400"/>
                        </a:spcAft>
                        <a:buClrTx/>
                        <a:buSzTx/>
                        <a:buFontTx/>
                        <a:buNone/>
                        <a:tabLst/>
                        <a:defRPr/>
                      </a:pPr>
                      <a:r>
                        <a:rPr lang="en-NZ" sz="1000" b="1" i="0" kern="0">
                          <a:solidFill>
                            <a:srgbClr val="10273C"/>
                          </a:solidFill>
                          <a:effectLst/>
                          <a:latin typeface="Segoe UI" panose="020B0502040204020203" pitchFamily="34" charset="0"/>
                          <a:cs typeface="Segoe UI" panose="020B0502040204020203" pitchFamily="34" charset="0"/>
                        </a:rPr>
                        <a:t>Teamwork</a:t>
                      </a:r>
                      <a:endParaRPr lang="en-NZ" sz="1000" b="1"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4602" marR="4602" marT="4602" marB="4602" anchor="ctr">
                    <a:lnL w="12700" cmpd="sng">
                      <a:noFill/>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marR="0" lvl="0" indent="0" algn="l" defTabSz="914400" rtl="0" eaLnBrk="1" fontAlgn="auto" latinLnBrk="0" hangingPunct="1">
                        <a:lnSpc>
                          <a:spcPct val="100000"/>
                        </a:lnSpc>
                        <a:spcBef>
                          <a:spcPts val="400"/>
                        </a:spcBef>
                        <a:spcAft>
                          <a:spcPts val="400"/>
                        </a:spcAft>
                        <a:buClrTx/>
                        <a:buSzTx/>
                        <a:buFontTx/>
                        <a:buNone/>
                        <a:tabLst/>
                        <a:defRPr/>
                      </a:pPr>
                      <a:r>
                        <a:rPr lang="en-NZ" sz="1000" b="0" i="0" kern="0">
                          <a:solidFill>
                            <a:srgbClr val="10273C"/>
                          </a:solidFill>
                          <a:effectLst/>
                          <a:latin typeface="Segoe UI" panose="020B0502040204020203" pitchFamily="34" charset="0"/>
                          <a:cs typeface="Segoe UI" panose="020B0502040204020203" pitchFamily="34" charset="0"/>
                        </a:rPr>
                        <a:t>Candidate shares examples of working with others successfully (school, sports, past jobs).</a:t>
                      </a:r>
                      <a:endParaRPr lang="en-NZ" sz="1000" b="0"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55440" marR="55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marR="0" lvl="0" indent="0" algn="l" defTabSz="914400" rtl="0" eaLnBrk="1" fontAlgn="auto" latinLnBrk="0" hangingPunct="1">
                        <a:lnSpc>
                          <a:spcPct val="100000"/>
                        </a:lnSpc>
                        <a:spcBef>
                          <a:spcPts val="400"/>
                        </a:spcBef>
                        <a:spcAft>
                          <a:spcPts val="400"/>
                        </a:spcAft>
                        <a:buClrTx/>
                        <a:buSzTx/>
                        <a:buFontTx/>
                        <a:buNone/>
                        <a:tabLst/>
                        <a:defRPr/>
                      </a:pPr>
                      <a:r>
                        <a:rPr lang="en-NZ" sz="1000" b="0" i="0" kern="0">
                          <a:solidFill>
                            <a:srgbClr val="000000"/>
                          </a:solidFill>
                          <a:effectLst/>
                          <a:latin typeface="Segoe UI" panose="020B0502040204020203" pitchFamily="34" charset="0"/>
                          <a:cs typeface="Segoe UI" panose="020B0502040204020203" pitchFamily="34" charset="0"/>
                        </a:rPr>
                        <a:t>Tell me about a time you worked with others — maybe in a job, school, sports, or a project. How did you help the team succeed?</a:t>
                      </a:r>
                      <a:endParaRPr lang="en-NZ" sz="1000" b="0" i="0" kern="100">
                        <a:solidFill>
                          <a:srgbClr val="000000"/>
                        </a:solidFill>
                        <a:effectLst/>
                        <a:latin typeface="Segoe UI" panose="020B0502040204020203" pitchFamily="34" charset="0"/>
                        <a:ea typeface="Aptos" panose="020B0004020202020204" pitchFamily="34" charset="0"/>
                        <a:cs typeface="Segoe UI" panose="020B0502040204020203" pitchFamily="34" charset="0"/>
                      </a:endParaRPr>
                    </a:p>
                  </a:txBody>
                  <a:tcPr marL="72000" marR="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rgbClr val="2C5B66">
                        <a:alpha val="14902"/>
                      </a:srgbClr>
                    </a:solidFill>
                  </a:tcPr>
                </a:tc>
                <a:extLst>
                  <a:ext uri="{0D108BD9-81ED-4DB2-BD59-A6C34878D82A}">
                    <a16:rowId xmlns:a16="http://schemas.microsoft.com/office/drawing/2014/main" val="1437194166"/>
                  </a:ext>
                </a:extLst>
              </a:tr>
              <a:tr h="419406">
                <a:tc>
                  <a:txBody>
                    <a:bodyPr/>
                    <a:lstStyle/>
                    <a:p>
                      <a:pPr marL="72000" marR="0" lvl="0" indent="0" algn="l" defTabSz="914400" rtl="0" eaLnBrk="1" fontAlgn="auto" latinLnBrk="0" hangingPunct="1">
                        <a:lnSpc>
                          <a:spcPct val="100000"/>
                        </a:lnSpc>
                        <a:spcBef>
                          <a:spcPts val="400"/>
                        </a:spcBef>
                        <a:spcAft>
                          <a:spcPts val="400"/>
                        </a:spcAft>
                        <a:buClrTx/>
                        <a:buSzTx/>
                        <a:buFontTx/>
                        <a:buNone/>
                        <a:tabLst/>
                        <a:defRPr/>
                      </a:pPr>
                      <a:r>
                        <a:rPr lang="en-NZ" sz="1000" b="1" i="0" kern="0">
                          <a:solidFill>
                            <a:srgbClr val="10273C"/>
                          </a:solidFill>
                          <a:effectLst/>
                          <a:latin typeface="Segoe UI" panose="020B0502040204020203" pitchFamily="34" charset="0"/>
                          <a:cs typeface="Segoe UI" panose="020B0502040204020203" pitchFamily="34" charset="0"/>
                        </a:rPr>
                        <a:t>Attitude</a:t>
                      </a:r>
                      <a:endParaRPr lang="en-NZ" sz="1000" b="1"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4602" marR="4602" marT="4602" marB="4602" anchor="ctr">
                    <a:lnL w="12700" cmpd="sng">
                      <a:noFill/>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marR="0" lvl="0" indent="0" algn="l" defTabSz="914400" rtl="0" eaLnBrk="1" fontAlgn="auto" latinLnBrk="0" hangingPunct="1">
                        <a:lnSpc>
                          <a:spcPct val="100000"/>
                        </a:lnSpc>
                        <a:spcBef>
                          <a:spcPts val="400"/>
                        </a:spcBef>
                        <a:spcAft>
                          <a:spcPts val="400"/>
                        </a:spcAft>
                        <a:buClrTx/>
                        <a:buSzTx/>
                        <a:buFontTx/>
                        <a:buNone/>
                        <a:tabLst/>
                        <a:defRPr/>
                      </a:pPr>
                      <a:r>
                        <a:rPr lang="en-NZ" sz="1000" b="0" i="0" kern="0">
                          <a:solidFill>
                            <a:srgbClr val="10273C"/>
                          </a:solidFill>
                          <a:effectLst/>
                          <a:latin typeface="Segoe UI" panose="020B0502040204020203" pitchFamily="34" charset="0"/>
                          <a:cs typeface="Segoe UI" panose="020B0502040204020203" pitchFamily="34" charset="0"/>
                        </a:rPr>
                        <a:t>Candidate demonstrates positivity, respect, and interest in being part of a team.</a:t>
                      </a:r>
                      <a:endParaRPr lang="en-NZ" sz="1000" b="0"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55440" marR="55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marR="0" lvl="0" indent="0" algn="l" defTabSz="914400" rtl="0" eaLnBrk="1" fontAlgn="auto" latinLnBrk="0" hangingPunct="1">
                        <a:lnSpc>
                          <a:spcPct val="100000"/>
                        </a:lnSpc>
                        <a:spcBef>
                          <a:spcPts val="400"/>
                        </a:spcBef>
                        <a:spcAft>
                          <a:spcPts val="400"/>
                        </a:spcAft>
                        <a:buClrTx/>
                        <a:buSzTx/>
                        <a:buFontTx/>
                        <a:buNone/>
                        <a:tabLst/>
                        <a:defRPr/>
                      </a:pPr>
                      <a:r>
                        <a:rPr lang="en-NZ" sz="1000" b="0" i="0" kern="0" dirty="0">
                          <a:solidFill>
                            <a:srgbClr val="000000"/>
                          </a:solidFill>
                          <a:effectLst/>
                          <a:latin typeface="Segoe UI" panose="020B0502040204020203" pitchFamily="34" charset="0"/>
                          <a:cs typeface="Segoe UI" panose="020B0502040204020203" pitchFamily="34" charset="0"/>
                        </a:rPr>
                        <a:t>What do you think makes someone good to work with on </a:t>
                      </a:r>
                      <a:br>
                        <a:rPr lang="en-NZ" sz="1000" b="0" i="0" kern="0" dirty="0">
                          <a:solidFill>
                            <a:srgbClr val="000000"/>
                          </a:solidFill>
                          <a:effectLst/>
                          <a:latin typeface="Segoe UI" panose="020B0502040204020203" pitchFamily="34" charset="0"/>
                          <a:cs typeface="Segoe UI" panose="020B0502040204020203" pitchFamily="34" charset="0"/>
                        </a:rPr>
                      </a:br>
                      <a:r>
                        <a:rPr lang="en-NZ" sz="1000" b="0" i="0" kern="0" dirty="0">
                          <a:solidFill>
                            <a:srgbClr val="000000"/>
                          </a:solidFill>
                          <a:effectLst/>
                          <a:latin typeface="Segoe UI" panose="020B0502040204020203" pitchFamily="34" charset="0"/>
                          <a:cs typeface="Segoe UI" panose="020B0502040204020203" pitchFamily="34" charset="0"/>
                        </a:rPr>
                        <a:t>a site team?</a:t>
                      </a:r>
                      <a:endParaRPr lang="en-NZ" sz="1000" b="0" i="0" kern="100" dirty="0">
                        <a:solidFill>
                          <a:srgbClr val="000000"/>
                        </a:solidFill>
                        <a:effectLst/>
                        <a:latin typeface="Segoe UI" panose="020B0502040204020203" pitchFamily="34" charset="0"/>
                        <a:ea typeface="Aptos" panose="020B0004020202020204" pitchFamily="34" charset="0"/>
                        <a:cs typeface="Segoe UI" panose="020B0502040204020203" pitchFamily="34" charset="0"/>
                      </a:endParaRPr>
                    </a:p>
                  </a:txBody>
                  <a:tcPr marL="72000" marR="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rgbClr val="2C5B66">
                        <a:alpha val="14902"/>
                      </a:srgbClr>
                    </a:solidFill>
                  </a:tcPr>
                </a:tc>
                <a:extLst>
                  <a:ext uri="{0D108BD9-81ED-4DB2-BD59-A6C34878D82A}">
                    <a16:rowId xmlns:a16="http://schemas.microsoft.com/office/drawing/2014/main" val="1930456782"/>
                  </a:ext>
                </a:extLst>
              </a:tr>
            </a:tbl>
          </a:graphicData>
        </a:graphic>
      </p:graphicFrame>
      <p:sp>
        <p:nvSpPr>
          <p:cNvPr id="6" name="Footer Placeholder 5">
            <a:extLst>
              <a:ext uri="{FF2B5EF4-FFF2-40B4-BE49-F238E27FC236}">
                <a16:creationId xmlns:a16="http://schemas.microsoft.com/office/drawing/2014/main" id="{A07F3C11-C9C9-17CC-F61F-E2CE4A7F38E4}"/>
              </a:ext>
            </a:extLst>
          </p:cNvPr>
          <p:cNvSpPr>
            <a:spLocks noGrp="1"/>
          </p:cNvSpPr>
          <p:nvPr>
            <p:ph type="ftr" sz="quarter" idx="3"/>
          </p:nvPr>
        </p:nvSpPr>
        <p:spPr/>
        <p:txBody>
          <a:bodyPr/>
          <a:lstStyle/>
          <a:p>
            <a:r>
              <a:rPr lang="en-US"/>
              <a:t>Apprenticeship Toolkit</a:t>
            </a:r>
          </a:p>
        </p:txBody>
      </p:sp>
      <p:sp>
        <p:nvSpPr>
          <p:cNvPr id="7" name="Slide Number Placeholder 6">
            <a:extLst>
              <a:ext uri="{FF2B5EF4-FFF2-40B4-BE49-F238E27FC236}">
                <a16:creationId xmlns:a16="http://schemas.microsoft.com/office/drawing/2014/main" id="{EF0B54D1-5C49-F5F1-4673-9011395BBE50}"/>
              </a:ext>
            </a:extLst>
          </p:cNvPr>
          <p:cNvSpPr>
            <a:spLocks noGrp="1"/>
          </p:cNvSpPr>
          <p:nvPr>
            <p:ph type="sldNum" sz="quarter" idx="4"/>
          </p:nvPr>
        </p:nvSpPr>
        <p:spPr/>
        <p:txBody>
          <a:bodyPr/>
          <a:lstStyle/>
          <a:p>
            <a:fld id="{1DF4AAA5-C268-2745-B477-E8FB4AEBEA9C}" type="slidenum">
              <a:rPr lang="en-US" smtClean="0"/>
              <a:pPr/>
              <a:t>10</a:t>
            </a:fld>
            <a:endParaRPr lang="en-US"/>
          </a:p>
        </p:txBody>
      </p:sp>
      <p:sp>
        <p:nvSpPr>
          <p:cNvPr id="2" name="TextBox 1">
            <a:extLst>
              <a:ext uri="{FF2B5EF4-FFF2-40B4-BE49-F238E27FC236}">
                <a16:creationId xmlns:a16="http://schemas.microsoft.com/office/drawing/2014/main" id="{D7BF9CBF-261F-3CE7-6EB2-A5C871B936AD}"/>
              </a:ext>
            </a:extLst>
          </p:cNvPr>
          <p:cNvSpPr txBox="1"/>
          <p:nvPr/>
        </p:nvSpPr>
        <p:spPr>
          <a:xfrm>
            <a:off x="1152625" y="543152"/>
            <a:ext cx="3813928" cy="192745"/>
          </a:xfrm>
          <a:prstGeom prst="rect">
            <a:avLst/>
          </a:prstGeom>
          <a:noFill/>
        </p:spPr>
        <p:txBody>
          <a:bodyPr wrap="square" lIns="0" tIns="0" rIns="0" bIns="0">
            <a:spAutoFit/>
          </a:bodyPr>
          <a:lstStyle/>
          <a:p>
            <a:pPr>
              <a:lnSpc>
                <a:spcPts val="1350"/>
              </a:lnSpc>
              <a:spcAft>
                <a:spcPts val="1200"/>
              </a:spcAft>
            </a:pPr>
            <a:r>
              <a:rPr lang="en-NZ" sz="2000" b="1">
                <a:solidFill>
                  <a:srgbClr val="10273C"/>
                </a:solidFill>
                <a:latin typeface="Segoe UI Black" panose="020B0502040204020203" pitchFamily="34" charset="0"/>
                <a:cs typeface="Segoe UI Black" panose="020B0502040204020203" pitchFamily="34" charset="0"/>
              </a:rPr>
              <a:t>Recruitment criteria</a:t>
            </a:r>
          </a:p>
        </p:txBody>
      </p:sp>
      <p:grpSp>
        <p:nvGrpSpPr>
          <p:cNvPr id="14" name="Group 13">
            <a:extLst>
              <a:ext uri="{FF2B5EF4-FFF2-40B4-BE49-F238E27FC236}">
                <a16:creationId xmlns:a16="http://schemas.microsoft.com/office/drawing/2014/main" id="{38CFBEAF-08CF-2861-2E96-62E887A54C61}"/>
              </a:ext>
            </a:extLst>
          </p:cNvPr>
          <p:cNvGrpSpPr/>
          <p:nvPr/>
        </p:nvGrpSpPr>
        <p:grpSpPr>
          <a:xfrm>
            <a:off x="386995" y="0"/>
            <a:ext cx="591363" cy="763914"/>
            <a:chOff x="386995" y="0"/>
            <a:chExt cx="591363" cy="763914"/>
          </a:xfrm>
        </p:grpSpPr>
        <p:pic>
          <p:nvPicPr>
            <p:cNvPr id="12" name="Picture 11">
              <a:extLst>
                <a:ext uri="{FF2B5EF4-FFF2-40B4-BE49-F238E27FC236}">
                  <a16:creationId xmlns:a16="http://schemas.microsoft.com/office/drawing/2014/main" id="{7438CE44-75BA-2932-7B54-60CBDE626500}"/>
                </a:ext>
              </a:extLst>
            </p:cNvPr>
            <p:cNvPicPr>
              <a:picLocks noChangeAspect="1"/>
            </p:cNvPicPr>
            <p:nvPr/>
          </p:nvPicPr>
          <p:blipFill>
            <a:blip r:embed="rId2"/>
            <a:srcRect t="4348" b="-1"/>
            <a:stretch>
              <a:fillRect/>
            </a:stretch>
          </p:blipFill>
          <p:spPr>
            <a:xfrm>
              <a:off x="386995" y="0"/>
              <a:ext cx="591363" cy="763914"/>
            </a:xfrm>
            <a:prstGeom prst="rect">
              <a:avLst/>
            </a:prstGeom>
          </p:spPr>
        </p:pic>
        <p:pic>
          <p:nvPicPr>
            <p:cNvPr id="13" name="Graphic 12">
              <a:extLst>
                <a:ext uri="{FF2B5EF4-FFF2-40B4-BE49-F238E27FC236}">
                  <a16:creationId xmlns:a16="http://schemas.microsoft.com/office/drawing/2014/main" id="{F90C63A1-3C14-C850-368F-7F0838773C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7437" y="342900"/>
              <a:ext cx="326048" cy="322872"/>
            </a:xfrm>
            <a:prstGeom prst="rect">
              <a:avLst/>
            </a:prstGeom>
          </p:spPr>
        </p:pic>
      </p:grpSp>
    </p:spTree>
    <p:extLst>
      <p:ext uri="{BB962C8B-B14F-4D97-AF65-F5344CB8AC3E}">
        <p14:creationId xmlns:p14="http://schemas.microsoft.com/office/powerpoint/2010/main" val="42634931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E1B016A9-E93B-236F-424F-8100FC0ED986}"/>
              </a:ext>
            </a:extLst>
          </p:cNvPr>
          <p:cNvSpPr>
            <a:spLocks noGrp="1"/>
          </p:cNvSpPr>
          <p:nvPr>
            <p:ph type="ftr" sz="quarter" idx="3"/>
          </p:nvPr>
        </p:nvSpPr>
        <p:spPr/>
        <p:txBody>
          <a:bodyPr/>
          <a:lstStyle/>
          <a:p>
            <a:r>
              <a:rPr lang="en-US"/>
              <a:t>Apprenticeship Toolkit</a:t>
            </a:r>
          </a:p>
        </p:txBody>
      </p:sp>
      <p:sp>
        <p:nvSpPr>
          <p:cNvPr id="7" name="Slide Number Placeholder 6">
            <a:extLst>
              <a:ext uri="{FF2B5EF4-FFF2-40B4-BE49-F238E27FC236}">
                <a16:creationId xmlns:a16="http://schemas.microsoft.com/office/drawing/2014/main" id="{5875D90C-3016-0359-0D2A-2EB07696AC66}"/>
              </a:ext>
            </a:extLst>
          </p:cNvPr>
          <p:cNvSpPr>
            <a:spLocks noGrp="1"/>
          </p:cNvSpPr>
          <p:nvPr>
            <p:ph type="sldNum" sz="quarter" idx="4"/>
          </p:nvPr>
        </p:nvSpPr>
        <p:spPr/>
        <p:txBody>
          <a:bodyPr/>
          <a:lstStyle/>
          <a:p>
            <a:fld id="{1DF4AAA5-C268-2745-B477-E8FB4AEBEA9C}" type="slidenum">
              <a:rPr lang="en-US" smtClean="0"/>
              <a:pPr/>
              <a:t>11</a:t>
            </a:fld>
            <a:endParaRPr lang="en-US"/>
          </a:p>
        </p:txBody>
      </p:sp>
      <p:graphicFrame>
        <p:nvGraphicFramePr>
          <p:cNvPr id="3" name="Table 2">
            <a:extLst>
              <a:ext uri="{FF2B5EF4-FFF2-40B4-BE49-F238E27FC236}">
                <a16:creationId xmlns:a16="http://schemas.microsoft.com/office/drawing/2014/main" id="{4BCB7F64-6EFF-FEC7-A3BF-3A7DBA6430FC}"/>
              </a:ext>
            </a:extLst>
          </p:cNvPr>
          <p:cNvGraphicFramePr>
            <a:graphicFrameLocks noGrp="1"/>
          </p:cNvGraphicFramePr>
          <p:nvPr>
            <p:extLst>
              <p:ext uri="{D42A27DB-BD31-4B8C-83A1-F6EECF244321}">
                <p14:modId xmlns:p14="http://schemas.microsoft.com/office/powerpoint/2010/main" val="3095478988"/>
              </p:ext>
            </p:extLst>
          </p:nvPr>
        </p:nvGraphicFramePr>
        <p:xfrm>
          <a:off x="367555" y="892072"/>
          <a:ext cx="9170889" cy="5311096"/>
        </p:xfrm>
        <a:graphic>
          <a:graphicData uri="http://schemas.openxmlformats.org/drawingml/2006/table">
            <a:tbl>
              <a:tblPr firstCol="1" bandRow="1">
                <a:tableStyleId>{5C22544A-7EE6-4342-B048-85BDC9FD1C3A}</a:tableStyleId>
              </a:tblPr>
              <a:tblGrid>
                <a:gridCol w="2294824">
                  <a:extLst>
                    <a:ext uri="{9D8B030D-6E8A-4147-A177-3AD203B41FA5}">
                      <a16:colId xmlns:a16="http://schemas.microsoft.com/office/drawing/2014/main" val="72553744"/>
                    </a:ext>
                  </a:extLst>
                </a:gridCol>
                <a:gridCol w="6876065">
                  <a:extLst>
                    <a:ext uri="{9D8B030D-6E8A-4147-A177-3AD203B41FA5}">
                      <a16:colId xmlns:a16="http://schemas.microsoft.com/office/drawing/2014/main" val="1656622307"/>
                    </a:ext>
                  </a:extLst>
                </a:gridCol>
              </a:tblGrid>
              <a:tr h="338400">
                <a:tc>
                  <a:txBody>
                    <a:bodyPr/>
                    <a:lstStyle/>
                    <a:p>
                      <a:pPr marL="72000">
                        <a:spcBef>
                          <a:spcPts val="600"/>
                        </a:spcBef>
                        <a:spcAft>
                          <a:spcPts val="600"/>
                        </a:spcAft>
                        <a:buNone/>
                      </a:pPr>
                      <a:r>
                        <a:rPr lang="en-NZ" sz="1000" b="1" i="0" kern="100" dirty="0">
                          <a:solidFill>
                            <a:schemeClr val="bg1"/>
                          </a:solidFill>
                          <a:effectLst/>
                          <a:latin typeface="Segoe UI" panose="020B0502040204020203" pitchFamily="34" charset="0"/>
                          <a:ea typeface="Aptos" panose="020B0004020202020204" pitchFamily="34" charset="0"/>
                          <a:cs typeface="Segoe UI" panose="020B0502040204020203" pitchFamily="34" charset="0"/>
                        </a:rPr>
                        <a:t>Criteria</a:t>
                      </a:r>
                    </a:p>
                  </a:txBody>
                  <a:tcPr marL="36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C5B66"/>
                    </a:solidFill>
                  </a:tcPr>
                </a:tc>
                <a:tc>
                  <a:txBody>
                    <a:bodyPr/>
                    <a:lstStyle/>
                    <a:p>
                      <a:pPr marL="72000">
                        <a:spcBef>
                          <a:spcPts val="600"/>
                        </a:spcBef>
                        <a:spcAft>
                          <a:spcPts val="600"/>
                        </a:spcAft>
                        <a:buNone/>
                      </a:pPr>
                      <a:r>
                        <a:rPr lang="en-NZ" sz="1000" b="1" i="0" kern="100" dirty="0">
                          <a:solidFill>
                            <a:schemeClr val="bg1"/>
                          </a:solidFill>
                          <a:effectLst/>
                          <a:latin typeface="Segoe UI" panose="020B0502040204020203" pitchFamily="34" charset="0"/>
                          <a:ea typeface="Aptos" panose="020B0004020202020204" pitchFamily="34" charset="0"/>
                          <a:cs typeface="Segoe UI" panose="020B0502040204020203" pitchFamily="34" charset="0"/>
                        </a:rPr>
                        <a:t>Prompts</a:t>
                      </a:r>
                    </a:p>
                  </a:txBody>
                  <a:tcPr marL="720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C5B66"/>
                    </a:solidFill>
                  </a:tcPr>
                </a:tc>
                <a:extLst>
                  <a:ext uri="{0D108BD9-81ED-4DB2-BD59-A6C34878D82A}">
                    <a16:rowId xmlns:a16="http://schemas.microsoft.com/office/drawing/2014/main" val="1734384011"/>
                  </a:ext>
                </a:extLst>
              </a:tr>
              <a:tr h="904774">
                <a:tc>
                  <a:txBody>
                    <a:bodyPr/>
                    <a:lstStyle/>
                    <a:p>
                      <a:pPr marL="72000" marR="0" lvl="0" indent="0" algn="l" defTabSz="914400" rtl="0" eaLnBrk="1" fontAlgn="auto" latinLnBrk="0" hangingPunct="1">
                        <a:lnSpc>
                          <a:spcPct val="100000"/>
                        </a:lnSpc>
                        <a:spcBef>
                          <a:spcPts val="600"/>
                        </a:spcBef>
                        <a:spcAft>
                          <a:spcPts val="600"/>
                        </a:spcAft>
                        <a:buClrTx/>
                        <a:buSzTx/>
                        <a:buFontTx/>
                        <a:buNone/>
                        <a:tabLst/>
                        <a:defRPr/>
                      </a:pPr>
                      <a:r>
                        <a:rPr lang="en-NZ" sz="1000" b="1" i="0" dirty="0">
                          <a:solidFill>
                            <a:srgbClr val="10273C"/>
                          </a:solidFill>
                          <a:effectLst/>
                          <a:latin typeface="Segoe UI" panose="020B0502040204020203" pitchFamily="34" charset="0"/>
                          <a:cs typeface="Segoe UI" panose="020B0502040204020203" pitchFamily="34" charset="0"/>
                        </a:rPr>
                        <a:t>Background and life experience</a:t>
                      </a:r>
                      <a:endParaRPr lang="en-NZ" sz="1000" b="1" i="0" kern="100" dirty="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0" marR="0"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“Can you tell me a bit about where you grew up and what your path has been so far?” </a:t>
                      </a:r>
                    </a:p>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“What kind of work, study, or training have you done before?” </a:t>
                      </a:r>
                    </a:p>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“What was your favourite subject in school or training, and why?”</a:t>
                      </a:r>
                    </a:p>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 “Who has been a big influence on your life?</a:t>
                      </a:r>
                      <a:endParaRPr lang="en-NZ" sz="1000" b="0" i="0" kern="100" cap="none" spc="0">
                        <a:ln>
                          <a:noFill/>
                        </a:ln>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72000" marR="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rgbClr val="2C5B66">
                        <a:alpha val="14902"/>
                      </a:srgbClr>
                    </a:solidFill>
                  </a:tcPr>
                </a:tc>
                <a:extLst>
                  <a:ext uri="{0D108BD9-81ED-4DB2-BD59-A6C34878D82A}">
                    <a16:rowId xmlns:a16="http://schemas.microsoft.com/office/drawing/2014/main" val="662444382"/>
                  </a:ext>
                </a:extLst>
              </a:tr>
              <a:tr h="920098">
                <a:tc>
                  <a:txBody>
                    <a:bodyPr/>
                    <a:lstStyle/>
                    <a:p>
                      <a:pPr marL="72000" marR="0" lvl="0" indent="0" algn="l" defTabSz="914400" rtl="0" eaLnBrk="1" fontAlgn="auto" latinLnBrk="0" hangingPunct="1">
                        <a:lnSpc>
                          <a:spcPct val="100000"/>
                        </a:lnSpc>
                        <a:spcBef>
                          <a:spcPts val="600"/>
                        </a:spcBef>
                        <a:spcAft>
                          <a:spcPts val="600"/>
                        </a:spcAft>
                        <a:buClrTx/>
                        <a:buSzTx/>
                        <a:buFontTx/>
                        <a:buNone/>
                        <a:tabLst/>
                        <a:defRPr/>
                      </a:pPr>
                      <a:r>
                        <a:rPr lang="en-NZ" sz="1000" b="1" i="0">
                          <a:solidFill>
                            <a:srgbClr val="10273C"/>
                          </a:solidFill>
                          <a:effectLst/>
                          <a:latin typeface="Segoe UI" panose="020B0502040204020203" pitchFamily="34" charset="0"/>
                          <a:cs typeface="Segoe UI" panose="020B0502040204020203" pitchFamily="34" charset="0"/>
                        </a:rPr>
                        <a:t>Interests and hobbies</a:t>
                      </a:r>
                      <a:r>
                        <a:rPr lang="en-NZ" sz="1000" b="1" i="0" kern="0">
                          <a:solidFill>
                            <a:srgbClr val="10273C"/>
                          </a:solidFill>
                          <a:effectLst/>
                          <a:latin typeface="Segoe UI" panose="020B0502040204020203" pitchFamily="34" charset="0"/>
                          <a:cs typeface="Segoe UI" panose="020B0502040204020203" pitchFamily="34" charset="0"/>
                        </a:rPr>
                        <a:t> </a:t>
                      </a:r>
                      <a:endParaRPr lang="en-NZ" sz="1000" b="1"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0" marR="0" anchor="ctr">
                    <a:lnL w="12700" cmpd="sng">
                      <a:noFill/>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“What did you do on the weekend?”  </a:t>
                      </a:r>
                    </a:p>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“What activities do you enjoy in your spare time?”  </a:t>
                      </a:r>
                    </a:p>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“What’s something you’re really passionate about, even if it’s got nothing to do with the trade?”  </a:t>
                      </a:r>
                    </a:p>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“If you had a free weekend, how would you spend it?”</a:t>
                      </a:r>
                      <a:endParaRPr lang="en-NZ" sz="1000" b="0" i="0" kern="100" cap="none" spc="0">
                        <a:ln>
                          <a:noFill/>
                        </a:ln>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72000" marR="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rgbClr val="2C5B66">
                        <a:alpha val="14902"/>
                      </a:srgbClr>
                    </a:solidFill>
                  </a:tcPr>
                </a:tc>
                <a:extLst>
                  <a:ext uri="{0D108BD9-81ED-4DB2-BD59-A6C34878D82A}">
                    <a16:rowId xmlns:a16="http://schemas.microsoft.com/office/drawing/2014/main" val="1561964917"/>
                  </a:ext>
                </a:extLst>
              </a:tr>
              <a:tr h="445065">
                <a:tc>
                  <a:txBody>
                    <a:bodyPr/>
                    <a:lstStyle/>
                    <a:p>
                      <a:pPr marL="72000" marR="0" lvl="0" indent="0" algn="l" defTabSz="914400" rtl="0" eaLnBrk="1" fontAlgn="auto" latinLnBrk="0" hangingPunct="1">
                        <a:lnSpc>
                          <a:spcPct val="100000"/>
                        </a:lnSpc>
                        <a:spcBef>
                          <a:spcPts val="600"/>
                        </a:spcBef>
                        <a:spcAft>
                          <a:spcPts val="600"/>
                        </a:spcAft>
                        <a:buClrTx/>
                        <a:buSzTx/>
                        <a:buFontTx/>
                        <a:buNone/>
                        <a:tabLst/>
                        <a:defRPr/>
                      </a:pPr>
                      <a:r>
                        <a:rPr lang="en-NZ" sz="1000" b="1" i="0">
                          <a:solidFill>
                            <a:srgbClr val="10273C"/>
                          </a:solidFill>
                          <a:effectLst/>
                          <a:latin typeface="Segoe UI" panose="020B0502040204020203" pitchFamily="34" charset="0"/>
                          <a:cs typeface="Segoe UI" panose="020B0502040204020203" pitchFamily="34" charset="0"/>
                        </a:rPr>
                        <a:t>Personality and social style</a:t>
                      </a:r>
                      <a:endParaRPr lang="en-NZ" sz="1000" b="1"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0" marR="0" anchor="ctr">
                    <a:lnL w="12700" cmpd="sng">
                      <a:noFill/>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“Do you see yourself as more quiet or more outgoing on a team?” </a:t>
                      </a:r>
                    </a:p>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“What kind of work environment helps you do your best work?” </a:t>
                      </a:r>
                    </a:p>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“What sort of people do you enjoy working with the most?” </a:t>
                      </a:r>
                    </a:p>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“What makes you feel like you belong in a team?”</a:t>
                      </a:r>
                      <a:endParaRPr lang="en-NZ" sz="1000" b="0" i="0" kern="100" cap="none" spc="0">
                        <a:ln>
                          <a:noFill/>
                        </a:ln>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72000" marR="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rgbClr val="2C5B66">
                        <a:alpha val="14902"/>
                      </a:srgbClr>
                    </a:solidFill>
                  </a:tcPr>
                </a:tc>
                <a:extLst>
                  <a:ext uri="{0D108BD9-81ED-4DB2-BD59-A6C34878D82A}">
                    <a16:rowId xmlns:a16="http://schemas.microsoft.com/office/drawing/2014/main" val="1480485700"/>
                  </a:ext>
                </a:extLst>
              </a:tr>
              <a:tr h="445065">
                <a:tc>
                  <a:txBody>
                    <a:bodyPr/>
                    <a:lstStyle/>
                    <a:p>
                      <a:pPr marL="72000" marR="0" lvl="0" indent="0" algn="l" defTabSz="914400" rtl="0" eaLnBrk="1" fontAlgn="auto" latinLnBrk="0" hangingPunct="1">
                        <a:lnSpc>
                          <a:spcPct val="100000"/>
                        </a:lnSpc>
                        <a:spcBef>
                          <a:spcPts val="600"/>
                        </a:spcBef>
                        <a:spcAft>
                          <a:spcPts val="600"/>
                        </a:spcAft>
                        <a:buClrTx/>
                        <a:buSzTx/>
                        <a:buFontTx/>
                        <a:buNone/>
                        <a:tabLst/>
                        <a:defRPr/>
                      </a:pPr>
                      <a:r>
                        <a:rPr lang="en-NZ" sz="1000" b="1" i="0">
                          <a:solidFill>
                            <a:srgbClr val="10273C"/>
                          </a:solidFill>
                          <a:effectLst/>
                          <a:latin typeface="Segoe UI" panose="020B0502040204020203" pitchFamily="34" charset="0"/>
                          <a:cs typeface="Segoe UI" panose="020B0502040204020203" pitchFamily="34" charset="0"/>
                        </a:rPr>
                        <a:t>Work habits and motivation</a:t>
                      </a:r>
                      <a:endParaRPr lang="en-NZ" sz="1000" b="1"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0" marR="0" anchor="ctr">
                    <a:lnL w="12700" cmpd="sng">
                      <a:noFill/>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“What do you think makes someone reliable at work?”</a:t>
                      </a:r>
                    </a:p>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  “What motivates you to show up and give your best?”</a:t>
                      </a:r>
                    </a:p>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  “How do you keep going when you have a tough day at work or school?”</a:t>
                      </a:r>
                    </a:p>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  “What would a good day’s work look like to you?”</a:t>
                      </a:r>
                      <a:endParaRPr lang="en-NZ" sz="1000" b="0" i="0" kern="100" cap="none" spc="0">
                        <a:ln>
                          <a:noFill/>
                        </a:ln>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72000" marR="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rgbClr val="2C5B66">
                        <a:alpha val="14902"/>
                      </a:srgbClr>
                    </a:solidFill>
                  </a:tcPr>
                </a:tc>
                <a:extLst>
                  <a:ext uri="{0D108BD9-81ED-4DB2-BD59-A6C34878D82A}">
                    <a16:rowId xmlns:a16="http://schemas.microsoft.com/office/drawing/2014/main" val="3129321656"/>
                  </a:ext>
                </a:extLst>
              </a:tr>
              <a:tr h="445065">
                <a:tc>
                  <a:txBody>
                    <a:bodyPr/>
                    <a:lstStyle/>
                    <a:p>
                      <a:pPr marL="72000" marR="0" lvl="0" indent="0" algn="l" defTabSz="914400" rtl="0" eaLnBrk="1" fontAlgn="auto" latinLnBrk="0" hangingPunct="1">
                        <a:lnSpc>
                          <a:spcPct val="100000"/>
                        </a:lnSpc>
                        <a:spcBef>
                          <a:spcPts val="600"/>
                        </a:spcBef>
                        <a:spcAft>
                          <a:spcPts val="600"/>
                        </a:spcAft>
                        <a:buClrTx/>
                        <a:buSzTx/>
                        <a:buFontTx/>
                        <a:buNone/>
                        <a:tabLst/>
                        <a:defRPr/>
                      </a:pPr>
                      <a:r>
                        <a:rPr lang="en-NZ" sz="1000" b="1" i="0">
                          <a:solidFill>
                            <a:srgbClr val="10273C"/>
                          </a:solidFill>
                          <a:effectLst/>
                          <a:latin typeface="Segoe UI" panose="020B0502040204020203" pitchFamily="34" charset="0"/>
                          <a:cs typeface="Segoe UI" panose="020B0502040204020203" pitchFamily="34" charset="0"/>
                        </a:rPr>
                        <a:t>Future goals</a:t>
                      </a:r>
                      <a:endParaRPr lang="en-NZ" sz="1000" b="1"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0" marR="0" anchor="ctr">
                    <a:lnL w="12700" cmpd="sng">
                      <a:noFill/>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“Where do you see yourself in a couple of years?”</a:t>
                      </a:r>
                    </a:p>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  “Where do you want working in this trade to take you?”  </a:t>
                      </a:r>
                    </a:p>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“What skills or experiences are you hoping to get out of this job?”  </a:t>
                      </a:r>
                    </a:p>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“What do you want your future to look like outside of work?”</a:t>
                      </a:r>
                      <a:endParaRPr lang="en-NZ" sz="1000" b="0" i="0" kern="100" cap="none" spc="0">
                        <a:ln>
                          <a:noFill/>
                        </a:ln>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72000" marR="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rgbClr val="2C5B66">
                        <a:alpha val="14902"/>
                      </a:srgbClr>
                    </a:solidFill>
                  </a:tcPr>
                </a:tc>
                <a:extLst>
                  <a:ext uri="{0D108BD9-81ED-4DB2-BD59-A6C34878D82A}">
                    <a16:rowId xmlns:a16="http://schemas.microsoft.com/office/drawing/2014/main" val="2306690413"/>
                  </a:ext>
                </a:extLst>
              </a:tr>
              <a:tr h="445065">
                <a:tc>
                  <a:txBody>
                    <a:bodyPr/>
                    <a:lstStyle/>
                    <a:p>
                      <a:pPr marL="72000">
                        <a:spcBef>
                          <a:spcPts val="600"/>
                        </a:spcBef>
                        <a:spcAft>
                          <a:spcPts val="600"/>
                        </a:spcAft>
                        <a:buNone/>
                      </a:pPr>
                      <a:r>
                        <a:rPr lang="en-NZ" sz="1000" b="1" i="0" kern="0">
                          <a:solidFill>
                            <a:srgbClr val="10273C"/>
                          </a:solidFill>
                          <a:effectLst/>
                          <a:latin typeface="Segoe UI" panose="020B0502040204020203" pitchFamily="34" charset="0"/>
                          <a:cs typeface="Segoe UI" panose="020B0502040204020203" pitchFamily="34" charset="0"/>
                        </a:rPr>
                        <a:t>Values and attitude</a:t>
                      </a:r>
                      <a:endParaRPr lang="en-NZ" sz="1000" b="1"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0" marR="0" anchor="ctr">
                    <a:lnL w="12700" cmpd="sng">
                      <a:noFill/>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“What does respect on a worksite mean to you?”  </a:t>
                      </a:r>
                    </a:p>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“Tell me about a time when you helped someone out, even if it wasn’t your responsibility.”  </a:t>
                      </a:r>
                    </a:p>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“What do you think makes someone a good person to work with?”  </a:t>
                      </a:r>
                    </a:p>
                    <a:p>
                      <a:pPr algn="l">
                        <a:lnSpc>
                          <a:spcPts val="14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“What’s something you’d never tolerate on a team?”</a:t>
                      </a:r>
                      <a:endParaRPr lang="en-NZ" sz="1000" b="0" i="0" kern="100" cap="none" spc="0">
                        <a:ln>
                          <a:noFill/>
                        </a:ln>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72000" marR="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2C5B66"/>
                      </a:solidFill>
                      <a:prstDash val="solid"/>
                      <a:round/>
                      <a:headEnd type="none" w="med" len="med"/>
                      <a:tailEnd type="none" w="med" len="med"/>
                    </a:lnT>
                    <a:lnB w="6350" cap="flat" cmpd="sng" algn="ctr">
                      <a:solidFill>
                        <a:srgbClr val="2C5B66"/>
                      </a:solidFill>
                      <a:prstDash val="solid"/>
                      <a:round/>
                      <a:headEnd type="none" w="med" len="med"/>
                      <a:tailEnd type="none" w="med" len="med"/>
                    </a:lnB>
                    <a:lnTlToBr w="12700" cmpd="sng">
                      <a:noFill/>
                      <a:prstDash val="solid"/>
                    </a:lnTlToBr>
                    <a:lnBlToTr w="12700" cmpd="sng">
                      <a:noFill/>
                      <a:prstDash val="solid"/>
                    </a:lnBlToTr>
                    <a:solidFill>
                      <a:srgbClr val="2C5B66">
                        <a:alpha val="14902"/>
                      </a:srgbClr>
                    </a:solidFill>
                  </a:tcPr>
                </a:tc>
                <a:extLst>
                  <a:ext uri="{0D108BD9-81ED-4DB2-BD59-A6C34878D82A}">
                    <a16:rowId xmlns:a16="http://schemas.microsoft.com/office/drawing/2014/main" val="3793491360"/>
                  </a:ext>
                </a:extLst>
              </a:tr>
            </a:tbl>
          </a:graphicData>
        </a:graphic>
      </p:graphicFrame>
      <p:sp>
        <p:nvSpPr>
          <p:cNvPr id="4" name="TextBox 3">
            <a:extLst>
              <a:ext uri="{FF2B5EF4-FFF2-40B4-BE49-F238E27FC236}">
                <a16:creationId xmlns:a16="http://schemas.microsoft.com/office/drawing/2014/main" id="{3BE33482-3CB2-DCFF-AF71-414ED41440CB}"/>
              </a:ext>
            </a:extLst>
          </p:cNvPr>
          <p:cNvSpPr txBox="1"/>
          <p:nvPr/>
        </p:nvSpPr>
        <p:spPr>
          <a:xfrm>
            <a:off x="1152625" y="543152"/>
            <a:ext cx="3813928" cy="192745"/>
          </a:xfrm>
          <a:prstGeom prst="rect">
            <a:avLst/>
          </a:prstGeom>
          <a:noFill/>
        </p:spPr>
        <p:txBody>
          <a:bodyPr wrap="square" lIns="0" tIns="0" rIns="0" bIns="0">
            <a:spAutoFit/>
          </a:bodyPr>
          <a:lstStyle/>
          <a:p>
            <a:pPr>
              <a:lnSpc>
                <a:spcPts val="1350"/>
              </a:lnSpc>
              <a:spcAft>
                <a:spcPts val="1200"/>
              </a:spcAft>
            </a:pPr>
            <a:r>
              <a:rPr lang="en-NZ" sz="2000" b="1" dirty="0">
                <a:solidFill>
                  <a:srgbClr val="10273C"/>
                </a:solidFill>
                <a:latin typeface="Segoe UI Black" panose="020B0502040204020203" pitchFamily="34" charset="0"/>
                <a:cs typeface="Segoe UI Black" panose="020B0502040204020203" pitchFamily="34" charset="0"/>
              </a:rPr>
              <a:t>Fit criteria</a:t>
            </a:r>
          </a:p>
        </p:txBody>
      </p:sp>
      <p:grpSp>
        <p:nvGrpSpPr>
          <p:cNvPr id="12" name="Group 11">
            <a:extLst>
              <a:ext uri="{FF2B5EF4-FFF2-40B4-BE49-F238E27FC236}">
                <a16:creationId xmlns:a16="http://schemas.microsoft.com/office/drawing/2014/main" id="{F3999D28-8AB7-04A5-7642-52BCDC6C1589}"/>
              </a:ext>
            </a:extLst>
          </p:cNvPr>
          <p:cNvGrpSpPr/>
          <p:nvPr/>
        </p:nvGrpSpPr>
        <p:grpSpPr>
          <a:xfrm>
            <a:off x="386995" y="0"/>
            <a:ext cx="591363" cy="763914"/>
            <a:chOff x="386995" y="0"/>
            <a:chExt cx="591363" cy="763914"/>
          </a:xfrm>
        </p:grpSpPr>
        <p:pic>
          <p:nvPicPr>
            <p:cNvPr id="9" name="Picture 8">
              <a:extLst>
                <a:ext uri="{FF2B5EF4-FFF2-40B4-BE49-F238E27FC236}">
                  <a16:creationId xmlns:a16="http://schemas.microsoft.com/office/drawing/2014/main" id="{244357C1-A7AB-4724-386F-54EAA229AFF0}"/>
                </a:ext>
              </a:extLst>
            </p:cNvPr>
            <p:cNvPicPr>
              <a:picLocks noChangeAspect="1"/>
            </p:cNvPicPr>
            <p:nvPr/>
          </p:nvPicPr>
          <p:blipFill>
            <a:blip r:embed="rId2"/>
            <a:srcRect t="4348" b="-1"/>
            <a:stretch>
              <a:fillRect/>
            </a:stretch>
          </p:blipFill>
          <p:spPr>
            <a:xfrm>
              <a:off x="386995" y="0"/>
              <a:ext cx="591363" cy="763914"/>
            </a:xfrm>
            <a:prstGeom prst="rect">
              <a:avLst/>
            </a:prstGeom>
          </p:spPr>
        </p:pic>
        <p:pic>
          <p:nvPicPr>
            <p:cNvPr id="11" name="Graphic 10">
              <a:extLst>
                <a:ext uri="{FF2B5EF4-FFF2-40B4-BE49-F238E27FC236}">
                  <a16:creationId xmlns:a16="http://schemas.microsoft.com/office/drawing/2014/main" id="{1A54CCCD-8ECD-EA15-D9F3-A77ACD4A4D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5949" y="340059"/>
              <a:ext cx="331784" cy="316800"/>
            </a:xfrm>
            <a:prstGeom prst="rect">
              <a:avLst/>
            </a:prstGeom>
          </p:spPr>
        </p:pic>
      </p:grpSp>
    </p:spTree>
    <p:extLst>
      <p:ext uri="{BB962C8B-B14F-4D97-AF65-F5344CB8AC3E}">
        <p14:creationId xmlns:p14="http://schemas.microsoft.com/office/powerpoint/2010/main" val="974583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294854D-0053-1D11-D532-C1F4DA7E45F1}"/>
              </a:ext>
            </a:extLst>
          </p:cNvPr>
          <p:cNvSpPr txBox="1"/>
          <p:nvPr/>
        </p:nvSpPr>
        <p:spPr>
          <a:xfrm>
            <a:off x="6753225" y="1199508"/>
            <a:ext cx="2844800" cy="3562001"/>
          </a:xfrm>
          <a:prstGeom prst="rect">
            <a:avLst/>
          </a:prstGeom>
          <a:noFill/>
        </p:spPr>
        <p:txBody>
          <a:bodyPr wrap="square" lIns="0" tIns="0" rIns="0" bIns="0" numCol="1" rtlCol="0">
            <a:spAutoFit/>
          </a:bodyPr>
          <a:lstStyle/>
          <a:p>
            <a:pPr>
              <a:lnSpc>
                <a:spcPts val="1350"/>
              </a:lnSpc>
              <a:spcAft>
                <a:spcPts val="1200"/>
              </a:spcAft>
            </a:pPr>
            <a:r>
              <a:rPr lang="en-NZ" sz="1400" b="1">
                <a:solidFill>
                  <a:srgbClr val="10273C"/>
                </a:solidFill>
                <a:latin typeface="Segoe UI Black" panose="020B0502040204020203" pitchFamily="34" charset="0"/>
                <a:cs typeface="Segoe UI Black" panose="020B0502040204020203" pitchFamily="34" charset="0"/>
              </a:rPr>
              <a:t>Benefits of using the Recruitment Framework</a:t>
            </a:r>
          </a:p>
          <a:p>
            <a:pPr>
              <a:lnSpc>
                <a:spcPts val="1300"/>
              </a:lnSpc>
              <a:spcAft>
                <a:spcPts val="600"/>
              </a:spcAft>
            </a:pPr>
            <a:r>
              <a:rPr lang="en-NZ" sz="1000">
                <a:latin typeface="Segoe UI" panose="020B0502040204020203" pitchFamily="34" charset="0"/>
                <a:cs typeface="Segoe UI" panose="020B0502040204020203" pitchFamily="34" charset="0"/>
              </a:rPr>
              <a:t>Employers who adopt the Recruitment Framework can expect:</a:t>
            </a:r>
          </a:p>
          <a:p>
            <a:pPr marL="171450" indent="-171450">
              <a:lnSpc>
                <a:spcPts val="1300"/>
              </a:lnSpc>
              <a:spcAft>
                <a:spcPts val="600"/>
              </a:spcAft>
              <a:buClr>
                <a:srgbClr val="10273C"/>
              </a:buClr>
              <a:buSzPct val="90000"/>
              <a:buFont typeface="System Font Regular"/>
              <a:buChar char="►"/>
            </a:pPr>
            <a:r>
              <a:rPr lang="en-NZ" sz="1000" b="1">
                <a:solidFill>
                  <a:srgbClr val="000000"/>
                </a:solidFill>
                <a:latin typeface="Segoe UI" panose="020B0502040204020203" pitchFamily="34" charset="0"/>
                <a:cs typeface="Segoe UI" panose="020B0502040204020203" pitchFamily="34" charset="0"/>
              </a:rPr>
              <a:t>Better hiring decisions</a:t>
            </a:r>
            <a:br>
              <a:rPr lang="en-NZ" sz="1000">
                <a:solidFill>
                  <a:srgbClr val="000000"/>
                </a:solidFill>
                <a:latin typeface="Segoe UI" panose="020B0502040204020203" pitchFamily="34" charset="0"/>
                <a:cs typeface="Segoe UI" panose="020B0502040204020203" pitchFamily="34" charset="0"/>
              </a:rPr>
            </a:br>
            <a:r>
              <a:rPr lang="en-NZ" sz="1000">
                <a:solidFill>
                  <a:srgbClr val="000000"/>
                </a:solidFill>
                <a:latin typeface="Segoe UI" panose="020B0502040204020203" pitchFamily="34" charset="0"/>
                <a:cs typeface="Segoe UI" panose="020B0502040204020203" pitchFamily="34" charset="0"/>
              </a:rPr>
              <a:t>Focus on candidates with true apprenticeship potential.</a:t>
            </a:r>
          </a:p>
          <a:p>
            <a:pPr marL="171450" indent="-171450">
              <a:lnSpc>
                <a:spcPts val="1300"/>
              </a:lnSpc>
              <a:spcAft>
                <a:spcPts val="600"/>
              </a:spcAft>
              <a:buClr>
                <a:srgbClr val="10273C"/>
              </a:buClr>
              <a:buSzPct val="90000"/>
              <a:buFont typeface="System Font Regular"/>
              <a:buChar char="►"/>
            </a:pPr>
            <a:r>
              <a:rPr lang="en-NZ" sz="1000" b="1">
                <a:solidFill>
                  <a:srgbClr val="000000"/>
                </a:solidFill>
                <a:latin typeface="Segoe UI" panose="020B0502040204020203" pitchFamily="34" charset="0"/>
                <a:cs typeface="Segoe UI" panose="020B0502040204020203" pitchFamily="34" charset="0"/>
              </a:rPr>
              <a:t>Reduced turnover</a:t>
            </a:r>
            <a:br>
              <a:rPr lang="en-NZ" sz="1000" b="1">
                <a:solidFill>
                  <a:srgbClr val="000000"/>
                </a:solidFill>
                <a:latin typeface="Segoe UI" panose="020B0502040204020203" pitchFamily="34" charset="0"/>
                <a:cs typeface="Segoe UI" panose="020B0502040204020203" pitchFamily="34" charset="0"/>
              </a:rPr>
            </a:br>
            <a:r>
              <a:rPr lang="en-NZ" sz="1000">
                <a:solidFill>
                  <a:srgbClr val="000000"/>
                </a:solidFill>
                <a:latin typeface="Segoe UI" panose="020B0502040204020203" pitchFamily="34" charset="0"/>
                <a:cs typeface="Segoe UI" panose="020B0502040204020203" pitchFamily="34" charset="0"/>
              </a:rPr>
              <a:t>Fewer “false starts” where candidates leave or fail early.</a:t>
            </a:r>
          </a:p>
          <a:p>
            <a:pPr marL="171450" indent="-171450">
              <a:lnSpc>
                <a:spcPts val="1300"/>
              </a:lnSpc>
              <a:spcAft>
                <a:spcPts val="600"/>
              </a:spcAft>
              <a:buClr>
                <a:srgbClr val="10273C"/>
              </a:buClr>
              <a:buSzPct val="90000"/>
              <a:buFont typeface="System Font Regular"/>
              <a:buChar char="►"/>
            </a:pPr>
            <a:r>
              <a:rPr lang="en-NZ" sz="1000" b="1">
                <a:solidFill>
                  <a:srgbClr val="000000"/>
                </a:solidFill>
                <a:latin typeface="Segoe UI" panose="020B0502040204020203" pitchFamily="34" charset="0"/>
                <a:cs typeface="Segoe UI" panose="020B0502040204020203" pitchFamily="34" charset="0"/>
              </a:rPr>
              <a:t>Stronger team culture</a:t>
            </a:r>
            <a:br>
              <a:rPr lang="en-NZ" sz="1000">
                <a:solidFill>
                  <a:srgbClr val="000000"/>
                </a:solidFill>
                <a:latin typeface="Segoe UI" panose="020B0502040204020203" pitchFamily="34" charset="0"/>
                <a:cs typeface="Segoe UI" panose="020B0502040204020203" pitchFamily="34" charset="0"/>
              </a:rPr>
            </a:br>
            <a:r>
              <a:rPr lang="en-NZ" sz="1000">
                <a:solidFill>
                  <a:srgbClr val="000000"/>
                </a:solidFill>
                <a:latin typeface="Segoe UI" panose="020B0502040204020203" pitchFamily="34" charset="0"/>
                <a:cs typeface="Segoe UI" panose="020B0502040204020203" pitchFamily="34" charset="0"/>
              </a:rPr>
              <a:t>Hire people whose values and behaviours align with your crew.</a:t>
            </a:r>
          </a:p>
          <a:p>
            <a:pPr marL="171450" indent="-171450">
              <a:lnSpc>
                <a:spcPts val="1300"/>
              </a:lnSpc>
              <a:spcAft>
                <a:spcPts val="600"/>
              </a:spcAft>
              <a:buClr>
                <a:srgbClr val="10273C"/>
              </a:buClr>
              <a:buSzPct val="90000"/>
              <a:buFont typeface="System Font Regular"/>
              <a:buChar char="►"/>
            </a:pPr>
            <a:r>
              <a:rPr lang="en-NZ" sz="1000" b="1">
                <a:solidFill>
                  <a:srgbClr val="000000"/>
                </a:solidFill>
                <a:latin typeface="Segoe UI" panose="020B0502040204020203" pitchFamily="34" charset="0"/>
                <a:cs typeface="Segoe UI" panose="020B0502040204020203" pitchFamily="34" charset="0"/>
              </a:rPr>
              <a:t>Faster apprentice progression</a:t>
            </a:r>
            <a:br>
              <a:rPr lang="en-NZ" sz="1000" b="1">
                <a:solidFill>
                  <a:srgbClr val="000000"/>
                </a:solidFill>
                <a:latin typeface="Segoe UI" panose="020B0502040204020203" pitchFamily="34" charset="0"/>
                <a:cs typeface="Segoe UI" panose="020B0502040204020203" pitchFamily="34" charset="0"/>
              </a:rPr>
            </a:br>
            <a:r>
              <a:rPr lang="en-NZ" sz="1000">
                <a:solidFill>
                  <a:srgbClr val="000000"/>
                </a:solidFill>
                <a:latin typeface="Segoe UI" panose="020B0502040204020203" pitchFamily="34" charset="0"/>
                <a:cs typeface="Segoe UI" panose="020B0502040204020203" pitchFamily="34" charset="0"/>
              </a:rPr>
              <a:t>Candidates who start with the right mindset and fit move through the Confirm Stage and into apprenticeship more quickly.</a:t>
            </a:r>
            <a:endParaRPr lang="en-US" sz="1000">
              <a:solidFill>
                <a:srgbClr val="000000"/>
              </a:solidFill>
              <a:latin typeface="Segoe UI" panose="020B0502040204020203" pitchFamily="34" charset="0"/>
              <a:cs typeface="Segoe UI" panose="020B0502040204020203" pitchFamily="34" charset="0"/>
            </a:endParaRPr>
          </a:p>
          <a:p>
            <a:pPr>
              <a:lnSpc>
                <a:spcPts val="1350"/>
              </a:lnSpc>
            </a:pPr>
            <a:endParaRPr lang="en-NZ" sz="1000">
              <a:latin typeface="Segoe UI" panose="020B0502040204020203" pitchFamily="34" charset="0"/>
              <a:cs typeface="Segoe UI" panose="020B0502040204020203" pitchFamily="34" charset="0"/>
            </a:endParaRPr>
          </a:p>
        </p:txBody>
      </p:sp>
      <p:sp>
        <p:nvSpPr>
          <p:cNvPr id="5" name="Footer Placeholder 4">
            <a:extLst>
              <a:ext uri="{FF2B5EF4-FFF2-40B4-BE49-F238E27FC236}">
                <a16:creationId xmlns:a16="http://schemas.microsoft.com/office/drawing/2014/main" id="{884B4056-46C1-B57E-9CB3-F6447D51707E}"/>
              </a:ext>
            </a:extLst>
          </p:cNvPr>
          <p:cNvSpPr>
            <a:spLocks noGrp="1"/>
          </p:cNvSpPr>
          <p:nvPr>
            <p:ph type="ftr" sz="quarter" idx="3"/>
          </p:nvPr>
        </p:nvSpPr>
        <p:spPr/>
        <p:txBody>
          <a:bodyPr/>
          <a:lstStyle/>
          <a:p>
            <a:r>
              <a:rPr lang="en-US"/>
              <a:t>Apprenticeship Toolkit</a:t>
            </a:r>
          </a:p>
        </p:txBody>
      </p:sp>
      <p:sp>
        <p:nvSpPr>
          <p:cNvPr id="6" name="Slide Number Placeholder 5">
            <a:extLst>
              <a:ext uri="{FF2B5EF4-FFF2-40B4-BE49-F238E27FC236}">
                <a16:creationId xmlns:a16="http://schemas.microsoft.com/office/drawing/2014/main" id="{3802C667-0F80-4E85-3D83-CB79A23009CF}"/>
              </a:ext>
            </a:extLst>
          </p:cNvPr>
          <p:cNvSpPr>
            <a:spLocks noGrp="1"/>
          </p:cNvSpPr>
          <p:nvPr>
            <p:ph type="sldNum" sz="quarter" idx="4"/>
          </p:nvPr>
        </p:nvSpPr>
        <p:spPr/>
        <p:txBody>
          <a:bodyPr/>
          <a:lstStyle/>
          <a:p>
            <a:fld id="{1DF4AAA5-C268-2745-B477-E8FB4AEBEA9C}" type="slidenum">
              <a:rPr lang="en-US" smtClean="0"/>
              <a:pPr/>
              <a:t>12</a:t>
            </a:fld>
            <a:endParaRPr lang="en-US"/>
          </a:p>
        </p:txBody>
      </p:sp>
      <p:sp>
        <p:nvSpPr>
          <p:cNvPr id="2" name="TextBox 1">
            <a:extLst>
              <a:ext uri="{FF2B5EF4-FFF2-40B4-BE49-F238E27FC236}">
                <a16:creationId xmlns:a16="http://schemas.microsoft.com/office/drawing/2014/main" id="{7C04B33D-B384-B496-AD9D-BDF9680569B9}"/>
              </a:ext>
            </a:extLst>
          </p:cNvPr>
          <p:cNvSpPr txBox="1"/>
          <p:nvPr/>
        </p:nvSpPr>
        <p:spPr>
          <a:xfrm>
            <a:off x="381000" y="1200887"/>
            <a:ext cx="2808288" cy="2975302"/>
          </a:xfrm>
          <a:prstGeom prst="rect">
            <a:avLst/>
          </a:prstGeom>
          <a:noFill/>
        </p:spPr>
        <p:txBody>
          <a:bodyPr wrap="square" lIns="0" tIns="0" rIns="0" bIns="0">
            <a:spAutoFit/>
          </a:bodyPr>
          <a:lstStyle/>
          <a:p>
            <a:pPr>
              <a:lnSpc>
                <a:spcPts val="1350"/>
              </a:lnSpc>
              <a:spcAft>
                <a:spcPts val="1200"/>
              </a:spcAft>
            </a:pPr>
            <a:r>
              <a:rPr lang="en-NZ" sz="1400" b="1" dirty="0">
                <a:solidFill>
                  <a:srgbClr val="10273C"/>
                </a:solidFill>
                <a:latin typeface="Segoe UI Black" panose="020B0502040204020203" pitchFamily="34" charset="0"/>
                <a:cs typeface="Segoe UI Black" panose="020B0502040204020203" pitchFamily="34" charset="0"/>
              </a:rPr>
              <a:t>Customising the </a:t>
            </a:r>
            <a:br>
              <a:rPr lang="en-NZ" sz="1400" b="1" dirty="0">
                <a:solidFill>
                  <a:srgbClr val="10273C"/>
                </a:solidFill>
                <a:latin typeface="Segoe UI Black" panose="020B0502040204020203" pitchFamily="34" charset="0"/>
                <a:cs typeface="Segoe UI Black" panose="020B0502040204020203" pitchFamily="34" charset="0"/>
              </a:rPr>
            </a:br>
            <a:r>
              <a:rPr lang="en-NZ" sz="1400" b="1" dirty="0">
                <a:solidFill>
                  <a:srgbClr val="10273C"/>
                </a:solidFill>
                <a:latin typeface="Segoe UI Black" panose="020B0502040204020203" pitchFamily="34" charset="0"/>
                <a:cs typeface="Segoe UI Black" panose="020B0502040204020203" pitchFamily="34" charset="0"/>
              </a:rPr>
              <a:t>Recruitment Framework</a:t>
            </a:r>
          </a:p>
          <a:p>
            <a:pPr>
              <a:lnSpc>
                <a:spcPts val="1300"/>
              </a:lnSpc>
              <a:spcAft>
                <a:spcPts val="600"/>
              </a:spcAft>
            </a:pPr>
            <a:r>
              <a:rPr lang="en-NZ" sz="1000" dirty="0">
                <a:solidFill>
                  <a:srgbClr val="000000"/>
                </a:solidFill>
                <a:latin typeface="Segoe UI" panose="020B0502040204020203" pitchFamily="34" charset="0"/>
                <a:cs typeface="Segoe UI" panose="020B0502040204020203" pitchFamily="34" charset="0"/>
              </a:rPr>
              <a:t>Every business is different. You can adapt the Recruitment Framework to reflect your trade </a:t>
            </a:r>
            <a:br>
              <a:rPr lang="en-NZ" sz="1000" dirty="0">
                <a:solidFill>
                  <a:srgbClr val="000000"/>
                </a:solidFill>
                <a:latin typeface="Segoe UI" panose="020B0502040204020203" pitchFamily="34" charset="0"/>
                <a:cs typeface="Segoe UI" panose="020B0502040204020203" pitchFamily="34" charset="0"/>
              </a:rPr>
            </a:br>
            <a:r>
              <a:rPr lang="en-NZ" sz="1000" dirty="0">
                <a:solidFill>
                  <a:srgbClr val="000000"/>
                </a:solidFill>
                <a:latin typeface="Segoe UI" panose="020B0502040204020203" pitchFamily="34" charset="0"/>
                <a:cs typeface="Segoe UI" panose="020B0502040204020203" pitchFamily="34" charset="0"/>
              </a:rPr>
              <a:t>and company:</a:t>
            </a:r>
          </a:p>
          <a:p>
            <a:pPr defTabSz="385200">
              <a:lnSpc>
                <a:spcPts val="1300"/>
              </a:lnSpc>
              <a:spcAft>
                <a:spcPts val="600"/>
              </a:spcAft>
              <a:tabLst>
                <a:tab pos="0" algn="l"/>
              </a:tabLst>
            </a:pPr>
            <a:r>
              <a:rPr lang="en-NZ" sz="1000" b="1" dirty="0">
                <a:solidFill>
                  <a:srgbClr val="000000"/>
                </a:solidFill>
                <a:latin typeface="Segoe UI" panose="020B0502040204020203" pitchFamily="34" charset="0"/>
                <a:cs typeface="Segoe UI" panose="020B0502040204020203" pitchFamily="34" charset="0"/>
              </a:rPr>
              <a:t>Language: </a:t>
            </a:r>
            <a:r>
              <a:rPr lang="en-NZ" sz="1000" dirty="0">
                <a:solidFill>
                  <a:srgbClr val="000000"/>
                </a:solidFill>
                <a:latin typeface="Segoe UI" panose="020B0502040204020203" pitchFamily="34" charset="0"/>
                <a:cs typeface="Segoe UI" panose="020B0502040204020203" pitchFamily="34" charset="0"/>
              </a:rPr>
              <a:t>Replace terms with ones your team uses day-to-day.</a:t>
            </a:r>
          </a:p>
          <a:p>
            <a:pPr defTabSz="385200">
              <a:lnSpc>
                <a:spcPts val="1300"/>
              </a:lnSpc>
              <a:spcAft>
                <a:spcPts val="600"/>
              </a:spcAft>
              <a:tabLst>
                <a:tab pos="0" algn="l"/>
              </a:tabLst>
            </a:pPr>
            <a:r>
              <a:rPr lang="en-NZ" sz="1000" b="1" dirty="0">
                <a:solidFill>
                  <a:srgbClr val="000000"/>
                </a:solidFill>
                <a:latin typeface="Segoe UI" panose="020B0502040204020203" pitchFamily="34" charset="0"/>
                <a:cs typeface="Segoe UI" panose="020B0502040204020203" pitchFamily="34" charset="0"/>
              </a:rPr>
              <a:t>Scenarios</a:t>
            </a:r>
            <a:r>
              <a:rPr lang="en-NZ" sz="1000" dirty="0">
                <a:solidFill>
                  <a:srgbClr val="000000"/>
                </a:solidFill>
                <a:latin typeface="Segoe UI" panose="020B0502040204020203" pitchFamily="34" charset="0"/>
                <a:cs typeface="Segoe UI" panose="020B0502040204020203" pitchFamily="34" charset="0"/>
              </a:rPr>
              <a:t>: Insert trade-specific examples into questions.</a:t>
            </a:r>
          </a:p>
          <a:p>
            <a:pPr defTabSz="385200">
              <a:lnSpc>
                <a:spcPts val="1300"/>
              </a:lnSpc>
              <a:spcAft>
                <a:spcPts val="600"/>
              </a:spcAft>
              <a:tabLst>
                <a:tab pos="0" algn="l"/>
              </a:tabLst>
            </a:pPr>
            <a:r>
              <a:rPr lang="en-NZ" sz="1000" b="1" dirty="0">
                <a:solidFill>
                  <a:srgbClr val="000000"/>
                </a:solidFill>
                <a:latin typeface="Segoe UI" panose="020B0502040204020203" pitchFamily="34" charset="0"/>
                <a:cs typeface="Segoe UI" panose="020B0502040204020203" pitchFamily="34" charset="0"/>
              </a:rPr>
              <a:t>Priorities:</a:t>
            </a:r>
            <a:r>
              <a:rPr lang="en-NZ" sz="1000" dirty="0">
                <a:solidFill>
                  <a:srgbClr val="000000"/>
                </a:solidFill>
                <a:latin typeface="Segoe UI" panose="020B0502040204020203" pitchFamily="34" charset="0"/>
                <a:cs typeface="Segoe UI" panose="020B0502040204020203" pitchFamily="34" charset="0"/>
              </a:rPr>
              <a:t> Weight certain criteria more heavily </a:t>
            </a:r>
            <a:br>
              <a:rPr lang="en-NZ" sz="1000" dirty="0">
                <a:solidFill>
                  <a:srgbClr val="000000"/>
                </a:solidFill>
                <a:latin typeface="Segoe UI" panose="020B0502040204020203" pitchFamily="34" charset="0"/>
                <a:cs typeface="Segoe UI" panose="020B0502040204020203" pitchFamily="34" charset="0"/>
              </a:rPr>
            </a:br>
            <a:r>
              <a:rPr lang="en-NZ" sz="1000" dirty="0">
                <a:solidFill>
                  <a:srgbClr val="000000"/>
                </a:solidFill>
                <a:latin typeface="Segoe UI" panose="020B0502040204020203" pitchFamily="34" charset="0"/>
                <a:cs typeface="Segoe UI" panose="020B0502040204020203" pitchFamily="34" charset="0"/>
              </a:rPr>
              <a:t>if they are especially important to your business (e.g., punctuality, teamwork, or safety).</a:t>
            </a:r>
          </a:p>
          <a:p>
            <a:pPr defTabSz="385200">
              <a:lnSpc>
                <a:spcPts val="1300"/>
              </a:lnSpc>
              <a:spcAft>
                <a:spcPts val="1200"/>
              </a:spcAft>
              <a:tabLst>
                <a:tab pos="0" algn="l"/>
              </a:tabLst>
            </a:pPr>
            <a:r>
              <a:rPr lang="en-NZ" sz="1000" b="1" dirty="0">
                <a:solidFill>
                  <a:srgbClr val="000000"/>
                </a:solidFill>
                <a:latin typeface="Segoe UI" panose="020B0502040204020203" pitchFamily="34" charset="0"/>
                <a:cs typeface="Segoe UI" panose="020B0502040204020203" pitchFamily="34" charset="0"/>
              </a:rPr>
              <a:t>Culture-fit:</a:t>
            </a:r>
            <a:r>
              <a:rPr lang="en-NZ" sz="1000" dirty="0">
                <a:solidFill>
                  <a:srgbClr val="000000"/>
                </a:solidFill>
                <a:latin typeface="Segoe UI" panose="020B0502040204020203" pitchFamily="34" charset="0"/>
                <a:cs typeface="Segoe UI" panose="020B0502040204020203" pitchFamily="34" charset="0"/>
              </a:rPr>
              <a:t> Involve your team in reviewing candidate responses — they know what makes </a:t>
            </a:r>
            <a:br>
              <a:rPr lang="en-NZ" sz="1000" dirty="0">
                <a:solidFill>
                  <a:srgbClr val="000000"/>
                </a:solidFill>
                <a:latin typeface="Segoe UI" panose="020B0502040204020203" pitchFamily="34" charset="0"/>
                <a:cs typeface="Segoe UI" panose="020B0502040204020203" pitchFamily="34" charset="0"/>
              </a:rPr>
            </a:br>
            <a:r>
              <a:rPr lang="en-NZ" sz="1000" dirty="0">
                <a:solidFill>
                  <a:srgbClr val="000000"/>
                </a:solidFill>
                <a:latin typeface="Segoe UI" panose="020B0502040204020203" pitchFamily="34" charset="0"/>
                <a:cs typeface="Segoe UI" panose="020B0502040204020203" pitchFamily="34" charset="0"/>
              </a:rPr>
              <a:t>a good fit. </a:t>
            </a:r>
          </a:p>
        </p:txBody>
      </p:sp>
      <p:sp>
        <p:nvSpPr>
          <p:cNvPr id="3" name="Rectangle: Rounded Corners 42">
            <a:extLst>
              <a:ext uri="{FF2B5EF4-FFF2-40B4-BE49-F238E27FC236}">
                <a16:creationId xmlns:a16="http://schemas.microsoft.com/office/drawing/2014/main" id="{5A3EEC62-6D08-1E36-3BED-78911AEEB44C}"/>
              </a:ext>
            </a:extLst>
          </p:cNvPr>
          <p:cNvSpPr/>
          <p:nvPr/>
        </p:nvSpPr>
        <p:spPr>
          <a:xfrm>
            <a:off x="3548063" y="1200886"/>
            <a:ext cx="2844800" cy="3275863"/>
          </a:xfrm>
          <a:prstGeom prst="roundRect">
            <a:avLst>
              <a:gd name="adj" fmla="val 0"/>
            </a:avLst>
          </a:prstGeom>
          <a:solidFill>
            <a:srgbClr val="10273C">
              <a:alpha val="9804"/>
            </a:srgbClr>
          </a:solidFill>
          <a:ln w="12700" cap="flat" cmpd="sng" algn="ctr">
            <a:noFill/>
            <a:prstDash val="solid"/>
            <a:miter lim="800000"/>
          </a:ln>
          <a:effectLst/>
        </p:spPr>
        <p:txBody>
          <a:bodyPr lIns="36000" tIns="252000" rIns="72000" bIns="72000" rtlCol="0" anchor="t" anchorCtr="0">
            <a:noAutofit/>
          </a:bodyPr>
          <a:lstStyle/>
          <a:p>
            <a:pPr algn="ctr" defTabSz="914400">
              <a:defRPr/>
            </a:pPr>
            <a:endParaRPr lang="en-NZ" sz="1200" kern="0">
              <a:solidFill>
                <a:srgbClr val="36424A"/>
              </a:solidFill>
              <a:latin typeface="Segoe UI" panose="020B0502040204020203" pitchFamily="34" charset="0"/>
              <a:cs typeface="Segoe UI" panose="020B0502040204020203" pitchFamily="34" charset="0"/>
            </a:endParaRPr>
          </a:p>
        </p:txBody>
      </p:sp>
      <p:pic>
        <p:nvPicPr>
          <p:cNvPr id="9" name="Picture 8">
            <a:extLst>
              <a:ext uri="{FF2B5EF4-FFF2-40B4-BE49-F238E27FC236}">
                <a16:creationId xmlns:a16="http://schemas.microsoft.com/office/drawing/2014/main" id="{C9516AF8-6152-A0B3-A6F8-C47AD586EC41}"/>
              </a:ext>
            </a:extLst>
          </p:cNvPr>
          <p:cNvPicPr>
            <a:picLocks noChangeAspect="1"/>
          </p:cNvPicPr>
          <p:nvPr/>
        </p:nvPicPr>
        <p:blipFill>
          <a:blip r:embed="rId2"/>
          <a:stretch>
            <a:fillRect/>
          </a:stretch>
        </p:blipFill>
        <p:spPr>
          <a:xfrm>
            <a:off x="5980739" y="1299651"/>
            <a:ext cx="330197" cy="330197"/>
          </a:xfrm>
          <a:prstGeom prst="rect">
            <a:avLst/>
          </a:prstGeom>
        </p:spPr>
      </p:pic>
      <p:sp>
        <p:nvSpPr>
          <p:cNvPr id="12" name="TextBox 11">
            <a:extLst>
              <a:ext uri="{FF2B5EF4-FFF2-40B4-BE49-F238E27FC236}">
                <a16:creationId xmlns:a16="http://schemas.microsoft.com/office/drawing/2014/main" id="{30421C30-3BF5-33DA-022A-CC6395B68218}"/>
              </a:ext>
            </a:extLst>
          </p:cNvPr>
          <p:cNvSpPr txBox="1"/>
          <p:nvPr/>
        </p:nvSpPr>
        <p:spPr>
          <a:xfrm>
            <a:off x="3598070" y="1712104"/>
            <a:ext cx="2547767" cy="2552109"/>
          </a:xfrm>
          <a:prstGeom prst="rect">
            <a:avLst/>
          </a:prstGeom>
          <a:noFill/>
        </p:spPr>
        <p:txBody>
          <a:bodyPr wrap="square" lIns="0" tIns="0" rIns="0" bIns="0">
            <a:spAutoFit/>
          </a:bodyPr>
          <a:lstStyle/>
          <a:p>
            <a:pPr marL="180000" lvl="1" defTabSz="172800">
              <a:lnSpc>
                <a:spcPts val="1300"/>
              </a:lnSpc>
              <a:spcAft>
                <a:spcPts val="600"/>
              </a:spcAft>
            </a:pPr>
            <a:r>
              <a:rPr lang="en-NZ" sz="1100" b="1">
                <a:solidFill>
                  <a:srgbClr val="000000"/>
                </a:solidFill>
                <a:latin typeface="Segoe UI" panose="020B0502040204020203" pitchFamily="34" charset="0"/>
                <a:cs typeface="Segoe UI" panose="020B0502040204020203" pitchFamily="34" charset="0"/>
              </a:rPr>
              <a:t>Tips:	</a:t>
            </a:r>
          </a:p>
          <a:p>
            <a:pPr marL="351450" lvl="1" indent="-171450" defTabSz="172800">
              <a:lnSpc>
                <a:spcPts val="1300"/>
              </a:lnSpc>
              <a:spcAft>
                <a:spcPts val="1200"/>
              </a:spcAft>
              <a:buClr>
                <a:srgbClr val="10273C"/>
              </a:buClr>
              <a:buSzPct val="90000"/>
              <a:buFont typeface="System Font Regular"/>
              <a:buChar char="►"/>
            </a:pPr>
            <a:r>
              <a:rPr lang="en-NZ" sz="1000">
                <a:solidFill>
                  <a:srgbClr val="000000"/>
                </a:solidFill>
                <a:latin typeface="Segoe UI" panose="020B0502040204020203" pitchFamily="34" charset="0"/>
                <a:cs typeface="Segoe UI" panose="020B0502040204020203" pitchFamily="34" charset="0"/>
              </a:rPr>
              <a:t>Ask one of your team to meet the candidate for an informal coffee or drink to assess them outside of the interview scenario.</a:t>
            </a:r>
          </a:p>
          <a:p>
            <a:pPr marL="351450" lvl="1" indent="-171450" defTabSz="172800">
              <a:lnSpc>
                <a:spcPts val="1300"/>
              </a:lnSpc>
              <a:spcAft>
                <a:spcPts val="600"/>
              </a:spcAft>
              <a:buClr>
                <a:srgbClr val="10273C"/>
              </a:buClr>
              <a:buSzPct val="90000"/>
              <a:buFont typeface="System Font Regular"/>
              <a:buChar char="►"/>
            </a:pPr>
            <a:r>
              <a:rPr lang="en-NZ" sz="1000">
                <a:solidFill>
                  <a:srgbClr val="000000"/>
                </a:solidFill>
                <a:latin typeface="Segoe UI" panose="020B0502040204020203" pitchFamily="34" charset="0"/>
                <a:cs typeface="Segoe UI" panose="020B0502040204020203" pitchFamily="34" charset="0"/>
              </a:rPr>
              <a:t>Ask the prospective employees to wait in your staff room for their interview. Have one of your admin or reception staff go and have an "unplanned" informal chat with them while they wait – this can show how prospective employees are likely to treat people that don't seem directly relevant to their role.</a:t>
            </a:r>
          </a:p>
        </p:txBody>
      </p:sp>
    </p:spTree>
    <p:extLst>
      <p:ext uri="{BB962C8B-B14F-4D97-AF65-F5344CB8AC3E}">
        <p14:creationId xmlns:p14="http://schemas.microsoft.com/office/powerpoint/2010/main" val="118301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5457E14-C724-943B-3233-0993EA6EE822}"/>
              </a:ext>
            </a:extLst>
          </p:cNvPr>
          <p:cNvPicPr>
            <a:picLocks noChangeAspect="1"/>
          </p:cNvPicPr>
          <p:nvPr/>
        </p:nvPicPr>
        <p:blipFill>
          <a:blip r:embed="rId2"/>
          <a:stretch>
            <a:fillRect/>
          </a:stretch>
        </p:blipFill>
        <p:spPr>
          <a:xfrm>
            <a:off x="-1" y="0"/>
            <a:ext cx="9906001" cy="6858000"/>
          </a:xfrm>
          <a:prstGeom prst="rect">
            <a:avLst/>
          </a:prstGeom>
        </p:spPr>
      </p:pic>
      <p:sp>
        <p:nvSpPr>
          <p:cNvPr id="12" name="TextBox 11">
            <a:extLst>
              <a:ext uri="{FF2B5EF4-FFF2-40B4-BE49-F238E27FC236}">
                <a16:creationId xmlns:a16="http://schemas.microsoft.com/office/drawing/2014/main" id="{38C2D0AF-B3CE-9E51-EB34-FE33F55D4CD0}"/>
              </a:ext>
            </a:extLst>
          </p:cNvPr>
          <p:cNvSpPr txBox="1"/>
          <p:nvPr/>
        </p:nvSpPr>
        <p:spPr>
          <a:xfrm>
            <a:off x="6355757" y="2960805"/>
            <a:ext cx="3241040" cy="1041311"/>
          </a:xfrm>
          <a:prstGeom prst="rect">
            <a:avLst/>
          </a:prstGeom>
          <a:noFill/>
        </p:spPr>
        <p:txBody>
          <a:bodyPr wrap="square" lIns="288000">
            <a:spAutoFit/>
          </a:bodyPr>
          <a:lstStyle/>
          <a:p>
            <a:pPr>
              <a:lnSpc>
                <a:spcPts val="3720"/>
              </a:lnSpc>
            </a:pPr>
            <a:r>
              <a:rPr lang="en-NZ" sz="3600" b="1" kern="100">
                <a:solidFill>
                  <a:schemeClr val="bg1"/>
                </a:solidFill>
                <a:latin typeface="Segoe UI Black" panose="020B0502040204020203" pitchFamily="34" charset="0"/>
                <a:ea typeface="Aptos" panose="020B0004020202020204" pitchFamily="34" charset="0"/>
                <a:cs typeface="Segoe UI Black" panose="020B0502040204020203" pitchFamily="34" charset="0"/>
              </a:rPr>
              <a:t>Tools of </a:t>
            </a:r>
            <a:br>
              <a:rPr lang="en-NZ" sz="3600" b="1" kern="100">
                <a:solidFill>
                  <a:schemeClr val="bg1"/>
                </a:solidFill>
                <a:latin typeface="Segoe UI Black" panose="020B0502040204020203" pitchFamily="34" charset="0"/>
                <a:ea typeface="Aptos" panose="020B0004020202020204" pitchFamily="34" charset="0"/>
                <a:cs typeface="Segoe UI Black" panose="020B0502040204020203" pitchFamily="34" charset="0"/>
              </a:rPr>
            </a:br>
            <a:r>
              <a:rPr lang="en-NZ" sz="3600" b="1" kern="100">
                <a:solidFill>
                  <a:schemeClr val="bg1"/>
                </a:solidFill>
                <a:latin typeface="Segoe UI Black" panose="020B0502040204020203" pitchFamily="34" charset="0"/>
                <a:ea typeface="Aptos" panose="020B0004020202020204" pitchFamily="34" charset="0"/>
                <a:cs typeface="Segoe UI Black" panose="020B0502040204020203" pitchFamily="34" charset="0"/>
              </a:rPr>
              <a:t>the Trade</a:t>
            </a:r>
          </a:p>
        </p:txBody>
      </p:sp>
      <p:pic>
        <p:nvPicPr>
          <p:cNvPr id="8" name="Graphic 7">
            <a:extLst>
              <a:ext uri="{FF2B5EF4-FFF2-40B4-BE49-F238E27FC236}">
                <a16:creationId xmlns:a16="http://schemas.microsoft.com/office/drawing/2014/main" id="{8BCAFD90-A439-A1F3-64E9-148C39589B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53212" y="2295525"/>
            <a:ext cx="540000" cy="540000"/>
          </a:xfrm>
          <a:prstGeom prst="rect">
            <a:avLst/>
          </a:prstGeom>
        </p:spPr>
      </p:pic>
    </p:spTree>
    <p:extLst>
      <p:ext uri="{BB962C8B-B14F-4D97-AF65-F5344CB8AC3E}">
        <p14:creationId xmlns:p14="http://schemas.microsoft.com/office/powerpoint/2010/main" val="605650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FE57D1D-D913-8BC4-64D6-4FDC7D2A2D3E}"/>
              </a:ext>
            </a:extLst>
          </p:cNvPr>
          <p:cNvSpPr/>
          <p:nvPr/>
        </p:nvSpPr>
        <p:spPr>
          <a:xfrm>
            <a:off x="8038" y="0"/>
            <a:ext cx="3189288" cy="6858000"/>
          </a:xfrm>
          <a:prstGeom prst="rect">
            <a:avLst/>
          </a:prstGeom>
          <a:solidFill>
            <a:srgbClr val="2C5B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C5B66"/>
              </a:solidFill>
            </a:endParaRPr>
          </a:p>
        </p:txBody>
      </p:sp>
      <p:sp>
        <p:nvSpPr>
          <p:cNvPr id="11" name="Pentagon 10">
            <a:extLst>
              <a:ext uri="{FF2B5EF4-FFF2-40B4-BE49-F238E27FC236}">
                <a16:creationId xmlns:a16="http://schemas.microsoft.com/office/drawing/2014/main" id="{B6B695C9-13B1-A102-086F-698B42113E05}"/>
              </a:ext>
            </a:extLst>
          </p:cNvPr>
          <p:cNvSpPr/>
          <p:nvPr/>
        </p:nvSpPr>
        <p:spPr>
          <a:xfrm>
            <a:off x="3552424" y="5114877"/>
            <a:ext cx="2314514" cy="346911"/>
          </a:xfrm>
          <a:prstGeom prst="homePlate">
            <a:avLst/>
          </a:prstGeom>
          <a:solidFill>
            <a:srgbClr val="6668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entagon 9">
            <a:extLst>
              <a:ext uri="{FF2B5EF4-FFF2-40B4-BE49-F238E27FC236}">
                <a16:creationId xmlns:a16="http://schemas.microsoft.com/office/drawing/2014/main" id="{C7534EC2-0A39-6121-E8C9-DF42E01F0D15}"/>
              </a:ext>
            </a:extLst>
          </p:cNvPr>
          <p:cNvSpPr/>
          <p:nvPr/>
        </p:nvSpPr>
        <p:spPr>
          <a:xfrm>
            <a:off x="3548063" y="3360291"/>
            <a:ext cx="2314514" cy="346911"/>
          </a:xfrm>
          <a:prstGeom prst="homePlate">
            <a:avLst/>
          </a:prstGeom>
          <a:solidFill>
            <a:srgbClr val="00A9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A442F0B8-D476-76E6-DC99-19F5E17D8F7A}"/>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BA5399F6-3E6B-0A30-25C5-25279B6AA892}"/>
              </a:ext>
            </a:extLst>
          </p:cNvPr>
          <p:cNvSpPr>
            <a:spLocks noGrp="1"/>
          </p:cNvSpPr>
          <p:nvPr>
            <p:ph type="sldNum" sz="quarter" idx="4"/>
          </p:nvPr>
        </p:nvSpPr>
        <p:spPr>
          <a:xfrm>
            <a:off x="9571138" y="6491347"/>
            <a:ext cx="331974" cy="99358"/>
          </a:xfrm>
        </p:spPr>
        <p:txBody>
          <a:bodyPr/>
          <a:lstStyle/>
          <a:p>
            <a:fld id="{1DF4AAA5-C268-2745-B477-E8FB4AEBEA9C}" type="slidenum">
              <a:rPr lang="en-US" smtClean="0"/>
              <a:pPr/>
              <a:t>14</a:t>
            </a:fld>
            <a:endParaRPr lang="en-US"/>
          </a:p>
        </p:txBody>
      </p:sp>
      <p:sp>
        <p:nvSpPr>
          <p:cNvPr id="21" name="TextBox 20">
            <a:extLst>
              <a:ext uri="{FF2B5EF4-FFF2-40B4-BE49-F238E27FC236}">
                <a16:creationId xmlns:a16="http://schemas.microsoft.com/office/drawing/2014/main" id="{9F56B466-85BF-47D0-4730-28C9CFB36D53}"/>
              </a:ext>
            </a:extLst>
          </p:cNvPr>
          <p:cNvSpPr txBox="1"/>
          <p:nvPr/>
        </p:nvSpPr>
        <p:spPr>
          <a:xfrm>
            <a:off x="6762850" y="1181933"/>
            <a:ext cx="2808288" cy="4885492"/>
          </a:xfrm>
          <a:prstGeom prst="rect">
            <a:avLst/>
          </a:prstGeom>
          <a:noFill/>
        </p:spPr>
        <p:txBody>
          <a:bodyPr wrap="square" lIns="0" tIns="0" rIns="0" bIns="0">
            <a:noAutofit/>
          </a:bodyPr>
          <a:lstStyle/>
          <a:p>
            <a:pPr>
              <a:lnSpc>
                <a:spcPts val="1580"/>
              </a:lnSpc>
              <a:spcAft>
                <a:spcPts val="1200"/>
              </a:spcAft>
              <a:buNone/>
            </a:pPr>
            <a:r>
              <a:rPr lang="en-NZ" sz="1400" b="1">
                <a:solidFill>
                  <a:srgbClr val="2C5B66"/>
                </a:solidFill>
                <a:effectLst/>
                <a:latin typeface="Segoe UI Black" panose="020B0502040204020203" pitchFamily="34" charset="0"/>
                <a:ea typeface="Arial" panose="020B0604020202020204" pitchFamily="34" charset="0"/>
                <a:cs typeface="Segoe UI Black" panose="020B0502040204020203" pitchFamily="34" charset="0"/>
              </a:rPr>
              <a:t>How to customise the Tools </a:t>
            </a:r>
            <a:br>
              <a:rPr lang="en-NZ" sz="1400" b="1">
                <a:solidFill>
                  <a:srgbClr val="2C5B66"/>
                </a:solidFill>
                <a:effectLst/>
                <a:latin typeface="Segoe UI Black" panose="020B0502040204020203" pitchFamily="34" charset="0"/>
                <a:ea typeface="Arial" panose="020B0604020202020204" pitchFamily="34" charset="0"/>
                <a:cs typeface="Segoe UI Black" panose="020B0502040204020203" pitchFamily="34" charset="0"/>
              </a:rPr>
            </a:br>
            <a:r>
              <a:rPr lang="en-NZ" sz="1400" b="1">
                <a:solidFill>
                  <a:srgbClr val="2C5B66"/>
                </a:solidFill>
                <a:effectLst/>
                <a:latin typeface="Segoe UI Black" panose="020B0502040204020203" pitchFamily="34" charset="0"/>
                <a:ea typeface="Arial" panose="020B0604020202020204" pitchFamily="34" charset="0"/>
                <a:cs typeface="Segoe UI Black" panose="020B0502040204020203" pitchFamily="34" charset="0"/>
              </a:rPr>
              <a:t>of the Trade</a:t>
            </a:r>
          </a:p>
          <a:p>
            <a:pPr>
              <a:lnSpc>
                <a:spcPts val="1300"/>
              </a:lnSpc>
              <a:spcAft>
                <a:spcPts val="600"/>
              </a:spcAft>
              <a:buNone/>
            </a:pPr>
            <a:r>
              <a:rPr lang="en-NZ" sz="1000">
                <a:effectLst/>
                <a:latin typeface="Segoe UI" panose="020B0502040204020203" pitchFamily="34" charset="0"/>
                <a:ea typeface="Arial" panose="020B0604020202020204" pitchFamily="34" charset="0"/>
                <a:cs typeface="Segoe UI" panose="020B0502040204020203" pitchFamily="34" charset="0"/>
              </a:rPr>
              <a:t>Employers can tailor the model to their </a:t>
            </a:r>
            <a:br>
              <a:rPr lang="en-NZ" sz="1000">
                <a:effectLst/>
                <a:latin typeface="Segoe UI" panose="020B0502040204020203" pitchFamily="34" charset="0"/>
                <a:ea typeface="Arial" panose="020B0604020202020204" pitchFamily="34" charset="0"/>
                <a:cs typeface="Segoe UI" panose="020B0502040204020203" pitchFamily="34" charset="0"/>
              </a:rPr>
            </a:br>
            <a:r>
              <a:rPr lang="en-NZ" sz="1000">
                <a:effectLst/>
                <a:latin typeface="Segoe UI" panose="020B0502040204020203" pitchFamily="34" charset="0"/>
                <a:ea typeface="Arial" panose="020B0604020202020204" pitchFamily="34" charset="0"/>
                <a:cs typeface="Segoe UI" panose="020B0502040204020203" pitchFamily="34" charset="0"/>
              </a:rPr>
              <a:t>business by:</a:t>
            </a:r>
          </a:p>
          <a:p>
            <a:pPr marL="172800" lvl="0" indent="-172800">
              <a:lnSpc>
                <a:spcPts val="1300"/>
              </a:lnSpc>
              <a:spcAft>
                <a:spcPts val="600"/>
              </a:spcAft>
              <a:buClr>
                <a:srgbClr val="2C5B66"/>
              </a:buClr>
              <a:buSzPct val="90000"/>
              <a:buFont typeface="System Font Regular"/>
              <a:buChar char="►"/>
              <a:tabLst>
                <a:tab pos="457200" algn="l"/>
              </a:tabLst>
            </a:pPr>
            <a:r>
              <a:rPr lang="en-NZ" sz="1000">
                <a:effectLst/>
                <a:latin typeface="Segoe UI" panose="020B0502040204020203" pitchFamily="34" charset="0"/>
                <a:ea typeface="Arial" panose="020B0604020202020204" pitchFamily="34" charset="0"/>
                <a:cs typeface="Segoe UI" panose="020B0502040204020203" pitchFamily="34" charset="0"/>
              </a:rPr>
              <a:t>adjusting repayment terms to suit cashflow (weekly, fortnightly, monthly),</a:t>
            </a:r>
          </a:p>
          <a:p>
            <a:pPr marL="172800" lvl="0" indent="-172800">
              <a:lnSpc>
                <a:spcPts val="1300"/>
              </a:lnSpc>
              <a:spcAft>
                <a:spcPts val="600"/>
              </a:spcAft>
              <a:buClr>
                <a:srgbClr val="2C5B66"/>
              </a:buClr>
              <a:buSzPct val="90000"/>
              <a:buFont typeface="System Font Regular"/>
              <a:buChar char="►"/>
              <a:tabLst>
                <a:tab pos="457200" algn="l"/>
              </a:tabLst>
            </a:pPr>
            <a:r>
              <a:rPr lang="en-NZ" sz="1000">
                <a:effectLst/>
                <a:latin typeface="Segoe UI" panose="020B0502040204020203" pitchFamily="34" charset="0"/>
                <a:ea typeface="Arial" panose="020B0604020202020204" pitchFamily="34" charset="0"/>
                <a:cs typeface="Segoe UI" panose="020B0502040204020203" pitchFamily="34" charset="0"/>
              </a:rPr>
              <a:t>scaling toolkits to match the trade (e.g., carpentry vs. plumbing),</a:t>
            </a:r>
          </a:p>
          <a:p>
            <a:pPr marL="172800" lvl="0" indent="-172800">
              <a:lnSpc>
                <a:spcPts val="1300"/>
              </a:lnSpc>
              <a:spcAft>
                <a:spcPts val="600"/>
              </a:spcAft>
              <a:buClr>
                <a:srgbClr val="2C5B66"/>
              </a:buClr>
              <a:buSzPct val="90000"/>
              <a:buFont typeface="System Font Regular"/>
              <a:buChar char="►"/>
              <a:tabLst>
                <a:tab pos="457200" algn="l"/>
              </a:tabLst>
            </a:pPr>
            <a:r>
              <a:rPr lang="en-NZ" sz="1000">
                <a:effectLst/>
                <a:latin typeface="Segoe UI" panose="020B0502040204020203" pitchFamily="34" charset="0"/>
                <a:ea typeface="Arial" panose="020B0604020202020204" pitchFamily="34" charset="0"/>
                <a:cs typeface="Segoe UI" panose="020B0502040204020203" pitchFamily="34" charset="0"/>
              </a:rPr>
              <a:t>linking tool allowances to apprentice performance milestones, and</a:t>
            </a:r>
          </a:p>
          <a:p>
            <a:pPr marL="172800" lvl="0" indent="-172800">
              <a:lnSpc>
                <a:spcPts val="1300"/>
              </a:lnSpc>
              <a:spcAft>
                <a:spcPts val="1200"/>
              </a:spcAft>
              <a:buClr>
                <a:srgbClr val="2C5B66"/>
              </a:buClr>
              <a:buSzPct val="90000"/>
              <a:buFont typeface="System Font Regular"/>
              <a:buChar char="►"/>
              <a:tabLst>
                <a:tab pos="457200" algn="l"/>
              </a:tabLst>
            </a:pPr>
            <a:r>
              <a:rPr lang="en-NZ" sz="1000">
                <a:effectLst/>
                <a:latin typeface="Segoe UI" panose="020B0502040204020203" pitchFamily="34" charset="0"/>
                <a:ea typeface="Arial" panose="020B0604020202020204" pitchFamily="34" charset="0"/>
                <a:cs typeface="Segoe UI" panose="020B0502040204020203" pitchFamily="34" charset="0"/>
              </a:rPr>
              <a:t>using old or surplus tools to lower upfront outlay.</a:t>
            </a:r>
          </a:p>
          <a:p>
            <a:pPr>
              <a:lnSpc>
                <a:spcPts val="1580"/>
              </a:lnSpc>
              <a:spcBef>
                <a:spcPts val="600"/>
              </a:spcBef>
              <a:spcAft>
                <a:spcPts val="1200"/>
              </a:spcAft>
              <a:buNone/>
            </a:pPr>
            <a:r>
              <a:rPr lang="en-NZ" sz="1400" b="1">
                <a:solidFill>
                  <a:srgbClr val="2C5B66"/>
                </a:solidFill>
                <a:effectLst/>
                <a:latin typeface="Segoe UI Black" panose="020B0502040204020203" pitchFamily="34" charset="0"/>
                <a:ea typeface="Arial" panose="020B0604020202020204" pitchFamily="34" charset="0"/>
                <a:cs typeface="Segoe UI Black" panose="020B0502040204020203" pitchFamily="34" charset="0"/>
              </a:rPr>
              <a:t>Key elements of Tools </a:t>
            </a:r>
            <a:br>
              <a:rPr lang="en-NZ" sz="1400" b="1">
                <a:solidFill>
                  <a:srgbClr val="2C5B66"/>
                </a:solidFill>
                <a:effectLst/>
                <a:latin typeface="Segoe UI Black" panose="020B0502040204020203" pitchFamily="34" charset="0"/>
                <a:ea typeface="Arial" panose="020B0604020202020204" pitchFamily="34" charset="0"/>
                <a:cs typeface="Segoe UI Black" panose="020B0502040204020203" pitchFamily="34" charset="0"/>
              </a:rPr>
            </a:br>
            <a:r>
              <a:rPr lang="en-NZ" sz="1400" b="1">
                <a:solidFill>
                  <a:srgbClr val="2C5B66"/>
                </a:solidFill>
                <a:effectLst/>
                <a:latin typeface="Segoe UI Black" panose="020B0502040204020203" pitchFamily="34" charset="0"/>
                <a:ea typeface="Arial" panose="020B0604020202020204" pitchFamily="34" charset="0"/>
                <a:cs typeface="Segoe UI Black" panose="020B0502040204020203" pitchFamily="34" charset="0"/>
              </a:rPr>
              <a:t>of the Trade</a:t>
            </a:r>
          </a:p>
          <a:p>
            <a:pPr>
              <a:lnSpc>
                <a:spcPts val="1300"/>
              </a:lnSpc>
              <a:spcAft>
                <a:spcPts val="600"/>
              </a:spcAft>
              <a:buNone/>
            </a:pPr>
            <a:r>
              <a:rPr lang="en-NZ" sz="1000">
                <a:effectLst/>
                <a:latin typeface="Segoe UI" panose="020B0502040204020203" pitchFamily="34" charset="0"/>
                <a:ea typeface="Arial" panose="020B0604020202020204" pitchFamily="34" charset="0"/>
                <a:cs typeface="Segoe UI" panose="020B0502040204020203" pitchFamily="34" charset="0"/>
              </a:rPr>
              <a:t>Strong Tools of the Trade implementation depends on:</a:t>
            </a:r>
          </a:p>
          <a:p>
            <a:pPr marL="172800" lvl="0" indent="-172800">
              <a:lnSpc>
                <a:spcPts val="1300"/>
              </a:lnSpc>
              <a:spcAft>
                <a:spcPts val="600"/>
              </a:spcAft>
              <a:buClr>
                <a:srgbClr val="2C5B66"/>
              </a:buClr>
              <a:buSzPct val="90000"/>
              <a:buFont typeface="System Font Regular"/>
              <a:buChar char="►"/>
              <a:tabLst>
                <a:tab pos="457200" algn="l"/>
              </a:tabLst>
            </a:pPr>
            <a:r>
              <a:rPr lang="en-NZ" sz="1000">
                <a:effectLst/>
                <a:latin typeface="Segoe UI" panose="020B0502040204020203" pitchFamily="34" charset="0"/>
                <a:ea typeface="Arial" panose="020B0604020202020204" pitchFamily="34" charset="0"/>
                <a:cs typeface="Segoe UI" panose="020B0502040204020203" pitchFamily="34" charset="0"/>
              </a:rPr>
              <a:t>immediate access to tools that enable real contribution from day one,</a:t>
            </a:r>
          </a:p>
          <a:p>
            <a:pPr marL="172800" lvl="0" indent="-172800">
              <a:lnSpc>
                <a:spcPts val="1300"/>
              </a:lnSpc>
              <a:spcAft>
                <a:spcPts val="600"/>
              </a:spcAft>
              <a:buClr>
                <a:srgbClr val="2C5B66"/>
              </a:buClr>
              <a:buSzPct val="90000"/>
              <a:buFont typeface="System Font Regular"/>
              <a:buChar char="►"/>
              <a:tabLst>
                <a:tab pos="457200" algn="l"/>
              </a:tabLst>
            </a:pPr>
            <a:r>
              <a:rPr lang="en-NZ" sz="1000">
                <a:effectLst/>
                <a:latin typeface="Segoe UI" panose="020B0502040204020203" pitchFamily="34" charset="0"/>
                <a:ea typeface="Arial" panose="020B0604020202020204" pitchFamily="34" charset="0"/>
                <a:cs typeface="Segoe UI" panose="020B0502040204020203" pitchFamily="34" charset="0"/>
              </a:rPr>
              <a:t>fair repayment structures that match apprentice wages, and</a:t>
            </a:r>
          </a:p>
          <a:p>
            <a:pPr marL="172800" lvl="0" indent="-172800">
              <a:lnSpc>
                <a:spcPts val="1300"/>
              </a:lnSpc>
              <a:spcAft>
                <a:spcPts val="1200"/>
              </a:spcAft>
              <a:buClr>
                <a:srgbClr val="2C5B66"/>
              </a:buClr>
              <a:buSzPct val="90000"/>
              <a:buFont typeface="System Font Regular"/>
              <a:buChar char="►"/>
              <a:tabLst>
                <a:tab pos="457200" algn="l"/>
              </a:tabLst>
            </a:pPr>
            <a:r>
              <a:rPr lang="en-NZ" sz="1000">
                <a:effectLst/>
                <a:latin typeface="Segoe UI" panose="020B0502040204020203" pitchFamily="34" charset="0"/>
                <a:ea typeface="Arial" panose="020B0604020202020204" pitchFamily="34" charset="0"/>
                <a:cs typeface="Segoe UI" panose="020B0502040204020203" pitchFamily="34" charset="0"/>
              </a:rPr>
              <a:t>cultural change through shifting tools from a financial burden to a career enabler.</a:t>
            </a:r>
          </a:p>
        </p:txBody>
      </p:sp>
      <p:sp>
        <p:nvSpPr>
          <p:cNvPr id="23" name="TextBox 22">
            <a:extLst>
              <a:ext uri="{FF2B5EF4-FFF2-40B4-BE49-F238E27FC236}">
                <a16:creationId xmlns:a16="http://schemas.microsoft.com/office/drawing/2014/main" id="{1A4000D7-EF7B-3C91-2421-DEE9734BD9D9}"/>
              </a:ext>
            </a:extLst>
          </p:cNvPr>
          <p:cNvSpPr txBox="1"/>
          <p:nvPr/>
        </p:nvSpPr>
        <p:spPr>
          <a:xfrm>
            <a:off x="389038" y="1910065"/>
            <a:ext cx="2641400" cy="215444"/>
          </a:xfrm>
          <a:prstGeom prst="rect">
            <a:avLst/>
          </a:prstGeom>
          <a:noFill/>
        </p:spPr>
        <p:txBody>
          <a:bodyPr wrap="square" lIns="0" tIns="0" rIns="0" bIns="0">
            <a:spAutoFit/>
          </a:bodyPr>
          <a:lstStyle/>
          <a:p>
            <a:r>
              <a:rPr lang="en-NZ" sz="1400" b="1">
                <a:solidFill>
                  <a:srgbClr val="E2E228"/>
                </a:solidFill>
                <a:latin typeface="Segoe UI Black" panose="020B0502040204020203" pitchFamily="34" charset="0"/>
                <a:cs typeface="Segoe UI Black" panose="020B0502040204020203" pitchFamily="34" charset="0"/>
              </a:rPr>
              <a:t>Purpose of Tools of the Trade</a:t>
            </a:r>
          </a:p>
        </p:txBody>
      </p:sp>
      <p:sp>
        <p:nvSpPr>
          <p:cNvPr id="24" name="TextBox 23">
            <a:extLst>
              <a:ext uri="{FF2B5EF4-FFF2-40B4-BE49-F238E27FC236}">
                <a16:creationId xmlns:a16="http://schemas.microsoft.com/office/drawing/2014/main" id="{7CE96D7B-AEF3-A3DA-10C6-EF44AFEDEA39}"/>
              </a:ext>
            </a:extLst>
          </p:cNvPr>
          <p:cNvSpPr txBox="1"/>
          <p:nvPr/>
        </p:nvSpPr>
        <p:spPr>
          <a:xfrm>
            <a:off x="389039" y="549275"/>
            <a:ext cx="2667000" cy="1192634"/>
          </a:xfrm>
          <a:prstGeom prst="rect">
            <a:avLst/>
          </a:prstGeom>
          <a:noFill/>
        </p:spPr>
        <p:txBody>
          <a:bodyPr wrap="square" lIns="0" tIns="0" rIns="0" bIns="0" rtlCol="0">
            <a:spAutoFit/>
          </a:bodyPr>
          <a:lstStyle/>
          <a:p>
            <a:pPr>
              <a:lnSpc>
                <a:spcPts val="3060"/>
              </a:lnSpc>
            </a:pPr>
            <a:r>
              <a:rPr lang="en-US" sz="2800" b="1" spc="-10">
                <a:solidFill>
                  <a:schemeClr val="bg1"/>
                </a:solidFill>
                <a:latin typeface="Segoe UI Black" panose="020B0502040204020203" pitchFamily="34" charset="0"/>
                <a:cs typeface="Segoe UI Black" panose="020B0502040204020203" pitchFamily="34" charset="0"/>
              </a:rPr>
              <a:t>Tools of </a:t>
            </a:r>
            <a:br>
              <a:rPr lang="en-US" sz="2800" b="1" spc="-10">
                <a:solidFill>
                  <a:schemeClr val="bg1"/>
                </a:solidFill>
                <a:latin typeface="Segoe UI Black" panose="020B0502040204020203" pitchFamily="34" charset="0"/>
                <a:cs typeface="Segoe UI Black" panose="020B0502040204020203" pitchFamily="34" charset="0"/>
              </a:rPr>
            </a:br>
            <a:r>
              <a:rPr lang="en-US" sz="2800" b="1" spc="-10">
                <a:solidFill>
                  <a:schemeClr val="bg1"/>
                </a:solidFill>
                <a:latin typeface="Segoe UI Black" panose="020B0502040204020203" pitchFamily="34" charset="0"/>
                <a:cs typeface="Segoe UI Black" panose="020B0502040204020203" pitchFamily="34" charset="0"/>
              </a:rPr>
              <a:t>the Trade</a:t>
            </a:r>
            <a:br>
              <a:rPr lang="en-US" sz="2800" b="1" spc="-10">
                <a:solidFill>
                  <a:schemeClr val="bg1"/>
                </a:solidFill>
                <a:latin typeface="Segoe UI Black" panose="020B0502040204020203" pitchFamily="34" charset="0"/>
                <a:cs typeface="Segoe UI Black" panose="020B0502040204020203" pitchFamily="34" charset="0"/>
              </a:rPr>
            </a:br>
            <a:r>
              <a:rPr lang="en-US" sz="2800" b="1" i="1">
                <a:solidFill>
                  <a:schemeClr val="bg1"/>
                </a:solidFill>
                <a:latin typeface="Segoe UI Semibold" panose="020B0502040204020203" pitchFamily="34" charset="0"/>
                <a:cs typeface="Segoe UI Semibold" panose="020B0502040204020203" pitchFamily="34" charset="0"/>
              </a:rPr>
              <a:t>How-to guide</a:t>
            </a:r>
          </a:p>
        </p:txBody>
      </p:sp>
      <p:sp>
        <p:nvSpPr>
          <p:cNvPr id="5" name="TextBox 4">
            <a:extLst>
              <a:ext uri="{FF2B5EF4-FFF2-40B4-BE49-F238E27FC236}">
                <a16:creationId xmlns:a16="http://schemas.microsoft.com/office/drawing/2014/main" id="{13EC95C5-7DFA-CD25-5E63-3E1632DEA7AD}"/>
              </a:ext>
            </a:extLst>
          </p:cNvPr>
          <p:cNvSpPr txBox="1"/>
          <p:nvPr/>
        </p:nvSpPr>
        <p:spPr>
          <a:xfrm>
            <a:off x="381000" y="2291184"/>
            <a:ext cx="2553016" cy="3949927"/>
          </a:xfrm>
          <a:prstGeom prst="rect">
            <a:avLst/>
          </a:prstGeom>
          <a:noFill/>
        </p:spPr>
        <p:txBody>
          <a:bodyPr wrap="square" lIns="0" tIns="0" rIns="0" bIns="0" numCol="1" spcCol="360000" rtlCol="0">
            <a:spAutoFit/>
          </a:bodyPr>
          <a:lstStyle/>
          <a:p>
            <a:pPr>
              <a:lnSpc>
                <a:spcPts val="1450"/>
              </a:lnSpc>
              <a:spcAft>
                <a:spcPts val="1200"/>
              </a:spcAft>
            </a:pPr>
            <a:r>
              <a:rPr lang="en-NZ" sz="1100" dirty="0">
                <a:solidFill>
                  <a:schemeClr val="bg1"/>
                </a:solidFill>
                <a:latin typeface="Segoe UI" panose="020B0502040204020203" pitchFamily="34" charset="0"/>
                <a:ea typeface="Arial" panose="020B0604020202020204" pitchFamily="34" charset="0"/>
                <a:cs typeface="Segoe UI" panose="020B0502040204020203" pitchFamily="34" charset="0"/>
              </a:rPr>
              <a:t>The Tools of the Trade provides businesses with four different options to ensure that their apprentices have the gear they need to contribute and learn, regardless of the apprentices’ personal financial circumstances</a:t>
            </a:r>
            <a:r>
              <a:rPr lang="en-NZ" sz="1100" dirty="0">
                <a:solidFill>
                  <a:schemeClr val="bg1"/>
                </a:solidFill>
                <a:latin typeface="Segoe UI" panose="020B0502040204020203" pitchFamily="34" charset="0"/>
                <a:cs typeface="Segoe UI" panose="020B0502040204020203" pitchFamily="34" charset="0"/>
              </a:rPr>
              <a:t>.</a:t>
            </a:r>
          </a:p>
          <a:p>
            <a:pPr>
              <a:lnSpc>
                <a:spcPts val="1350"/>
              </a:lnSpc>
              <a:spcAft>
                <a:spcPts val="600"/>
              </a:spcAft>
            </a:pPr>
            <a:r>
              <a:rPr lang="en-NZ" sz="1000" b="1" dirty="0">
                <a:solidFill>
                  <a:schemeClr val="bg1"/>
                </a:solidFill>
                <a:latin typeface="Segoe UI" panose="020B0502040204020203" pitchFamily="34" charset="0"/>
                <a:cs typeface="Segoe UI" panose="020B0502040204020203" pitchFamily="34" charset="0"/>
              </a:rPr>
              <a:t>The Tools of the Trade helps employers to:</a:t>
            </a:r>
          </a:p>
          <a:p>
            <a:pPr marL="172800" lvl="0" indent="-172800">
              <a:lnSpc>
                <a:spcPts val="1300"/>
              </a:lnSpc>
              <a:spcAft>
                <a:spcPts val="600"/>
              </a:spcAft>
              <a:buClr>
                <a:schemeClr val="bg1"/>
              </a:buClr>
              <a:buSzPct val="90000"/>
              <a:buFont typeface="System Font Regular"/>
              <a:buChar char="►"/>
              <a:tabLst>
                <a:tab pos="0" algn="l"/>
                <a:tab pos="457200" algn="l"/>
              </a:tabLst>
            </a:pPr>
            <a:r>
              <a:rPr lang="en-NZ" sz="1000" dirty="0">
                <a:solidFill>
                  <a:schemeClr val="bg1"/>
                </a:solidFill>
                <a:latin typeface="Segoe UI" panose="020B0502040204020203" pitchFamily="34" charset="0"/>
                <a:ea typeface="Arial" panose="020B0604020202020204" pitchFamily="34" charset="0"/>
                <a:cs typeface="Segoe UI" panose="020B0502040204020203" pitchFamily="34" charset="0"/>
              </a:rPr>
              <a:t>create transparency and clear expectations regarding the tool provision</a:t>
            </a:r>
          </a:p>
          <a:p>
            <a:pPr marL="172800" lvl="0" indent="-172800">
              <a:lnSpc>
                <a:spcPts val="1300"/>
              </a:lnSpc>
              <a:spcAft>
                <a:spcPts val="600"/>
              </a:spcAft>
              <a:buClr>
                <a:schemeClr val="bg1"/>
              </a:buClr>
              <a:buSzPct val="90000"/>
              <a:buFont typeface="System Font Regular"/>
              <a:buChar char="►"/>
              <a:tabLst>
                <a:tab pos="0" algn="l"/>
                <a:tab pos="457200" algn="l"/>
              </a:tabLst>
            </a:pPr>
            <a:r>
              <a:rPr lang="en-NZ" sz="1000" dirty="0">
                <a:solidFill>
                  <a:schemeClr val="bg1"/>
                </a:solidFill>
                <a:latin typeface="Segoe UI" panose="020B0502040204020203" pitchFamily="34" charset="0"/>
                <a:ea typeface="Arial" panose="020B0604020202020204" pitchFamily="34" charset="0"/>
                <a:cs typeface="Segoe UI" panose="020B0502040204020203" pitchFamily="34" charset="0"/>
              </a:rPr>
              <a:t>remove the upfront cost barrier that forces many apprentices to borrow tools, delay their purchase, or even abandon their trade</a:t>
            </a:r>
          </a:p>
          <a:p>
            <a:pPr marL="172800" lvl="0" indent="-172800">
              <a:lnSpc>
                <a:spcPts val="1300"/>
              </a:lnSpc>
              <a:spcAft>
                <a:spcPts val="600"/>
              </a:spcAft>
              <a:buClr>
                <a:schemeClr val="bg1"/>
              </a:buClr>
              <a:buSzPct val="90000"/>
              <a:buFont typeface="System Font Regular"/>
              <a:buChar char="►"/>
              <a:tabLst>
                <a:tab pos="0" algn="l"/>
                <a:tab pos="457200" algn="l"/>
              </a:tabLst>
            </a:pPr>
            <a:r>
              <a:rPr lang="en-NZ" sz="1000" dirty="0">
                <a:solidFill>
                  <a:schemeClr val="bg1"/>
                </a:solidFill>
                <a:latin typeface="Segoe UI" panose="020B0502040204020203" pitchFamily="34" charset="0"/>
                <a:ea typeface="Arial" panose="020B0604020202020204" pitchFamily="34" charset="0"/>
                <a:cs typeface="Segoe UI" panose="020B0502040204020203" pitchFamily="34" charset="0"/>
              </a:rPr>
              <a:t>give every apprentice structured access to essential tools from day one, ensuring they can learn and contribute straight away, and</a:t>
            </a:r>
          </a:p>
          <a:p>
            <a:pPr marL="172800" lvl="0" indent="-172800">
              <a:lnSpc>
                <a:spcPts val="1300"/>
              </a:lnSpc>
              <a:spcAft>
                <a:spcPts val="600"/>
              </a:spcAft>
              <a:buClr>
                <a:schemeClr val="bg1"/>
              </a:buClr>
              <a:buSzPct val="90000"/>
              <a:buFont typeface="System Font Regular"/>
              <a:buChar char="►"/>
              <a:tabLst>
                <a:tab pos="0" algn="l"/>
                <a:tab pos="457200" algn="l"/>
              </a:tabLst>
            </a:pPr>
            <a:r>
              <a:rPr lang="en-NZ" sz="1000" dirty="0">
                <a:solidFill>
                  <a:schemeClr val="bg1"/>
                </a:solidFill>
                <a:latin typeface="Segoe UI" panose="020B0502040204020203" pitchFamily="34" charset="0"/>
                <a:ea typeface="Arial" panose="020B0604020202020204" pitchFamily="34" charset="0"/>
                <a:cs typeface="Segoe UI" panose="020B0502040204020203" pitchFamily="34" charset="0"/>
              </a:rPr>
              <a:t>create shared value: apprentices build skills without debt, and employers gain earlier productivity and stronger retention.</a:t>
            </a:r>
          </a:p>
        </p:txBody>
      </p:sp>
      <p:sp>
        <p:nvSpPr>
          <p:cNvPr id="4" name="Pentagon 3">
            <a:extLst>
              <a:ext uri="{FF2B5EF4-FFF2-40B4-BE49-F238E27FC236}">
                <a16:creationId xmlns:a16="http://schemas.microsoft.com/office/drawing/2014/main" id="{65C5BD94-20AD-84DC-6E5D-FD6AA44D09C4}"/>
              </a:ext>
            </a:extLst>
          </p:cNvPr>
          <p:cNvSpPr/>
          <p:nvPr/>
        </p:nvSpPr>
        <p:spPr>
          <a:xfrm>
            <a:off x="3548063" y="2170581"/>
            <a:ext cx="2314514" cy="346911"/>
          </a:xfrm>
          <a:prstGeom prst="homePlate">
            <a:avLst/>
          </a:prstGeom>
          <a:solidFill>
            <a:srgbClr val="2C5B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F243DB2-D196-394A-E7BD-F5051E5EA862}"/>
              </a:ext>
            </a:extLst>
          </p:cNvPr>
          <p:cNvSpPr txBox="1"/>
          <p:nvPr/>
        </p:nvSpPr>
        <p:spPr>
          <a:xfrm>
            <a:off x="3557688" y="1173694"/>
            <a:ext cx="2844800" cy="5219506"/>
          </a:xfrm>
          <a:prstGeom prst="rect">
            <a:avLst/>
          </a:prstGeom>
          <a:noFill/>
        </p:spPr>
        <p:txBody>
          <a:bodyPr wrap="square" lIns="0" tIns="0" rIns="0" bIns="0">
            <a:spAutoFit/>
          </a:bodyPr>
          <a:lstStyle/>
          <a:p>
            <a:pPr>
              <a:lnSpc>
                <a:spcPts val="1580"/>
              </a:lnSpc>
              <a:spcAft>
                <a:spcPts val="1200"/>
              </a:spcAft>
              <a:buNone/>
            </a:pPr>
            <a:r>
              <a:rPr lang="en-NZ" sz="1400" b="1" dirty="0">
                <a:solidFill>
                  <a:srgbClr val="2C5B66"/>
                </a:solidFill>
                <a:effectLst/>
                <a:latin typeface="Segoe UI Black" panose="020B0502040204020203" pitchFamily="34" charset="0"/>
                <a:ea typeface="Arial" panose="020B0604020202020204" pitchFamily="34" charset="0"/>
                <a:cs typeface="Segoe UI Black" panose="020B0502040204020203" pitchFamily="34" charset="0"/>
              </a:rPr>
              <a:t>How to apply the Tools </a:t>
            </a:r>
            <a:br>
              <a:rPr lang="en-NZ" sz="1400" b="1" dirty="0">
                <a:solidFill>
                  <a:srgbClr val="2C5B66"/>
                </a:solidFill>
                <a:effectLst/>
                <a:latin typeface="Segoe UI Black" panose="020B0502040204020203" pitchFamily="34" charset="0"/>
                <a:ea typeface="Arial" panose="020B0604020202020204" pitchFamily="34" charset="0"/>
                <a:cs typeface="Segoe UI Black" panose="020B0502040204020203" pitchFamily="34" charset="0"/>
              </a:rPr>
            </a:br>
            <a:r>
              <a:rPr lang="en-NZ" sz="1400" b="1" dirty="0">
                <a:solidFill>
                  <a:srgbClr val="2C5B66"/>
                </a:solidFill>
                <a:effectLst/>
                <a:latin typeface="Segoe UI Black" panose="020B0502040204020203" pitchFamily="34" charset="0"/>
                <a:ea typeface="Arial" panose="020B0604020202020204" pitchFamily="34" charset="0"/>
                <a:cs typeface="Segoe UI Black" panose="020B0502040204020203" pitchFamily="34" charset="0"/>
              </a:rPr>
              <a:t>of the Trade</a:t>
            </a:r>
          </a:p>
          <a:p>
            <a:pPr>
              <a:spcAft>
                <a:spcPts val="600"/>
              </a:spcAft>
              <a:buNone/>
            </a:pPr>
            <a:r>
              <a:rPr lang="en-NZ" sz="1000" dirty="0">
                <a:effectLst/>
                <a:latin typeface="Segoe UI" panose="020B0502040204020203" pitchFamily="34" charset="0"/>
                <a:ea typeface="Arial" panose="020B0604020202020204" pitchFamily="34" charset="0"/>
                <a:cs typeface="Segoe UI" panose="020B0502040204020203" pitchFamily="34" charset="0"/>
              </a:rPr>
              <a:t>Tools of the Trade works in clear stages, aligned with the apprentice journey:</a:t>
            </a:r>
          </a:p>
          <a:p>
            <a:pPr>
              <a:spcBef>
                <a:spcPts val="1200"/>
              </a:spcBef>
              <a:spcAft>
                <a:spcPts val="1200"/>
              </a:spcAft>
              <a:buNone/>
            </a:pPr>
            <a:r>
              <a:rPr lang="en-NZ" sz="1000" b="1" dirty="0">
                <a:solidFill>
                  <a:schemeClr val="bg1"/>
                </a:solidFill>
                <a:effectLst/>
                <a:latin typeface="Segoe UI" panose="020B0502040204020203" pitchFamily="34" charset="0"/>
                <a:ea typeface="Arial" panose="020B0604020202020204" pitchFamily="34" charset="0"/>
                <a:cs typeface="Segoe UI" panose="020B0502040204020203" pitchFamily="34" charset="0"/>
              </a:rPr>
              <a:t>  Stage 1 – Confirm </a:t>
            </a:r>
            <a:r>
              <a:rPr lang="en-NZ" sz="1000" dirty="0">
                <a:solidFill>
                  <a:schemeClr val="bg1"/>
                </a:solidFill>
                <a:effectLst/>
                <a:latin typeface="Segoe UI" panose="020B0502040204020203" pitchFamily="34" charset="0"/>
                <a:ea typeface="Arial" panose="020B0604020202020204" pitchFamily="34" charset="0"/>
                <a:cs typeface="Segoe UI" panose="020B0502040204020203" pitchFamily="34" charset="0"/>
              </a:rPr>
              <a:t>(0–3 months)</a:t>
            </a:r>
          </a:p>
          <a:p>
            <a:pPr marL="172800" lvl="0" indent="-172800">
              <a:lnSpc>
                <a:spcPts val="1300"/>
              </a:lnSpc>
              <a:spcAft>
                <a:spcPts val="600"/>
              </a:spcAft>
              <a:buClr>
                <a:srgbClr val="2C5B66"/>
              </a:buClr>
              <a:buSzPct val="90000"/>
              <a:buFont typeface="System Font Regular"/>
              <a:buChar char="►"/>
              <a:tabLst>
                <a:tab pos="457200" algn="l"/>
              </a:tabLst>
            </a:pPr>
            <a:r>
              <a:rPr lang="en-NZ" sz="1000" b="1" dirty="0">
                <a:effectLst/>
                <a:latin typeface="Segoe UI Semibold" panose="020B0502040204020203" pitchFamily="34" charset="0"/>
                <a:ea typeface="Arial" panose="020B0604020202020204" pitchFamily="34" charset="0"/>
                <a:cs typeface="Segoe UI Semibold" panose="020B0502040204020203" pitchFamily="34" charset="0"/>
              </a:rPr>
              <a:t>Option 1: </a:t>
            </a:r>
            <a:r>
              <a:rPr lang="en-NZ" sz="1000" dirty="0">
                <a:effectLst/>
                <a:latin typeface="Segoe UI" panose="020B0502040204020203" pitchFamily="34" charset="0"/>
                <a:ea typeface="Arial" panose="020B0604020202020204" pitchFamily="34" charset="0"/>
                <a:cs typeface="Segoe UI" panose="020B0502040204020203" pitchFamily="34" charset="0"/>
              </a:rPr>
              <a:t>Loaner sets. Employers provide sets of basic tools, ideally sourced from second-hand or surplus stock. Apprentices use these during their probation or trial period.</a:t>
            </a:r>
          </a:p>
          <a:p>
            <a:pPr>
              <a:spcBef>
                <a:spcPts val="1200"/>
              </a:spcBef>
              <a:spcAft>
                <a:spcPts val="1200"/>
              </a:spcAft>
              <a:buNone/>
            </a:pPr>
            <a:r>
              <a:rPr lang="en-NZ" sz="1000" b="1" dirty="0">
                <a:solidFill>
                  <a:schemeClr val="bg1"/>
                </a:solidFill>
                <a:effectLst/>
                <a:latin typeface="Segoe UI" panose="020B0502040204020203" pitchFamily="34" charset="0"/>
                <a:ea typeface="Arial" panose="020B0604020202020204" pitchFamily="34" charset="0"/>
                <a:cs typeface="Segoe UI" panose="020B0502040204020203" pitchFamily="34" charset="0"/>
              </a:rPr>
              <a:t>  Stage 2 – Familiarise </a:t>
            </a:r>
            <a:r>
              <a:rPr lang="en-NZ" sz="1000" dirty="0">
                <a:solidFill>
                  <a:schemeClr val="bg1"/>
                </a:solidFill>
                <a:effectLst/>
                <a:latin typeface="Segoe UI" panose="020B0502040204020203" pitchFamily="34" charset="0"/>
                <a:ea typeface="Arial" panose="020B0604020202020204" pitchFamily="34" charset="0"/>
                <a:cs typeface="Segoe UI" panose="020B0502040204020203" pitchFamily="34" charset="0"/>
              </a:rPr>
              <a:t>(3–12 months)</a:t>
            </a:r>
          </a:p>
          <a:p>
            <a:pPr marL="172800" lvl="0" indent="-172800">
              <a:lnSpc>
                <a:spcPts val="1300"/>
              </a:lnSpc>
              <a:spcAft>
                <a:spcPts val="600"/>
              </a:spcAft>
              <a:buClr>
                <a:srgbClr val="2C5B66"/>
              </a:buClr>
              <a:buSzPct val="90000"/>
              <a:buFont typeface="System Font Regular"/>
              <a:buChar char="►"/>
              <a:tabLst>
                <a:tab pos="457200" algn="l"/>
              </a:tabLst>
            </a:pPr>
            <a:r>
              <a:rPr lang="en-NZ" sz="1000" b="1" dirty="0">
                <a:effectLst/>
                <a:latin typeface="Segoe UI Semibold" panose="020B0502040204020203" pitchFamily="34" charset="0"/>
                <a:ea typeface="Arial" panose="020B0604020202020204" pitchFamily="34" charset="0"/>
                <a:cs typeface="Segoe UI Semibold" panose="020B0502040204020203" pitchFamily="34" charset="0"/>
              </a:rPr>
              <a:t>Option 2: </a:t>
            </a:r>
            <a:r>
              <a:rPr lang="en-NZ" sz="1000" dirty="0">
                <a:effectLst/>
                <a:latin typeface="Segoe UI" panose="020B0502040204020203" pitchFamily="34" charset="0"/>
                <a:ea typeface="Arial" panose="020B0604020202020204" pitchFamily="34" charset="0"/>
                <a:cs typeface="Segoe UI" panose="020B0502040204020203" pitchFamily="34" charset="0"/>
              </a:rPr>
              <a:t>Trade account access. Apprentices purchase tools through the employer’s trade account, securing supplier discounts.</a:t>
            </a:r>
          </a:p>
          <a:p>
            <a:pPr marL="172800" lvl="0" indent="-172800">
              <a:lnSpc>
                <a:spcPts val="1300"/>
              </a:lnSpc>
              <a:spcAft>
                <a:spcPts val="600"/>
              </a:spcAft>
              <a:buClr>
                <a:srgbClr val="2C5B66"/>
              </a:buClr>
              <a:buSzPct val="90000"/>
              <a:buFont typeface="System Font Regular"/>
              <a:buChar char="►"/>
              <a:tabLst>
                <a:tab pos="457200" algn="l"/>
              </a:tabLst>
            </a:pPr>
            <a:r>
              <a:rPr lang="en-NZ" sz="1000" b="1" dirty="0">
                <a:effectLst/>
                <a:latin typeface="Segoe UI Semibold" panose="020B0502040204020203" pitchFamily="34" charset="0"/>
                <a:ea typeface="Arial" panose="020B0604020202020204" pitchFamily="34" charset="0"/>
                <a:cs typeface="Segoe UI Semibold" panose="020B0502040204020203" pitchFamily="34" charset="0"/>
              </a:rPr>
              <a:t>Option 3: </a:t>
            </a:r>
            <a:r>
              <a:rPr lang="en-NZ" sz="1000" dirty="0">
                <a:effectLst/>
                <a:latin typeface="Segoe UI" panose="020B0502040204020203" pitchFamily="34" charset="0"/>
                <a:ea typeface="Arial" panose="020B0604020202020204" pitchFamily="34" charset="0"/>
                <a:cs typeface="Segoe UI" panose="020B0502040204020203" pitchFamily="34" charset="0"/>
              </a:rPr>
              <a:t>Repayment plan. Employers combine trade account access with wage deductions, allowing apprentices to spread payments over 12–18 months.</a:t>
            </a:r>
          </a:p>
          <a:p>
            <a:pPr>
              <a:spcBef>
                <a:spcPts val="1200"/>
              </a:spcBef>
              <a:spcAft>
                <a:spcPts val="1200"/>
              </a:spcAft>
              <a:buNone/>
            </a:pPr>
            <a:r>
              <a:rPr lang="en-NZ" sz="1000" b="1" dirty="0">
                <a:solidFill>
                  <a:schemeClr val="bg1"/>
                </a:solidFill>
                <a:effectLst/>
                <a:latin typeface="Segoe UI" panose="020B0502040204020203" pitchFamily="34" charset="0"/>
                <a:ea typeface="Arial" panose="020B0604020202020204" pitchFamily="34" charset="0"/>
                <a:cs typeface="Segoe UI" panose="020B0502040204020203" pitchFamily="34" charset="0"/>
              </a:rPr>
              <a:t>  Stage 3 – Train </a:t>
            </a:r>
            <a:r>
              <a:rPr lang="en-NZ" sz="1000" dirty="0">
                <a:solidFill>
                  <a:schemeClr val="bg1"/>
                </a:solidFill>
                <a:effectLst/>
                <a:latin typeface="Segoe UI" panose="020B0502040204020203" pitchFamily="34" charset="0"/>
                <a:ea typeface="Arial" panose="020B0604020202020204" pitchFamily="34" charset="0"/>
                <a:cs typeface="Segoe UI" panose="020B0502040204020203" pitchFamily="34" charset="0"/>
              </a:rPr>
              <a:t>(12–36 months)</a:t>
            </a:r>
          </a:p>
          <a:p>
            <a:pPr marL="172800" lvl="0" indent="-172800">
              <a:lnSpc>
                <a:spcPts val="1300"/>
              </a:lnSpc>
              <a:spcAft>
                <a:spcPts val="600"/>
              </a:spcAft>
              <a:buClr>
                <a:srgbClr val="2C5B66"/>
              </a:buClr>
              <a:buSzPct val="90000"/>
              <a:buFont typeface="System Font Regular"/>
              <a:buChar char="►"/>
              <a:tabLst>
                <a:tab pos="457200" algn="l"/>
              </a:tabLst>
            </a:pPr>
            <a:r>
              <a:rPr lang="en-NZ" sz="1000" b="1" dirty="0">
                <a:effectLst/>
                <a:latin typeface="Segoe UI Semibold" panose="020B0502040204020203" pitchFamily="34" charset="0"/>
                <a:ea typeface="Arial" panose="020B0604020202020204" pitchFamily="34" charset="0"/>
                <a:cs typeface="Segoe UI Semibold" panose="020B0502040204020203" pitchFamily="34" charset="0"/>
              </a:rPr>
              <a:t>Option 4: </a:t>
            </a:r>
            <a:r>
              <a:rPr lang="en-NZ" sz="1000" dirty="0">
                <a:effectLst/>
                <a:latin typeface="Segoe UI" panose="020B0502040204020203" pitchFamily="34" charset="0"/>
                <a:ea typeface="Arial" panose="020B0604020202020204" pitchFamily="34" charset="0"/>
                <a:cs typeface="Segoe UI" panose="020B0502040204020203" pitchFamily="34" charset="0"/>
              </a:rPr>
              <a:t>Tool depreciation allowance. Employers provide ongoing allowances </a:t>
            </a:r>
            <a:br>
              <a:rPr lang="en-NZ" sz="1000" dirty="0">
                <a:effectLst/>
                <a:latin typeface="Segoe UI" panose="020B0502040204020203" pitchFamily="34" charset="0"/>
                <a:ea typeface="Arial" panose="020B0604020202020204" pitchFamily="34" charset="0"/>
                <a:cs typeface="Segoe UI" panose="020B0502040204020203" pitchFamily="34" charset="0"/>
              </a:rPr>
            </a:br>
            <a:r>
              <a:rPr lang="en-NZ" sz="1000" dirty="0">
                <a:effectLst/>
                <a:latin typeface="Segoe UI" panose="020B0502040204020203" pitchFamily="34" charset="0"/>
                <a:ea typeface="Arial" panose="020B0604020202020204" pitchFamily="34" charset="0"/>
                <a:cs typeface="Segoe UI" panose="020B0502040204020203" pitchFamily="34" charset="0"/>
              </a:rPr>
              <a:t>for tool replacement, ensuring apprentices </a:t>
            </a:r>
            <a:br>
              <a:rPr lang="en-NZ" sz="1000" dirty="0">
                <a:effectLst/>
                <a:latin typeface="Segoe UI" panose="020B0502040204020203" pitchFamily="34" charset="0"/>
                <a:ea typeface="Arial" panose="020B0604020202020204" pitchFamily="34" charset="0"/>
                <a:cs typeface="Segoe UI" panose="020B0502040204020203" pitchFamily="34" charset="0"/>
              </a:rPr>
            </a:br>
            <a:r>
              <a:rPr lang="en-NZ" sz="1000" dirty="0">
                <a:effectLst/>
                <a:latin typeface="Segoe UI" panose="020B0502040204020203" pitchFamily="34" charset="0"/>
                <a:ea typeface="Arial" panose="020B0604020202020204" pitchFamily="34" charset="0"/>
                <a:cs typeface="Segoe UI" panose="020B0502040204020203" pitchFamily="34" charset="0"/>
              </a:rPr>
              <a:t>stay fully equipped without heavy </a:t>
            </a:r>
            <a:br>
              <a:rPr lang="en-NZ" sz="1000" dirty="0">
                <a:effectLst/>
                <a:latin typeface="Segoe UI" panose="020B0502040204020203" pitchFamily="34" charset="0"/>
                <a:ea typeface="Arial" panose="020B0604020202020204" pitchFamily="34" charset="0"/>
                <a:cs typeface="Segoe UI" panose="020B0502040204020203" pitchFamily="34" charset="0"/>
              </a:rPr>
            </a:br>
            <a:r>
              <a:rPr lang="en-NZ" sz="1000" dirty="0">
                <a:effectLst/>
                <a:latin typeface="Segoe UI" panose="020B0502040204020203" pitchFamily="34" charset="0"/>
                <a:ea typeface="Arial" panose="020B0604020202020204" pitchFamily="34" charset="0"/>
                <a:cs typeface="Segoe UI" panose="020B0502040204020203" pitchFamily="34" charset="0"/>
              </a:rPr>
              <a:t>reinvestment costs.</a:t>
            </a:r>
          </a:p>
        </p:txBody>
      </p:sp>
    </p:spTree>
    <p:extLst>
      <p:ext uri="{BB962C8B-B14F-4D97-AF65-F5344CB8AC3E}">
        <p14:creationId xmlns:p14="http://schemas.microsoft.com/office/powerpoint/2010/main" val="42941876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42">
            <a:extLst>
              <a:ext uri="{FF2B5EF4-FFF2-40B4-BE49-F238E27FC236}">
                <a16:creationId xmlns:a16="http://schemas.microsoft.com/office/drawing/2014/main" id="{F9682EB6-4931-332C-52CB-42528778977F}"/>
              </a:ext>
            </a:extLst>
          </p:cNvPr>
          <p:cNvSpPr/>
          <p:nvPr/>
        </p:nvSpPr>
        <p:spPr>
          <a:xfrm>
            <a:off x="5220390" y="5348907"/>
            <a:ext cx="4133160" cy="587169"/>
          </a:xfrm>
          <a:prstGeom prst="roundRect">
            <a:avLst>
              <a:gd name="adj" fmla="val 0"/>
            </a:avLst>
          </a:prstGeom>
          <a:solidFill>
            <a:srgbClr val="F05326">
              <a:alpha val="14902"/>
            </a:srgbClr>
          </a:solidFill>
          <a:ln w="12700" cap="flat" cmpd="sng" algn="ctr">
            <a:noFill/>
            <a:prstDash val="solid"/>
            <a:miter lim="800000"/>
          </a:ln>
          <a:effectLst/>
        </p:spPr>
        <p:txBody>
          <a:bodyPr lIns="36000" tIns="252000" rIns="72000" bIns="72000" rtlCol="0" anchor="t" anchorCtr="0">
            <a:noAutofit/>
          </a:bodyPr>
          <a:lstStyle/>
          <a:p>
            <a:pPr algn="ctr" defTabSz="914400">
              <a:defRPr/>
            </a:pPr>
            <a:endParaRPr lang="en-NZ" sz="1200" kern="0">
              <a:solidFill>
                <a:srgbClr val="36424A"/>
              </a:solidFill>
              <a:latin typeface="Segoe UI" panose="020B0502040204020203" pitchFamily="34" charset="0"/>
              <a:cs typeface="Segoe UI" panose="020B0502040204020203" pitchFamily="34" charset="0"/>
            </a:endParaRPr>
          </a:p>
        </p:txBody>
      </p:sp>
      <p:sp>
        <p:nvSpPr>
          <p:cNvPr id="10" name="Pentagon 9">
            <a:extLst>
              <a:ext uri="{FF2B5EF4-FFF2-40B4-BE49-F238E27FC236}">
                <a16:creationId xmlns:a16="http://schemas.microsoft.com/office/drawing/2014/main" id="{50B14AE5-3FC9-3EF9-639C-A3608DCB8471}"/>
              </a:ext>
            </a:extLst>
          </p:cNvPr>
          <p:cNvSpPr/>
          <p:nvPr/>
        </p:nvSpPr>
        <p:spPr>
          <a:xfrm>
            <a:off x="5205413" y="1341437"/>
            <a:ext cx="3340099" cy="414063"/>
          </a:xfrm>
          <a:prstGeom prst="homePlate">
            <a:avLst/>
          </a:prstGeom>
          <a:solidFill>
            <a:srgbClr val="00A9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entagon 5">
            <a:extLst>
              <a:ext uri="{FF2B5EF4-FFF2-40B4-BE49-F238E27FC236}">
                <a16:creationId xmlns:a16="http://schemas.microsoft.com/office/drawing/2014/main" id="{4A6AA3BD-D1FF-0BAD-3858-86577BA71D3F}"/>
              </a:ext>
            </a:extLst>
          </p:cNvPr>
          <p:cNvSpPr/>
          <p:nvPr/>
        </p:nvSpPr>
        <p:spPr>
          <a:xfrm>
            <a:off x="381000" y="1341438"/>
            <a:ext cx="3340099" cy="414063"/>
          </a:xfrm>
          <a:prstGeom prst="homePlate">
            <a:avLst/>
          </a:prstGeom>
          <a:solidFill>
            <a:srgbClr val="2C5B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2148320D-0FEC-34EB-5ACE-77995D8A1D40}"/>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A45ACE44-EB2C-1BB5-FC47-97C7E2F8F868}"/>
              </a:ext>
            </a:extLst>
          </p:cNvPr>
          <p:cNvSpPr>
            <a:spLocks noGrp="1"/>
          </p:cNvSpPr>
          <p:nvPr>
            <p:ph type="sldNum" sz="quarter" idx="4"/>
          </p:nvPr>
        </p:nvSpPr>
        <p:spPr/>
        <p:txBody>
          <a:bodyPr/>
          <a:lstStyle/>
          <a:p>
            <a:fld id="{1DF4AAA5-C268-2745-B477-E8FB4AEBEA9C}" type="slidenum">
              <a:rPr lang="en-US" smtClean="0"/>
              <a:pPr/>
              <a:t>15</a:t>
            </a:fld>
            <a:endParaRPr lang="en-US"/>
          </a:p>
        </p:txBody>
      </p:sp>
      <p:sp>
        <p:nvSpPr>
          <p:cNvPr id="4" name="TextBox 3">
            <a:extLst>
              <a:ext uri="{FF2B5EF4-FFF2-40B4-BE49-F238E27FC236}">
                <a16:creationId xmlns:a16="http://schemas.microsoft.com/office/drawing/2014/main" id="{63FBBCF5-FB7D-49FB-81EB-AEEAC1AEBA69}"/>
              </a:ext>
            </a:extLst>
          </p:cNvPr>
          <p:cNvSpPr txBox="1"/>
          <p:nvPr/>
        </p:nvSpPr>
        <p:spPr>
          <a:xfrm>
            <a:off x="381000" y="966970"/>
            <a:ext cx="4469296" cy="215444"/>
          </a:xfrm>
          <a:prstGeom prst="rect">
            <a:avLst/>
          </a:prstGeom>
          <a:noFill/>
        </p:spPr>
        <p:txBody>
          <a:bodyPr wrap="square" lIns="0" tIns="0" rIns="0" bIns="0" rtlCol="0">
            <a:spAutoFit/>
          </a:bodyPr>
          <a:lstStyle/>
          <a:p>
            <a:r>
              <a:rPr lang="en-US" sz="1400" b="1">
                <a:solidFill>
                  <a:srgbClr val="2C5B66"/>
                </a:solidFill>
                <a:latin typeface="Segoe UI Black" panose="020B0502040204020203" pitchFamily="34" charset="0"/>
                <a:cs typeface="Segoe UI Black" panose="020B0502040204020203" pitchFamily="34" charset="0"/>
              </a:rPr>
              <a:t>Option 1: Apprentice loaner set</a:t>
            </a:r>
          </a:p>
        </p:txBody>
      </p:sp>
      <p:sp>
        <p:nvSpPr>
          <p:cNvPr id="8" name="TextBox 7">
            <a:extLst>
              <a:ext uri="{FF2B5EF4-FFF2-40B4-BE49-F238E27FC236}">
                <a16:creationId xmlns:a16="http://schemas.microsoft.com/office/drawing/2014/main" id="{5986F310-3202-1045-EA3A-68628A9B9EDD}"/>
              </a:ext>
            </a:extLst>
          </p:cNvPr>
          <p:cNvSpPr txBox="1"/>
          <p:nvPr/>
        </p:nvSpPr>
        <p:spPr>
          <a:xfrm>
            <a:off x="5205413" y="957031"/>
            <a:ext cx="4469296" cy="215444"/>
          </a:xfrm>
          <a:prstGeom prst="rect">
            <a:avLst/>
          </a:prstGeom>
          <a:noFill/>
        </p:spPr>
        <p:txBody>
          <a:bodyPr wrap="square" lIns="0" tIns="0" rIns="0" bIns="0" rtlCol="0">
            <a:spAutoFit/>
          </a:bodyPr>
          <a:lstStyle/>
          <a:p>
            <a:r>
              <a:rPr lang="en-US" sz="1400" b="1">
                <a:solidFill>
                  <a:srgbClr val="2C5B66"/>
                </a:solidFill>
                <a:latin typeface="Segoe UI Black" panose="020B0502040204020203" pitchFamily="34" charset="0"/>
                <a:cs typeface="Segoe UI Black" panose="020B0502040204020203" pitchFamily="34" charset="0"/>
              </a:rPr>
              <a:t>Option 2: Leverage the company trade account</a:t>
            </a:r>
          </a:p>
        </p:txBody>
      </p:sp>
      <p:sp>
        <p:nvSpPr>
          <p:cNvPr id="13" name="TextBox 12">
            <a:extLst>
              <a:ext uri="{FF2B5EF4-FFF2-40B4-BE49-F238E27FC236}">
                <a16:creationId xmlns:a16="http://schemas.microsoft.com/office/drawing/2014/main" id="{161A0B34-6D3E-BFB5-75A2-F10AF4167CE2}"/>
              </a:ext>
            </a:extLst>
          </p:cNvPr>
          <p:cNvSpPr txBox="1"/>
          <p:nvPr/>
        </p:nvSpPr>
        <p:spPr>
          <a:xfrm>
            <a:off x="5205413" y="1469737"/>
            <a:ext cx="4148137" cy="4134542"/>
          </a:xfrm>
          <a:prstGeom prst="rect">
            <a:avLst/>
          </a:prstGeom>
          <a:noFill/>
        </p:spPr>
        <p:txBody>
          <a:bodyPr wrap="square" lIns="0" tIns="0" rIns="0" bIns="0" rtlCol="0">
            <a:noAutofit/>
          </a:bodyPr>
          <a:lstStyle/>
          <a:p>
            <a:pPr>
              <a:lnSpc>
                <a:spcPts val="1300"/>
              </a:lnSpc>
              <a:spcAft>
                <a:spcPts val="1800"/>
              </a:spcAft>
            </a:pPr>
            <a:r>
              <a:rPr lang="en-NZ" sz="1100" b="1">
                <a:latin typeface="Segoe UI" panose="020B0502040204020203" pitchFamily="34" charset="0"/>
                <a:cs typeface="Segoe UI" panose="020B0502040204020203" pitchFamily="34" charset="0"/>
              </a:rPr>
              <a:t>  </a:t>
            </a:r>
            <a:r>
              <a:rPr lang="en-NZ" sz="1100" b="1">
                <a:solidFill>
                  <a:schemeClr val="bg1"/>
                </a:solidFill>
                <a:latin typeface="Segoe UI" panose="020B0502040204020203" pitchFamily="34" charset="0"/>
                <a:cs typeface="Segoe UI" panose="020B0502040204020203" pitchFamily="34" charset="0"/>
              </a:rPr>
              <a:t>Stage: Familiarise (3–12 months)</a:t>
            </a:r>
          </a:p>
          <a:p>
            <a:pPr>
              <a:lnSpc>
                <a:spcPts val="1320"/>
              </a:lnSpc>
              <a:spcAft>
                <a:spcPts val="650"/>
              </a:spcAft>
            </a:pPr>
            <a:r>
              <a:rPr lang="en-NZ" sz="1000" b="1">
                <a:latin typeface="Segoe UI" panose="020B0502040204020203" pitchFamily="34" charset="0"/>
                <a:cs typeface="Segoe UI" panose="020B0502040204020203" pitchFamily="34" charset="0"/>
              </a:rPr>
              <a:t>How it works:</a:t>
            </a:r>
          </a:p>
          <a:p>
            <a:pPr marL="171450" lvl="0" indent="-171450">
              <a:lnSpc>
                <a:spcPts val="1330"/>
              </a:lnSpc>
              <a:spcAft>
                <a:spcPts val="65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Apprentices buy their own tools through the employer’s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trade supplier account.</a:t>
            </a:r>
          </a:p>
          <a:p>
            <a:pPr marL="171450" lvl="0" indent="-171450">
              <a:lnSpc>
                <a:spcPts val="1330"/>
              </a:lnSpc>
              <a:spcAft>
                <a:spcPts val="64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Access to better pricing via bulk/trade discounts.</a:t>
            </a:r>
          </a:p>
          <a:p>
            <a:pPr>
              <a:lnSpc>
                <a:spcPts val="1330"/>
              </a:lnSpc>
              <a:spcBef>
                <a:spcPts val="600"/>
              </a:spcBef>
              <a:spcAft>
                <a:spcPts val="650"/>
              </a:spcAft>
            </a:pPr>
            <a:r>
              <a:rPr lang="en-NZ" sz="1000" b="1">
                <a:latin typeface="Segoe UI" panose="020B0502040204020203" pitchFamily="34" charset="0"/>
                <a:cs typeface="Segoe UI" panose="020B0502040204020203" pitchFamily="34" charset="0"/>
              </a:rPr>
              <a:t>Key elements:</a:t>
            </a:r>
          </a:p>
          <a:p>
            <a:pPr marL="171450" lvl="0" indent="-171450">
              <a:lnSpc>
                <a:spcPts val="1330"/>
              </a:lnSpc>
              <a:spcAft>
                <a:spcPts val="65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Apprentice pays upfront, but benefits from employer’s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purchasing power.</a:t>
            </a:r>
          </a:p>
          <a:p>
            <a:pPr marL="171450" lvl="0" indent="-171450">
              <a:lnSpc>
                <a:spcPts val="1330"/>
              </a:lnSpc>
              <a:spcAft>
                <a:spcPts val="64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Employer simply facilitates access.</a:t>
            </a:r>
          </a:p>
          <a:p>
            <a:pPr>
              <a:lnSpc>
                <a:spcPts val="1330"/>
              </a:lnSpc>
              <a:spcBef>
                <a:spcPts val="600"/>
              </a:spcBef>
              <a:spcAft>
                <a:spcPts val="650"/>
              </a:spcAft>
            </a:pPr>
            <a:r>
              <a:rPr lang="en-NZ" sz="1000" b="1">
                <a:latin typeface="Segoe UI" panose="020B0502040204020203" pitchFamily="34" charset="0"/>
                <a:cs typeface="Segoe UI" panose="020B0502040204020203" pitchFamily="34" charset="0"/>
              </a:rPr>
              <a:t>Practical example:</a:t>
            </a:r>
          </a:p>
          <a:p>
            <a:pPr>
              <a:lnSpc>
                <a:spcPts val="1330"/>
              </a:lnSpc>
              <a:spcAft>
                <a:spcPts val="650"/>
              </a:spcAft>
            </a:pPr>
            <a:r>
              <a:rPr lang="en-NZ" sz="1000">
                <a:latin typeface="Segoe UI" panose="020B0502040204020203" pitchFamily="34" charset="0"/>
                <a:cs typeface="Segoe UI" panose="020B0502040204020203" pitchFamily="34" charset="0"/>
              </a:rPr>
              <a:t>An electrical apprentice orders a set of insulated tools via the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company’s preferred supplier, saving 20% compared to retail.</a:t>
            </a:r>
          </a:p>
          <a:p>
            <a:pPr>
              <a:lnSpc>
                <a:spcPts val="1300"/>
              </a:lnSpc>
              <a:spcBef>
                <a:spcPts val="600"/>
              </a:spcBef>
              <a:spcAft>
                <a:spcPts val="600"/>
              </a:spcAft>
            </a:pPr>
            <a:r>
              <a:rPr lang="en-NZ" sz="1000" b="1">
                <a:latin typeface="Segoe UI" panose="020B0502040204020203" pitchFamily="34" charset="0"/>
                <a:cs typeface="Segoe UI" panose="020B0502040204020203" pitchFamily="34" charset="0"/>
              </a:rPr>
              <a:t>Benefits:</a:t>
            </a:r>
          </a:p>
          <a:p>
            <a:pPr lvl="0">
              <a:lnSpc>
                <a:spcPts val="1300"/>
              </a:lnSpc>
              <a:spcAft>
                <a:spcPts val="600"/>
              </a:spcAft>
            </a:pPr>
            <a:r>
              <a:rPr lang="en-NZ" sz="1000" i="1">
                <a:latin typeface="Segoe UI" panose="020B0502040204020203" pitchFamily="34" charset="0"/>
                <a:cs typeface="Segoe UI" panose="020B0502040204020203" pitchFamily="34" charset="0"/>
              </a:rPr>
              <a:t>For employers: </a:t>
            </a:r>
            <a:r>
              <a:rPr lang="en-NZ" sz="1000">
                <a:latin typeface="Segoe UI" panose="020B0502040204020203" pitchFamily="34" charset="0"/>
                <a:cs typeface="Segoe UI" panose="020B0502040204020203" pitchFamily="34" charset="0"/>
              </a:rPr>
              <a:t>Strengthens supplier relationship, low admin burden.</a:t>
            </a:r>
          </a:p>
          <a:p>
            <a:pPr lvl="0">
              <a:lnSpc>
                <a:spcPts val="1300"/>
              </a:lnSpc>
              <a:spcAft>
                <a:spcPts val="650"/>
              </a:spcAft>
            </a:pPr>
            <a:r>
              <a:rPr lang="en-NZ" sz="1000" i="1">
                <a:latin typeface="Segoe UI" panose="020B0502040204020203" pitchFamily="34" charset="0"/>
                <a:cs typeface="Segoe UI" panose="020B0502040204020203" pitchFamily="34" charset="0"/>
              </a:rPr>
              <a:t>For apprentices: </a:t>
            </a:r>
            <a:r>
              <a:rPr lang="en-NZ" sz="1000">
                <a:latin typeface="Segoe UI" panose="020B0502040204020203" pitchFamily="34" charset="0"/>
                <a:cs typeface="Segoe UI" panose="020B0502040204020203" pitchFamily="34" charset="0"/>
              </a:rPr>
              <a:t>Lower costs, ability to get professional-grade tools.</a:t>
            </a:r>
          </a:p>
          <a:p>
            <a:pPr marL="895350" indent="-266700" defTabSz="540000">
              <a:lnSpc>
                <a:spcPts val="1300"/>
              </a:lnSpc>
              <a:spcBef>
                <a:spcPts val="1200"/>
              </a:spcBef>
              <a:spcAft>
                <a:spcPts val="600"/>
              </a:spcAft>
            </a:pPr>
            <a:r>
              <a:rPr lang="en-NZ" sz="1000" b="1">
                <a:latin typeface="Segoe UI" panose="020B0502040204020203" pitchFamily="34" charset="0"/>
                <a:cs typeface="Segoe UI" panose="020B0502040204020203" pitchFamily="34" charset="0"/>
              </a:rPr>
              <a:t>Tip: </a:t>
            </a:r>
            <a:r>
              <a:rPr lang="en-NZ" sz="1000">
                <a:latin typeface="Segoe UI" panose="020B0502040204020203" pitchFamily="34" charset="0"/>
                <a:cs typeface="Segoe UI" panose="020B0502040204020203" pitchFamily="34" charset="0"/>
              </a:rPr>
              <a:t>Set clear rules (e.g., apprentice pays supplier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directly, or reimburses employer immediately).</a:t>
            </a:r>
          </a:p>
        </p:txBody>
      </p:sp>
      <p:sp>
        <p:nvSpPr>
          <p:cNvPr id="11" name="Rectangle: Rounded Corners 42">
            <a:extLst>
              <a:ext uri="{FF2B5EF4-FFF2-40B4-BE49-F238E27FC236}">
                <a16:creationId xmlns:a16="http://schemas.microsoft.com/office/drawing/2014/main" id="{F2F76040-383A-EDAC-9F30-5574B14A92C2}"/>
              </a:ext>
            </a:extLst>
          </p:cNvPr>
          <p:cNvSpPr/>
          <p:nvPr/>
        </p:nvSpPr>
        <p:spPr>
          <a:xfrm>
            <a:off x="380999" y="5348907"/>
            <a:ext cx="4270167" cy="587728"/>
          </a:xfrm>
          <a:prstGeom prst="roundRect">
            <a:avLst>
              <a:gd name="adj" fmla="val 0"/>
            </a:avLst>
          </a:prstGeom>
          <a:solidFill>
            <a:srgbClr val="F05326">
              <a:alpha val="14902"/>
            </a:srgbClr>
          </a:solidFill>
          <a:ln w="12700" cap="flat" cmpd="sng" algn="ctr">
            <a:noFill/>
            <a:prstDash val="solid"/>
            <a:miter lim="800000"/>
          </a:ln>
          <a:effectLst/>
        </p:spPr>
        <p:txBody>
          <a:bodyPr lIns="36000" tIns="252000" rIns="72000" bIns="72000" rtlCol="0" anchor="t" anchorCtr="0">
            <a:noAutofit/>
          </a:bodyPr>
          <a:lstStyle/>
          <a:p>
            <a:pPr algn="ctr" defTabSz="914400">
              <a:defRPr/>
            </a:pPr>
            <a:endParaRPr lang="en-NZ" sz="1200" kern="0">
              <a:solidFill>
                <a:srgbClr val="36424A"/>
              </a:solidFill>
              <a:latin typeface="Segoe UI" panose="020B0502040204020203" pitchFamily="34" charset="0"/>
              <a:cs typeface="Segoe UI" panose="020B0502040204020203" pitchFamily="34" charset="0"/>
            </a:endParaRPr>
          </a:p>
        </p:txBody>
      </p:sp>
      <p:sp>
        <p:nvSpPr>
          <p:cNvPr id="12" name="TextBox 11">
            <a:extLst>
              <a:ext uri="{FF2B5EF4-FFF2-40B4-BE49-F238E27FC236}">
                <a16:creationId xmlns:a16="http://schemas.microsoft.com/office/drawing/2014/main" id="{9680F58B-2AF0-4F62-1DF1-55FE535763FF}"/>
              </a:ext>
            </a:extLst>
          </p:cNvPr>
          <p:cNvSpPr txBox="1"/>
          <p:nvPr/>
        </p:nvSpPr>
        <p:spPr>
          <a:xfrm>
            <a:off x="1232033" y="6323798"/>
            <a:ext cx="45719" cy="0"/>
          </a:xfrm>
          <a:prstGeom prst="rect">
            <a:avLst/>
          </a:prstGeom>
          <a:noFill/>
        </p:spPr>
        <p:txBody>
          <a:bodyPr wrap="none" lIns="0" tIns="0" rIns="0" bIns="0" numCol="3" spcCol="360000" rtlCol="0">
            <a:noAutofit/>
          </a:bodyPr>
          <a:lstStyle/>
          <a:p>
            <a:pPr algn="l">
              <a:lnSpc>
                <a:spcPts val="1300"/>
              </a:lnSpc>
              <a:spcAft>
                <a:spcPts val="600"/>
              </a:spcAft>
            </a:pPr>
            <a:endParaRPr lang="en-US" sz="1000" b="1">
              <a:latin typeface="Segoe UI" panose="020B0502040204020203" pitchFamily="34" charset="0"/>
              <a:cs typeface="Segoe UI" panose="020B0502040204020203" pitchFamily="34" charset="0"/>
            </a:endParaRPr>
          </a:p>
        </p:txBody>
      </p:sp>
      <p:sp>
        <p:nvSpPr>
          <p:cNvPr id="9" name="TextBox 8">
            <a:extLst>
              <a:ext uri="{FF2B5EF4-FFF2-40B4-BE49-F238E27FC236}">
                <a16:creationId xmlns:a16="http://schemas.microsoft.com/office/drawing/2014/main" id="{A55F72D0-BEA6-9FDB-5E02-0674D8295E2D}"/>
              </a:ext>
            </a:extLst>
          </p:cNvPr>
          <p:cNvSpPr txBox="1"/>
          <p:nvPr/>
        </p:nvSpPr>
        <p:spPr>
          <a:xfrm>
            <a:off x="381000" y="1470993"/>
            <a:ext cx="4270168" cy="4352291"/>
          </a:xfrm>
          <a:prstGeom prst="rect">
            <a:avLst/>
          </a:prstGeom>
          <a:noFill/>
        </p:spPr>
        <p:txBody>
          <a:bodyPr wrap="square" lIns="0" tIns="0" rIns="0" bIns="0" rtlCol="0">
            <a:noAutofit/>
          </a:bodyPr>
          <a:lstStyle/>
          <a:p>
            <a:pPr>
              <a:lnSpc>
                <a:spcPts val="1300"/>
              </a:lnSpc>
              <a:spcAft>
                <a:spcPts val="1800"/>
              </a:spcAft>
            </a:pPr>
            <a:r>
              <a:rPr lang="en-NZ" sz="1100" b="1">
                <a:solidFill>
                  <a:schemeClr val="bg1"/>
                </a:solidFill>
                <a:latin typeface="Segoe UI" panose="020B0502040204020203" pitchFamily="34" charset="0"/>
                <a:cs typeface="Segoe UI" panose="020B0502040204020203" pitchFamily="34" charset="0"/>
              </a:rPr>
              <a:t>  Stages: Confirm (0–3 months)</a:t>
            </a:r>
          </a:p>
          <a:p>
            <a:pPr>
              <a:lnSpc>
                <a:spcPts val="1300"/>
              </a:lnSpc>
              <a:spcAft>
                <a:spcPts val="600"/>
              </a:spcAft>
            </a:pPr>
            <a:r>
              <a:rPr lang="en-NZ" sz="1000" b="1">
                <a:latin typeface="Segoe UI" panose="020B0502040204020203" pitchFamily="34" charset="0"/>
                <a:cs typeface="Segoe UI" panose="020B0502040204020203" pitchFamily="34" charset="0"/>
              </a:rPr>
              <a:t>How it works:</a:t>
            </a:r>
          </a:p>
          <a:p>
            <a:pPr marL="171450" lvl="0" indent="-171450">
              <a:lnSpc>
                <a:spcPts val="1300"/>
              </a:lnSpc>
              <a:spcAft>
                <a:spcPts val="6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Employer assembles a set of basic tools (second-hand, surplus, or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older equipment) for apprentices to use in their first 3 months.</a:t>
            </a:r>
          </a:p>
          <a:p>
            <a:pPr marL="171450" lvl="0" indent="-171450">
              <a:lnSpc>
                <a:spcPts val="1300"/>
              </a:lnSpc>
              <a:spcAft>
                <a:spcPts val="6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Tools remain the property of the employer.</a:t>
            </a:r>
          </a:p>
          <a:p>
            <a:pPr>
              <a:lnSpc>
                <a:spcPts val="1300"/>
              </a:lnSpc>
              <a:spcBef>
                <a:spcPts val="600"/>
              </a:spcBef>
              <a:spcAft>
                <a:spcPts val="600"/>
              </a:spcAft>
            </a:pPr>
            <a:r>
              <a:rPr lang="en-NZ" sz="1000" b="1">
                <a:latin typeface="Segoe UI" panose="020B0502040204020203" pitchFamily="34" charset="0"/>
                <a:cs typeface="Segoe UI" panose="020B0502040204020203" pitchFamily="34" charset="0"/>
              </a:rPr>
              <a:t>Key elements:</a:t>
            </a:r>
          </a:p>
          <a:p>
            <a:pPr marL="171450" lvl="0" indent="-171450">
              <a:lnSpc>
                <a:spcPts val="1300"/>
              </a:lnSpc>
              <a:spcAft>
                <a:spcPts val="6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Low upfront cost (reuse existing assets).</a:t>
            </a:r>
          </a:p>
          <a:p>
            <a:pPr marL="171450" lvl="0" indent="-171450">
              <a:lnSpc>
                <a:spcPts val="1300"/>
              </a:lnSpc>
              <a:spcAft>
                <a:spcPts val="6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Immediate access for apprentices.</a:t>
            </a:r>
          </a:p>
          <a:p>
            <a:pPr marL="171450" lvl="0" indent="-171450">
              <a:lnSpc>
                <a:spcPts val="1300"/>
              </a:lnSpc>
              <a:spcAft>
                <a:spcPts val="6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Employer retains ownership, reducing risk if apprentice leaves.</a:t>
            </a:r>
          </a:p>
          <a:p>
            <a:pPr>
              <a:lnSpc>
                <a:spcPts val="1300"/>
              </a:lnSpc>
              <a:spcBef>
                <a:spcPts val="600"/>
              </a:spcBef>
              <a:spcAft>
                <a:spcPts val="600"/>
              </a:spcAft>
            </a:pPr>
            <a:r>
              <a:rPr lang="en-NZ" sz="1000" b="1">
                <a:latin typeface="Segoe UI" panose="020B0502040204020203" pitchFamily="34" charset="0"/>
                <a:cs typeface="Segoe UI" panose="020B0502040204020203" pitchFamily="34" charset="0"/>
              </a:rPr>
              <a:t>Practical example:</a:t>
            </a:r>
          </a:p>
          <a:p>
            <a:pPr>
              <a:lnSpc>
                <a:spcPts val="1300"/>
              </a:lnSpc>
              <a:spcAft>
                <a:spcPts val="600"/>
              </a:spcAft>
            </a:pPr>
            <a:r>
              <a:rPr lang="en-NZ" sz="1000" spc="-10">
                <a:latin typeface="Segoe UI" panose="020B0502040204020203" pitchFamily="34" charset="0"/>
                <a:cs typeface="Segoe UI" panose="020B0502040204020203" pitchFamily="34" charset="0"/>
              </a:rPr>
              <a:t>A plumbing firm issues a “loaner bag” of wrenches, drills, and safety gear for </a:t>
            </a:r>
            <a:br>
              <a:rPr lang="en-NZ" sz="1000" spc="-10">
                <a:latin typeface="Segoe UI" panose="020B0502040204020203" pitchFamily="34" charset="0"/>
                <a:cs typeface="Segoe UI" panose="020B0502040204020203" pitchFamily="34" charset="0"/>
              </a:rPr>
            </a:br>
            <a:r>
              <a:rPr lang="en-NZ" sz="1000" spc="-10">
                <a:latin typeface="Segoe UI" panose="020B0502040204020203" pitchFamily="34" charset="0"/>
                <a:cs typeface="Segoe UI" panose="020B0502040204020203" pitchFamily="34" charset="0"/>
              </a:rPr>
              <a:t>a new hire, allowing them to contribute straight away without financial stress.</a:t>
            </a:r>
          </a:p>
          <a:p>
            <a:pPr>
              <a:lnSpc>
                <a:spcPts val="1300"/>
              </a:lnSpc>
              <a:spcBef>
                <a:spcPts val="600"/>
              </a:spcBef>
              <a:spcAft>
                <a:spcPts val="600"/>
              </a:spcAft>
            </a:pPr>
            <a:r>
              <a:rPr lang="en-NZ" sz="1000" b="1">
                <a:latin typeface="Segoe UI" panose="020B0502040204020203" pitchFamily="34" charset="0"/>
                <a:cs typeface="Segoe UI" panose="020B0502040204020203" pitchFamily="34" charset="0"/>
              </a:rPr>
              <a:t>Benefits:</a:t>
            </a:r>
          </a:p>
          <a:p>
            <a:pPr lvl="0">
              <a:lnSpc>
                <a:spcPts val="1300"/>
              </a:lnSpc>
              <a:spcAft>
                <a:spcPts val="600"/>
              </a:spcAft>
            </a:pPr>
            <a:r>
              <a:rPr lang="en-NZ" sz="1000" i="1">
                <a:latin typeface="Segoe UI" panose="020B0502040204020203" pitchFamily="34" charset="0"/>
                <a:cs typeface="Segoe UI" panose="020B0502040204020203" pitchFamily="34" charset="0"/>
              </a:rPr>
              <a:t>For employers: </a:t>
            </a:r>
            <a:r>
              <a:rPr lang="en-NZ" sz="1000">
                <a:latin typeface="Segoe UI" panose="020B0502040204020203" pitchFamily="34" charset="0"/>
                <a:cs typeface="Segoe UI" panose="020B0502040204020203" pitchFamily="34" charset="0"/>
              </a:rPr>
              <a:t>Faster apprentice productivity, minimal financial risk.</a:t>
            </a:r>
          </a:p>
          <a:p>
            <a:pPr lvl="0">
              <a:lnSpc>
                <a:spcPts val="1300"/>
              </a:lnSpc>
              <a:spcAft>
                <a:spcPts val="1200"/>
              </a:spcAft>
            </a:pPr>
            <a:r>
              <a:rPr lang="en-NZ" sz="1000" i="1">
                <a:latin typeface="Segoe UI" panose="020B0502040204020203" pitchFamily="34" charset="0"/>
                <a:cs typeface="Segoe UI" panose="020B0502040204020203" pitchFamily="34" charset="0"/>
              </a:rPr>
              <a:t>For apprentices: </a:t>
            </a:r>
            <a:r>
              <a:rPr lang="en-NZ" sz="1000">
                <a:latin typeface="Segoe UI" panose="020B0502040204020203" pitchFamily="34" charset="0"/>
                <a:cs typeface="Segoe UI" panose="020B0502040204020203" pitchFamily="34" charset="0"/>
              </a:rPr>
              <a:t>Removes initial barrier to entry, no early debt burden.</a:t>
            </a:r>
          </a:p>
          <a:p>
            <a:pPr marL="809625" indent="-266700" defTabSz="540000">
              <a:lnSpc>
                <a:spcPts val="1300"/>
              </a:lnSpc>
              <a:spcBef>
                <a:spcPts val="600"/>
              </a:spcBef>
              <a:spcAft>
                <a:spcPts val="600"/>
              </a:spcAft>
            </a:pPr>
            <a:r>
              <a:rPr lang="en-NZ" sz="1000" b="1">
                <a:latin typeface="Segoe UI" panose="020B0502040204020203" pitchFamily="34" charset="0"/>
                <a:cs typeface="Segoe UI" panose="020B0502040204020203" pitchFamily="34" charset="0"/>
              </a:rPr>
              <a:t>Tip: </a:t>
            </a:r>
            <a:r>
              <a:rPr lang="en-NZ" sz="1000">
                <a:latin typeface="Segoe UI" panose="020B0502040204020203" pitchFamily="34" charset="0"/>
                <a:cs typeface="Segoe UI" panose="020B0502040204020203" pitchFamily="34" charset="0"/>
              </a:rPr>
              <a:t>Keep sets basic, functional and replaceable. Track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tool condition and returns with a simple log.</a:t>
            </a:r>
          </a:p>
        </p:txBody>
      </p:sp>
      <p:pic>
        <p:nvPicPr>
          <p:cNvPr id="7" name="Picture 6">
            <a:extLst>
              <a:ext uri="{FF2B5EF4-FFF2-40B4-BE49-F238E27FC236}">
                <a16:creationId xmlns:a16="http://schemas.microsoft.com/office/drawing/2014/main" id="{B7F4AE81-29AD-1089-7BB7-A5028DC4C739}"/>
              </a:ext>
            </a:extLst>
          </p:cNvPr>
          <p:cNvPicPr>
            <a:picLocks noChangeAspect="1"/>
          </p:cNvPicPr>
          <p:nvPr/>
        </p:nvPicPr>
        <p:blipFill>
          <a:blip r:embed="rId2"/>
          <a:stretch>
            <a:fillRect/>
          </a:stretch>
        </p:blipFill>
        <p:spPr>
          <a:xfrm>
            <a:off x="487952" y="5477280"/>
            <a:ext cx="330197" cy="330197"/>
          </a:xfrm>
          <a:prstGeom prst="rect">
            <a:avLst/>
          </a:prstGeom>
        </p:spPr>
      </p:pic>
      <p:pic>
        <p:nvPicPr>
          <p:cNvPr id="14" name="Picture 13">
            <a:extLst>
              <a:ext uri="{FF2B5EF4-FFF2-40B4-BE49-F238E27FC236}">
                <a16:creationId xmlns:a16="http://schemas.microsoft.com/office/drawing/2014/main" id="{1C028467-330E-43C3-73A9-66F21C141690}"/>
              </a:ext>
            </a:extLst>
          </p:cNvPr>
          <p:cNvPicPr>
            <a:picLocks noChangeAspect="1"/>
          </p:cNvPicPr>
          <p:nvPr/>
        </p:nvPicPr>
        <p:blipFill>
          <a:blip r:embed="rId2"/>
          <a:stretch>
            <a:fillRect/>
          </a:stretch>
        </p:blipFill>
        <p:spPr>
          <a:xfrm>
            <a:off x="5341336" y="5477280"/>
            <a:ext cx="330197" cy="330197"/>
          </a:xfrm>
          <a:prstGeom prst="rect">
            <a:avLst/>
          </a:prstGeom>
        </p:spPr>
      </p:pic>
    </p:spTree>
    <p:extLst>
      <p:ext uri="{BB962C8B-B14F-4D97-AF65-F5344CB8AC3E}">
        <p14:creationId xmlns:p14="http://schemas.microsoft.com/office/powerpoint/2010/main" val="19506995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7C8CA-2AD8-0F75-0650-5C90DADFDC74}"/>
            </a:ext>
          </a:extLst>
        </p:cNvPr>
        <p:cNvGrpSpPr/>
        <p:nvPr/>
      </p:nvGrpSpPr>
      <p:grpSpPr>
        <a:xfrm>
          <a:off x="0" y="0"/>
          <a:ext cx="0" cy="0"/>
          <a:chOff x="0" y="0"/>
          <a:chExt cx="0" cy="0"/>
        </a:xfrm>
      </p:grpSpPr>
      <p:sp>
        <p:nvSpPr>
          <p:cNvPr id="16" name="Rectangle: Rounded Corners 42">
            <a:extLst>
              <a:ext uri="{FF2B5EF4-FFF2-40B4-BE49-F238E27FC236}">
                <a16:creationId xmlns:a16="http://schemas.microsoft.com/office/drawing/2014/main" id="{17F01BFD-B3BB-9A2C-A777-1E7FF20F4EDB}"/>
              </a:ext>
            </a:extLst>
          </p:cNvPr>
          <p:cNvSpPr/>
          <p:nvPr/>
        </p:nvSpPr>
        <p:spPr>
          <a:xfrm>
            <a:off x="374997" y="5460793"/>
            <a:ext cx="4205979" cy="597107"/>
          </a:xfrm>
          <a:prstGeom prst="roundRect">
            <a:avLst>
              <a:gd name="adj" fmla="val 0"/>
            </a:avLst>
          </a:prstGeom>
          <a:solidFill>
            <a:srgbClr val="F05326">
              <a:alpha val="14902"/>
            </a:srgbClr>
          </a:solidFill>
          <a:ln w="12700" cap="flat" cmpd="sng" algn="ctr">
            <a:noFill/>
            <a:prstDash val="solid"/>
            <a:miter lim="800000"/>
          </a:ln>
          <a:effectLst/>
        </p:spPr>
        <p:txBody>
          <a:bodyPr lIns="36000" tIns="252000" rIns="72000" bIns="72000" rtlCol="0" anchor="t" anchorCtr="0">
            <a:noAutofit/>
          </a:bodyPr>
          <a:lstStyle/>
          <a:p>
            <a:pPr algn="ctr" defTabSz="914400">
              <a:defRPr/>
            </a:pPr>
            <a:endParaRPr lang="en-NZ" sz="1200" kern="0">
              <a:solidFill>
                <a:srgbClr val="36424A"/>
              </a:solidFill>
              <a:latin typeface="Segoe UI" panose="020B0502040204020203" pitchFamily="34" charset="0"/>
              <a:cs typeface="Segoe UI" panose="020B0502040204020203" pitchFamily="34" charset="0"/>
            </a:endParaRPr>
          </a:p>
        </p:txBody>
      </p:sp>
      <p:sp>
        <p:nvSpPr>
          <p:cNvPr id="7" name="Pentagon 6">
            <a:extLst>
              <a:ext uri="{FF2B5EF4-FFF2-40B4-BE49-F238E27FC236}">
                <a16:creationId xmlns:a16="http://schemas.microsoft.com/office/drawing/2014/main" id="{33DD4F6F-7C73-548F-020C-4139BF95B554}"/>
              </a:ext>
            </a:extLst>
          </p:cNvPr>
          <p:cNvSpPr/>
          <p:nvPr/>
        </p:nvSpPr>
        <p:spPr>
          <a:xfrm>
            <a:off x="381000" y="1341438"/>
            <a:ext cx="3340099" cy="414063"/>
          </a:xfrm>
          <a:prstGeom prst="homePlate">
            <a:avLst/>
          </a:prstGeom>
          <a:solidFill>
            <a:srgbClr val="00A9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entagon 9">
            <a:extLst>
              <a:ext uri="{FF2B5EF4-FFF2-40B4-BE49-F238E27FC236}">
                <a16:creationId xmlns:a16="http://schemas.microsoft.com/office/drawing/2014/main" id="{99F52E99-C46F-1BA5-3BA5-16C94C842B52}"/>
              </a:ext>
            </a:extLst>
          </p:cNvPr>
          <p:cNvSpPr/>
          <p:nvPr/>
        </p:nvSpPr>
        <p:spPr>
          <a:xfrm>
            <a:off x="5205413" y="1341438"/>
            <a:ext cx="3340099" cy="414063"/>
          </a:xfrm>
          <a:prstGeom prst="homePlate">
            <a:avLst/>
          </a:prstGeom>
          <a:solidFill>
            <a:srgbClr val="6668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6E4FE3D-6C73-6AD1-769B-1E49FD5A4C19}"/>
              </a:ext>
            </a:extLst>
          </p:cNvPr>
          <p:cNvSpPr txBox="1"/>
          <p:nvPr/>
        </p:nvSpPr>
        <p:spPr>
          <a:xfrm>
            <a:off x="381000" y="1470992"/>
            <a:ext cx="4205979" cy="4911794"/>
          </a:xfrm>
          <a:prstGeom prst="rect">
            <a:avLst/>
          </a:prstGeom>
          <a:noFill/>
        </p:spPr>
        <p:txBody>
          <a:bodyPr wrap="square" lIns="0" tIns="0" rIns="0" bIns="0" rtlCol="0">
            <a:spAutoFit/>
          </a:bodyPr>
          <a:lstStyle/>
          <a:p>
            <a:pPr>
              <a:lnSpc>
                <a:spcPts val="1300"/>
              </a:lnSpc>
              <a:spcAft>
                <a:spcPts val="1800"/>
              </a:spcAft>
            </a:pPr>
            <a:r>
              <a:rPr lang="en-NZ" sz="1100" b="1">
                <a:solidFill>
                  <a:schemeClr val="bg1"/>
                </a:solidFill>
                <a:latin typeface="Segoe UI" panose="020B0502040204020203" pitchFamily="34" charset="0"/>
                <a:cs typeface="Segoe UI" panose="020B0502040204020203" pitchFamily="34" charset="0"/>
              </a:rPr>
              <a:t>  Stage: Familiarise (3–12 months)</a:t>
            </a:r>
          </a:p>
          <a:p>
            <a:pPr>
              <a:lnSpc>
                <a:spcPts val="1300"/>
              </a:lnSpc>
              <a:spcAft>
                <a:spcPts val="600"/>
              </a:spcAft>
            </a:pPr>
            <a:r>
              <a:rPr lang="en-NZ" sz="1000" b="1">
                <a:latin typeface="Segoe UI" panose="020B0502040204020203" pitchFamily="34" charset="0"/>
                <a:cs typeface="Segoe UI" panose="020B0502040204020203" pitchFamily="34" charset="0"/>
              </a:rPr>
              <a:t>How it works:</a:t>
            </a:r>
          </a:p>
          <a:p>
            <a:pPr marL="171450" lvl="0" indent="-171450">
              <a:lnSpc>
                <a:spcPts val="1300"/>
              </a:lnSpc>
              <a:spcAft>
                <a:spcPts val="6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Apprentice purchases tools through the company trade account.</a:t>
            </a:r>
          </a:p>
          <a:p>
            <a:pPr marL="171450" indent="-171450">
              <a:lnSpc>
                <a:spcPts val="1300"/>
              </a:lnSpc>
              <a:spcAft>
                <a:spcPts val="6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Employer deducts repayments gradually from wages.</a:t>
            </a:r>
          </a:p>
          <a:p>
            <a:pPr marL="171450" lvl="0" indent="-171450">
              <a:lnSpc>
                <a:spcPts val="1300"/>
              </a:lnSpc>
              <a:spcAft>
                <a:spcPts val="5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Ownership transfers once repayment complete.</a:t>
            </a:r>
          </a:p>
          <a:p>
            <a:pPr>
              <a:lnSpc>
                <a:spcPts val="1300"/>
              </a:lnSpc>
              <a:spcBef>
                <a:spcPts val="600"/>
              </a:spcBef>
              <a:spcAft>
                <a:spcPts val="600"/>
              </a:spcAft>
            </a:pPr>
            <a:r>
              <a:rPr lang="en-NZ" sz="1000" b="1">
                <a:latin typeface="Segoe UI" panose="020B0502040204020203" pitchFamily="34" charset="0"/>
                <a:cs typeface="Segoe UI" panose="020B0502040204020203" pitchFamily="34" charset="0"/>
              </a:rPr>
              <a:t>Key elements:</a:t>
            </a:r>
          </a:p>
          <a:p>
            <a:pPr marL="171450" lvl="0" indent="-171450">
              <a:lnSpc>
                <a:spcPts val="1300"/>
              </a:lnSpc>
              <a:spcAft>
                <a:spcPts val="6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Employer manages the admin and risk.</a:t>
            </a:r>
          </a:p>
          <a:p>
            <a:pPr marL="171450" lvl="0" indent="-171450">
              <a:lnSpc>
                <a:spcPts val="1300"/>
              </a:lnSpc>
              <a:spcAft>
                <a:spcPts val="6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Default risk partly offset because tools remain employer’s property</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until repaid.</a:t>
            </a:r>
          </a:p>
          <a:p>
            <a:pPr>
              <a:lnSpc>
                <a:spcPts val="1300"/>
              </a:lnSpc>
              <a:spcBef>
                <a:spcPts val="600"/>
              </a:spcBef>
              <a:spcAft>
                <a:spcPts val="600"/>
              </a:spcAft>
            </a:pPr>
            <a:r>
              <a:rPr lang="en-NZ" sz="1000" b="1">
                <a:latin typeface="Segoe UI" panose="020B0502040204020203" pitchFamily="34" charset="0"/>
                <a:cs typeface="Segoe UI" panose="020B0502040204020203" pitchFamily="34" charset="0"/>
              </a:rPr>
              <a:t>Practical example:</a:t>
            </a:r>
          </a:p>
          <a:p>
            <a:pPr>
              <a:lnSpc>
                <a:spcPts val="1300"/>
              </a:lnSpc>
              <a:spcAft>
                <a:spcPts val="500"/>
              </a:spcAft>
            </a:pPr>
            <a:r>
              <a:rPr lang="en-NZ" sz="1000" spc="-10">
                <a:latin typeface="Segoe UI" panose="020B0502040204020203" pitchFamily="34" charset="0"/>
                <a:cs typeface="Segoe UI" panose="020B0502040204020203" pitchFamily="34" charset="0"/>
              </a:rPr>
              <a:t>A building apprentice gets $1,500 worth of power tools, repaid at $50/week over 30 weeks via payroll deduction.</a:t>
            </a:r>
          </a:p>
          <a:p>
            <a:pPr>
              <a:lnSpc>
                <a:spcPts val="1300"/>
              </a:lnSpc>
              <a:spcBef>
                <a:spcPts val="600"/>
              </a:spcBef>
              <a:spcAft>
                <a:spcPts val="600"/>
              </a:spcAft>
            </a:pPr>
            <a:r>
              <a:rPr lang="en-NZ" sz="1000" b="1">
                <a:latin typeface="Segoe UI" panose="020B0502040204020203" pitchFamily="34" charset="0"/>
                <a:cs typeface="Segoe UI" panose="020B0502040204020203" pitchFamily="34" charset="0"/>
              </a:rPr>
              <a:t>Benefits:</a:t>
            </a:r>
          </a:p>
          <a:p>
            <a:pPr lvl="0">
              <a:lnSpc>
                <a:spcPts val="1300"/>
              </a:lnSpc>
              <a:spcAft>
                <a:spcPts val="600"/>
              </a:spcAft>
            </a:pPr>
            <a:r>
              <a:rPr lang="en-NZ" sz="1000" i="1">
                <a:latin typeface="Segoe UI" panose="020B0502040204020203" pitchFamily="34" charset="0"/>
                <a:cs typeface="Segoe UI" panose="020B0502040204020203" pitchFamily="34" charset="0"/>
              </a:rPr>
              <a:t>For employers: </a:t>
            </a:r>
            <a:r>
              <a:rPr lang="en-NZ" sz="1000">
                <a:latin typeface="Segoe UI" panose="020B0502040204020203" pitchFamily="34" charset="0"/>
                <a:cs typeface="Segoe UI" panose="020B0502040204020203" pitchFamily="34" charset="0"/>
              </a:rPr>
              <a:t>More loyal apprentices, structured repayment reduces risk.</a:t>
            </a:r>
          </a:p>
          <a:p>
            <a:pPr lvl="0">
              <a:lnSpc>
                <a:spcPts val="1300"/>
              </a:lnSpc>
              <a:spcAft>
                <a:spcPts val="1200"/>
              </a:spcAft>
            </a:pPr>
            <a:r>
              <a:rPr lang="en-NZ" sz="1000" i="1">
                <a:latin typeface="Segoe UI" panose="020B0502040204020203" pitchFamily="34" charset="0"/>
                <a:cs typeface="Segoe UI" panose="020B0502040204020203" pitchFamily="34" charset="0"/>
              </a:rPr>
              <a:t>For apprentices: </a:t>
            </a:r>
            <a:r>
              <a:rPr lang="en-NZ" sz="1000">
                <a:latin typeface="Segoe UI" panose="020B0502040204020203" pitchFamily="34" charset="0"/>
                <a:cs typeface="Segoe UI" panose="020B0502040204020203" pitchFamily="34" charset="0"/>
              </a:rPr>
              <a:t>Access to high-quality tools earlier, no need for debt or personal credit.</a:t>
            </a:r>
          </a:p>
          <a:p>
            <a:pPr marL="809625" indent="-266700" defTabSz="540000">
              <a:lnSpc>
                <a:spcPts val="1300"/>
              </a:lnSpc>
              <a:spcBef>
                <a:spcPts val="600"/>
              </a:spcBef>
              <a:spcAft>
                <a:spcPts val="600"/>
              </a:spcAft>
            </a:pPr>
            <a:r>
              <a:rPr lang="en-NZ" sz="1000" b="1">
                <a:latin typeface="Segoe UI" panose="020B0502040204020203" pitchFamily="34" charset="0"/>
                <a:cs typeface="Segoe UI" panose="020B0502040204020203" pitchFamily="34" charset="0"/>
              </a:rPr>
              <a:t>Tip: </a:t>
            </a:r>
            <a:r>
              <a:rPr lang="en-NZ" sz="1000">
                <a:latin typeface="Segoe UI" panose="020B0502040204020203" pitchFamily="34" charset="0"/>
                <a:cs typeface="Segoe UI" panose="020B0502040204020203" pitchFamily="34" charset="0"/>
              </a:rPr>
              <a:t>Document repayment agreements clearly. Consider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recovery options if the apprentice leaves.</a:t>
            </a:r>
          </a:p>
          <a:p>
            <a:pPr>
              <a:lnSpc>
                <a:spcPts val="1300"/>
              </a:lnSpc>
              <a:spcAft>
                <a:spcPts val="600"/>
              </a:spcAft>
            </a:pPr>
            <a:endParaRPr lang="en-US" sz="1000">
              <a:latin typeface="Segoe UI" panose="020B0502040204020203" pitchFamily="34" charset="0"/>
              <a:cs typeface="Segoe UI" panose="020B0502040204020203" pitchFamily="34" charset="0"/>
            </a:endParaRPr>
          </a:p>
        </p:txBody>
      </p:sp>
      <p:sp>
        <p:nvSpPr>
          <p:cNvPr id="17" name="Rectangle: Rounded Corners 42">
            <a:extLst>
              <a:ext uri="{FF2B5EF4-FFF2-40B4-BE49-F238E27FC236}">
                <a16:creationId xmlns:a16="http://schemas.microsoft.com/office/drawing/2014/main" id="{2FDEAB61-ED91-2ECE-3364-0E860244779B}"/>
              </a:ext>
            </a:extLst>
          </p:cNvPr>
          <p:cNvSpPr/>
          <p:nvPr/>
        </p:nvSpPr>
        <p:spPr>
          <a:xfrm>
            <a:off x="5220390" y="5470731"/>
            <a:ext cx="4133160" cy="587169"/>
          </a:xfrm>
          <a:prstGeom prst="roundRect">
            <a:avLst>
              <a:gd name="adj" fmla="val 0"/>
            </a:avLst>
          </a:prstGeom>
          <a:solidFill>
            <a:srgbClr val="F05326">
              <a:alpha val="14902"/>
            </a:srgbClr>
          </a:solidFill>
          <a:ln w="12700" cap="flat" cmpd="sng" algn="ctr">
            <a:noFill/>
            <a:prstDash val="solid"/>
            <a:miter lim="800000"/>
          </a:ln>
          <a:effectLst/>
        </p:spPr>
        <p:txBody>
          <a:bodyPr lIns="36000" tIns="252000" rIns="72000" bIns="72000" rtlCol="0" anchor="t" anchorCtr="0">
            <a:noAutofit/>
          </a:bodyPr>
          <a:lstStyle/>
          <a:p>
            <a:pPr algn="ctr" defTabSz="914400">
              <a:defRPr/>
            </a:pPr>
            <a:endParaRPr lang="en-NZ" sz="1200" kern="0">
              <a:solidFill>
                <a:srgbClr val="36424A"/>
              </a:solidFill>
              <a:latin typeface="Segoe UI" panose="020B0502040204020203" pitchFamily="34" charset="0"/>
              <a:cs typeface="Segoe UI" panose="020B0502040204020203" pitchFamily="34" charset="0"/>
            </a:endParaRPr>
          </a:p>
        </p:txBody>
      </p:sp>
      <p:sp>
        <p:nvSpPr>
          <p:cNvPr id="2" name="Footer Placeholder 1">
            <a:extLst>
              <a:ext uri="{FF2B5EF4-FFF2-40B4-BE49-F238E27FC236}">
                <a16:creationId xmlns:a16="http://schemas.microsoft.com/office/drawing/2014/main" id="{2760761F-060B-52E1-72C8-E46D0286B3AD}"/>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BCF57136-506B-4248-1965-96E556692EAD}"/>
              </a:ext>
            </a:extLst>
          </p:cNvPr>
          <p:cNvSpPr>
            <a:spLocks noGrp="1"/>
          </p:cNvSpPr>
          <p:nvPr>
            <p:ph type="sldNum" sz="quarter" idx="4"/>
          </p:nvPr>
        </p:nvSpPr>
        <p:spPr/>
        <p:txBody>
          <a:bodyPr/>
          <a:lstStyle/>
          <a:p>
            <a:fld id="{1DF4AAA5-C268-2745-B477-E8FB4AEBEA9C}" type="slidenum">
              <a:rPr lang="en-US" smtClean="0"/>
              <a:pPr/>
              <a:t>16</a:t>
            </a:fld>
            <a:endParaRPr lang="en-US"/>
          </a:p>
        </p:txBody>
      </p:sp>
      <p:sp>
        <p:nvSpPr>
          <p:cNvPr id="4" name="TextBox 3">
            <a:extLst>
              <a:ext uri="{FF2B5EF4-FFF2-40B4-BE49-F238E27FC236}">
                <a16:creationId xmlns:a16="http://schemas.microsoft.com/office/drawing/2014/main" id="{57013E6F-D661-98F0-4A65-9D45C0AD8601}"/>
              </a:ext>
            </a:extLst>
          </p:cNvPr>
          <p:cNvSpPr txBox="1"/>
          <p:nvPr/>
        </p:nvSpPr>
        <p:spPr>
          <a:xfrm>
            <a:off x="381000" y="966970"/>
            <a:ext cx="4469296" cy="215444"/>
          </a:xfrm>
          <a:prstGeom prst="rect">
            <a:avLst/>
          </a:prstGeom>
          <a:noFill/>
        </p:spPr>
        <p:txBody>
          <a:bodyPr wrap="square" lIns="0" tIns="0" rIns="0" bIns="0" rtlCol="0">
            <a:spAutoFit/>
          </a:bodyPr>
          <a:lstStyle/>
          <a:p>
            <a:r>
              <a:rPr lang="en-US" sz="1400" b="1">
                <a:solidFill>
                  <a:srgbClr val="2C5B66"/>
                </a:solidFill>
                <a:latin typeface="Segoe UI Black" panose="020B0502040204020203" pitchFamily="34" charset="0"/>
                <a:cs typeface="Segoe UI Black" panose="020B0502040204020203" pitchFamily="34" charset="0"/>
              </a:rPr>
              <a:t>Option 3: Trade Account + Wage Repayment Plan</a:t>
            </a:r>
          </a:p>
        </p:txBody>
      </p:sp>
      <p:sp>
        <p:nvSpPr>
          <p:cNvPr id="8" name="TextBox 7">
            <a:extLst>
              <a:ext uri="{FF2B5EF4-FFF2-40B4-BE49-F238E27FC236}">
                <a16:creationId xmlns:a16="http://schemas.microsoft.com/office/drawing/2014/main" id="{59573EAF-CB5D-F1FB-47BB-F14771BA153A}"/>
              </a:ext>
            </a:extLst>
          </p:cNvPr>
          <p:cNvSpPr txBox="1"/>
          <p:nvPr/>
        </p:nvSpPr>
        <p:spPr>
          <a:xfrm>
            <a:off x="5205413" y="957031"/>
            <a:ext cx="4469296" cy="215444"/>
          </a:xfrm>
          <a:prstGeom prst="rect">
            <a:avLst/>
          </a:prstGeom>
          <a:noFill/>
        </p:spPr>
        <p:txBody>
          <a:bodyPr wrap="square" lIns="0" tIns="0" rIns="0" bIns="0" rtlCol="0">
            <a:spAutoFit/>
          </a:bodyPr>
          <a:lstStyle/>
          <a:p>
            <a:r>
              <a:rPr lang="en-US" sz="1400" b="1">
                <a:solidFill>
                  <a:srgbClr val="2C5B66"/>
                </a:solidFill>
                <a:latin typeface="Segoe UI Black" panose="020B0502040204020203" pitchFamily="34" charset="0"/>
                <a:cs typeface="Segoe UI Black" panose="020B0502040204020203" pitchFamily="34" charset="0"/>
              </a:rPr>
              <a:t>Option 4: Tools “Depreciation Allowance”</a:t>
            </a:r>
          </a:p>
        </p:txBody>
      </p:sp>
      <p:sp>
        <p:nvSpPr>
          <p:cNvPr id="13" name="TextBox 12">
            <a:extLst>
              <a:ext uri="{FF2B5EF4-FFF2-40B4-BE49-F238E27FC236}">
                <a16:creationId xmlns:a16="http://schemas.microsoft.com/office/drawing/2014/main" id="{9EF0E61E-1FC6-88B8-AEED-BF264C256CA0}"/>
              </a:ext>
            </a:extLst>
          </p:cNvPr>
          <p:cNvSpPr txBox="1"/>
          <p:nvPr/>
        </p:nvSpPr>
        <p:spPr>
          <a:xfrm>
            <a:off x="5205413" y="1461191"/>
            <a:ext cx="4081462" cy="4580622"/>
          </a:xfrm>
          <a:prstGeom prst="rect">
            <a:avLst/>
          </a:prstGeom>
          <a:noFill/>
        </p:spPr>
        <p:txBody>
          <a:bodyPr wrap="square" lIns="0" tIns="0" rIns="0" bIns="0" rtlCol="0">
            <a:noAutofit/>
          </a:bodyPr>
          <a:lstStyle/>
          <a:p>
            <a:pPr>
              <a:lnSpc>
                <a:spcPts val="1300"/>
              </a:lnSpc>
              <a:spcAft>
                <a:spcPts val="1800"/>
              </a:spcAft>
            </a:pPr>
            <a:r>
              <a:rPr lang="en-NZ" sz="1100" b="1">
                <a:latin typeface="Segoe UI" panose="020B0502040204020203" pitchFamily="34" charset="0"/>
                <a:cs typeface="Segoe UI" panose="020B0502040204020203" pitchFamily="34" charset="0"/>
              </a:rPr>
              <a:t>  </a:t>
            </a:r>
            <a:r>
              <a:rPr lang="en-NZ" sz="1100" b="1">
                <a:solidFill>
                  <a:schemeClr val="bg1"/>
                </a:solidFill>
                <a:latin typeface="Segoe UI" panose="020B0502040204020203" pitchFamily="34" charset="0"/>
                <a:cs typeface="Segoe UI" panose="020B0502040204020203" pitchFamily="34" charset="0"/>
              </a:rPr>
              <a:t>Stage: Train (12–36 months)</a:t>
            </a:r>
          </a:p>
          <a:p>
            <a:pPr>
              <a:lnSpc>
                <a:spcPts val="1300"/>
              </a:lnSpc>
              <a:spcAft>
                <a:spcPts val="600"/>
              </a:spcAft>
            </a:pPr>
            <a:r>
              <a:rPr lang="en-NZ" sz="1000" b="1">
                <a:latin typeface="Segoe UI" panose="020B0502040204020203" pitchFamily="34" charset="0"/>
                <a:cs typeface="Segoe UI" panose="020B0502040204020203" pitchFamily="34" charset="0"/>
              </a:rPr>
              <a:t>How it works:</a:t>
            </a:r>
          </a:p>
          <a:p>
            <a:pPr marL="171450" lvl="0" indent="-171450">
              <a:lnSpc>
                <a:spcPts val="1350"/>
              </a:lnSpc>
              <a:spcAft>
                <a:spcPts val="65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Employer provides an allowance (e.g., $10/week) to offset wear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and tear or replacement costs of tools.</a:t>
            </a:r>
          </a:p>
          <a:p>
            <a:pPr marL="171450" lvl="0" indent="-171450">
              <a:lnSpc>
                <a:spcPts val="1350"/>
              </a:lnSpc>
              <a:spcAft>
                <a:spcPts val="65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Can be a cash allowance or tool credit through suppliers.</a:t>
            </a:r>
          </a:p>
          <a:p>
            <a:pPr>
              <a:lnSpc>
                <a:spcPts val="1320"/>
              </a:lnSpc>
              <a:spcBef>
                <a:spcPts val="600"/>
              </a:spcBef>
              <a:spcAft>
                <a:spcPts val="650"/>
              </a:spcAft>
            </a:pPr>
            <a:r>
              <a:rPr lang="en-NZ" sz="1000" b="1">
                <a:latin typeface="Segoe UI" panose="020B0502040204020203" pitchFamily="34" charset="0"/>
                <a:cs typeface="Segoe UI" panose="020B0502040204020203" pitchFamily="34" charset="0"/>
              </a:rPr>
              <a:t>Key elements:</a:t>
            </a:r>
          </a:p>
          <a:p>
            <a:pPr marL="171450" lvl="0" indent="-171450">
              <a:lnSpc>
                <a:spcPts val="1320"/>
              </a:lnSpc>
              <a:spcAft>
                <a:spcPts val="65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Supports long-term tool upkeep.</a:t>
            </a:r>
          </a:p>
          <a:p>
            <a:pPr marL="171450" lvl="0" indent="-171450">
              <a:lnSpc>
                <a:spcPts val="1320"/>
              </a:lnSpc>
              <a:spcAft>
                <a:spcPts val="65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Reinforces professional responsibility.</a:t>
            </a:r>
          </a:p>
          <a:p>
            <a:pPr>
              <a:lnSpc>
                <a:spcPts val="1320"/>
              </a:lnSpc>
              <a:spcBef>
                <a:spcPts val="600"/>
              </a:spcBef>
              <a:spcAft>
                <a:spcPts val="650"/>
              </a:spcAft>
            </a:pPr>
            <a:r>
              <a:rPr lang="en-NZ" sz="1000" b="1">
                <a:latin typeface="Segoe UI" panose="020B0502040204020203" pitchFamily="34" charset="0"/>
                <a:cs typeface="Segoe UI" panose="020B0502040204020203" pitchFamily="34" charset="0"/>
              </a:rPr>
              <a:t>Practical example:</a:t>
            </a:r>
          </a:p>
          <a:p>
            <a:pPr>
              <a:lnSpc>
                <a:spcPts val="1350"/>
              </a:lnSpc>
              <a:spcAft>
                <a:spcPts val="650"/>
              </a:spcAft>
            </a:pPr>
            <a:r>
              <a:rPr lang="en-NZ" sz="1000">
                <a:latin typeface="Segoe UI" panose="020B0502040204020203" pitchFamily="34" charset="0"/>
                <a:cs typeface="Segoe UI" panose="020B0502040204020203" pitchFamily="34" charset="0"/>
              </a:rPr>
              <a:t>A masonry apprentice uses their allowance to replace a damaged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grinder after 18 months, ensuring they stay fully equipped.</a:t>
            </a:r>
          </a:p>
          <a:p>
            <a:pPr>
              <a:lnSpc>
                <a:spcPts val="1320"/>
              </a:lnSpc>
              <a:spcBef>
                <a:spcPts val="600"/>
              </a:spcBef>
              <a:spcAft>
                <a:spcPts val="650"/>
              </a:spcAft>
            </a:pPr>
            <a:r>
              <a:rPr lang="en-NZ" sz="1000" b="1">
                <a:latin typeface="Segoe UI" panose="020B0502040204020203" pitchFamily="34" charset="0"/>
                <a:cs typeface="Segoe UI" panose="020B0502040204020203" pitchFamily="34" charset="0"/>
              </a:rPr>
              <a:t>Benefits:</a:t>
            </a:r>
          </a:p>
          <a:p>
            <a:pPr lvl="0">
              <a:lnSpc>
                <a:spcPts val="1320"/>
              </a:lnSpc>
              <a:spcAft>
                <a:spcPts val="650"/>
              </a:spcAft>
            </a:pPr>
            <a:r>
              <a:rPr lang="en-NZ" sz="1000" i="1">
                <a:latin typeface="Segoe UI" panose="020B0502040204020203" pitchFamily="34" charset="0"/>
                <a:cs typeface="Segoe UI" panose="020B0502040204020203" pitchFamily="34" charset="0"/>
              </a:rPr>
              <a:t>For employers: </a:t>
            </a:r>
            <a:r>
              <a:rPr lang="en-NZ" sz="1000">
                <a:latin typeface="Segoe UI" panose="020B0502040204020203" pitchFamily="34" charset="0"/>
                <a:cs typeface="Segoe UI" panose="020B0502040204020203" pitchFamily="34" charset="0"/>
              </a:rPr>
              <a:t>Well-equipped apprentices mean fewer work delays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and safety risks.</a:t>
            </a:r>
          </a:p>
          <a:p>
            <a:pPr lvl="0">
              <a:lnSpc>
                <a:spcPts val="1320"/>
              </a:lnSpc>
              <a:spcAft>
                <a:spcPts val="660"/>
              </a:spcAft>
            </a:pPr>
            <a:r>
              <a:rPr lang="en-NZ" sz="1000" i="1">
                <a:latin typeface="Segoe UI" panose="020B0502040204020203" pitchFamily="34" charset="0"/>
                <a:cs typeface="Segoe UI" panose="020B0502040204020203" pitchFamily="34" charset="0"/>
              </a:rPr>
              <a:t>For apprentices: </a:t>
            </a:r>
            <a:r>
              <a:rPr lang="en-NZ" sz="1000">
                <a:latin typeface="Segoe UI" panose="020B0502040204020203" pitchFamily="34" charset="0"/>
                <a:cs typeface="Segoe UI" panose="020B0502040204020203" pitchFamily="34" charset="0"/>
              </a:rPr>
              <a:t>Builds financial resilience and tool management habits.</a:t>
            </a:r>
          </a:p>
          <a:p>
            <a:pPr marL="809625" indent="-266700" defTabSz="540000">
              <a:lnSpc>
                <a:spcPts val="1300"/>
              </a:lnSpc>
              <a:spcBef>
                <a:spcPts val="1200"/>
              </a:spcBef>
              <a:spcAft>
                <a:spcPts val="600"/>
              </a:spcAft>
            </a:pPr>
            <a:r>
              <a:rPr lang="en-NZ" sz="1000" b="1">
                <a:latin typeface="Segoe UI" panose="020B0502040204020203" pitchFamily="34" charset="0"/>
                <a:cs typeface="Segoe UI" panose="020B0502040204020203" pitchFamily="34" charset="0"/>
              </a:rPr>
              <a:t>Tip: </a:t>
            </a:r>
            <a:r>
              <a:rPr lang="en-NZ" sz="1000">
                <a:latin typeface="Segoe UI" panose="020B0502040204020203" pitchFamily="34" charset="0"/>
                <a:cs typeface="Segoe UI" panose="020B0502040204020203" pitchFamily="34" charset="0"/>
              </a:rPr>
              <a:t>Frame allowance as part of professional development.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Encourage apprentices to budget and plan tool upgrades.</a:t>
            </a:r>
          </a:p>
        </p:txBody>
      </p:sp>
      <p:pic>
        <p:nvPicPr>
          <p:cNvPr id="11" name="Picture 10">
            <a:extLst>
              <a:ext uri="{FF2B5EF4-FFF2-40B4-BE49-F238E27FC236}">
                <a16:creationId xmlns:a16="http://schemas.microsoft.com/office/drawing/2014/main" id="{3C002B1F-8950-6B89-ED51-086C88A38528}"/>
              </a:ext>
            </a:extLst>
          </p:cNvPr>
          <p:cNvPicPr>
            <a:picLocks noChangeAspect="1"/>
          </p:cNvPicPr>
          <p:nvPr/>
        </p:nvPicPr>
        <p:blipFill>
          <a:blip r:embed="rId3"/>
          <a:stretch>
            <a:fillRect/>
          </a:stretch>
        </p:blipFill>
        <p:spPr>
          <a:xfrm>
            <a:off x="487952" y="5610630"/>
            <a:ext cx="330197" cy="330197"/>
          </a:xfrm>
          <a:prstGeom prst="rect">
            <a:avLst/>
          </a:prstGeom>
        </p:spPr>
      </p:pic>
      <p:pic>
        <p:nvPicPr>
          <p:cNvPr id="12" name="Picture 11">
            <a:extLst>
              <a:ext uri="{FF2B5EF4-FFF2-40B4-BE49-F238E27FC236}">
                <a16:creationId xmlns:a16="http://schemas.microsoft.com/office/drawing/2014/main" id="{E364477C-8668-4153-639A-8F97A65D25E2}"/>
              </a:ext>
            </a:extLst>
          </p:cNvPr>
          <p:cNvPicPr>
            <a:picLocks noChangeAspect="1"/>
          </p:cNvPicPr>
          <p:nvPr/>
        </p:nvPicPr>
        <p:blipFill>
          <a:blip r:embed="rId3"/>
          <a:stretch>
            <a:fillRect/>
          </a:stretch>
        </p:blipFill>
        <p:spPr>
          <a:xfrm>
            <a:off x="5331811" y="5610630"/>
            <a:ext cx="330197" cy="330197"/>
          </a:xfrm>
          <a:prstGeom prst="rect">
            <a:avLst/>
          </a:prstGeom>
        </p:spPr>
      </p:pic>
    </p:spTree>
    <p:extLst>
      <p:ext uri="{BB962C8B-B14F-4D97-AF65-F5344CB8AC3E}">
        <p14:creationId xmlns:p14="http://schemas.microsoft.com/office/powerpoint/2010/main" val="36115185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DD5DED-BD38-6AD9-2B28-B3CC309BC0EE}"/>
              </a:ext>
            </a:extLst>
          </p:cNvPr>
          <p:cNvSpPr/>
          <p:nvPr/>
        </p:nvSpPr>
        <p:spPr>
          <a:xfrm>
            <a:off x="5205414" y="1848786"/>
            <a:ext cx="2226482" cy="4351989"/>
          </a:xfrm>
          <a:prstGeom prst="rect">
            <a:avLst/>
          </a:prstGeom>
          <a:solidFill>
            <a:srgbClr val="2C5B66">
              <a:alpha val="1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8BB585F-30FC-E125-45F1-82BFFB1AEEAA}"/>
              </a:ext>
            </a:extLst>
          </p:cNvPr>
          <p:cNvSpPr/>
          <p:nvPr/>
        </p:nvSpPr>
        <p:spPr>
          <a:xfrm>
            <a:off x="381000" y="1842302"/>
            <a:ext cx="2190307" cy="4358473"/>
          </a:xfrm>
          <a:prstGeom prst="rect">
            <a:avLst/>
          </a:prstGeom>
          <a:solidFill>
            <a:srgbClr val="2C5B66">
              <a:alpha val="1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87ABE358-12C2-57C9-E95E-FEBB24EC3B0E}"/>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904DC7B7-8882-7A81-CAB4-135355301EEF}"/>
              </a:ext>
            </a:extLst>
          </p:cNvPr>
          <p:cNvSpPr>
            <a:spLocks noGrp="1"/>
          </p:cNvSpPr>
          <p:nvPr>
            <p:ph type="sldNum" sz="quarter" idx="4"/>
          </p:nvPr>
        </p:nvSpPr>
        <p:spPr/>
        <p:txBody>
          <a:bodyPr/>
          <a:lstStyle/>
          <a:p>
            <a:fld id="{1DF4AAA5-C268-2745-B477-E8FB4AEBEA9C}" type="slidenum">
              <a:rPr lang="en-US" smtClean="0"/>
              <a:pPr/>
              <a:t>17</a:t>
            </a:fld>
            <a:endParaRPr lang="en-US"/>
          </a:p>
        </p:txBody>
      </p:sp>
      <p:sp>
        <p:nvSpPr>
          <p:cNvPr id="5" name="TextBox 4">
            <a:extLst>
              <a:ext uri="{FF2B5EF4-FFF2-40B4-BE49-F238E27FC236}">
                <a16:creationId xmlns:a16="http://schemas.microsoft.com/office/drawing/2014/main" id="{FEB613F1-9D91-0412-0777-8AF20568A874}"/>
              </a:ext>
            </a:extLst>
          </p:cNvPr>
          <p:cNvSpPr txBox="1"/>
          <p:nvPr/>
        </p:nvSpPr>
        <p:spPr>
          <a:xfrm>
            <a:off x="492361" y="1904484"/>
            <a:ext cx="1895352" cy="3821687"/>
          </a:xfrm>
          <a:prstGeom prst="rect">
            <a:avLst/>
          </a:prstGeom>
          <a:noFill/>
        </p:spPr>
        <p:txBody>
          <a:bodyPr wrap="square" lIns="0" tIns="0" rIns="0" bIns="0" numCol="1" spcCol="216000" rtlCol="0">
            <a:spAutoFit/>
          </a:bodyPr>
          <a:lstStyle/>
          <a:p>
            <a:pPr>
              <a:lnSpc>
                <a:spcPts val="1300"/>
              </a:lnSpc>
              <a:spcAft>
                <a:spcPts val="600"/>
              </a:spcAft>
            </a:pPr>
            <a:r>
              <a:rPr lang="en-NZ" sz="1000" b="1">
                <a:solidFill>
                  <a:srgbClr val="2C5B66"/>
                </a:solidFill>
                <a:latin typeface="Segoe UI" panose="020B0502040204020203" pitchFamily="34" charset="0"/>
                <a:cs typeface="Segoe UI" panose="020B0502040204020203" pitchFamily="34" charset="0"/>
              </a:rPr>
              <a:t>Carpentry</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Tape measure</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Spirit level</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Utility knife and blades</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Chisel</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Nail punch</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Marking pencils and chalk</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Builders square (combination square or speed square)</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Claw hammer</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Linesman pliers</a:t>
            </a:r>
          </a:p>
          <a:p>
            <a:pPr marL="171450" lvl="0" indent="-171450">
              <a:lnSpc>
                <a:spcPts val="1300"/>
              </a:lnSpc>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Power drill (cordless)</a:t>
            </a:r>
          </a:p>
          <a:p>
            <a:pPr>
              <a:lnSpc>
                <a:spcPts val="1300"/>
              </a:lnSpc>
              <a:spcBef>
                <a:spcPts val="600"/>
              </a:spcBef>
            </a:pPr>
            <a:r>
              <a:rPr lang="en-NZ" sz="1000">
                <a:latin typeface="Segoe UI" panose="020B0502040204020203" pitchFamily="34" charset="0"/>
                <a:cs typeface="Segoe UI" panose="020B0502040204020203" pitchFamily="34" charset="0"/>
              </a:rPr>
              <a:t>Basic 11-piece apprentice tool kits are available from retailers like </a:t>
            </a:r>
            <a:r>
              <a:rPr lang="en-NZ" sz="1000" err="1">
                <a:latin typeface="Segoe UI" panose="020B0502040204020203" pitchFamily="34" charset="0"/>
                <a:cs typeface="Segoe UI" panose="020B0502040204020203" pitchFamily="34" charset="0"/>
              </a:rPr>
              <a:t>PlaceMakers</a:t>
            </a:r>
            <a:r>
              <a:rPr lang="en-NZ" sz="1000">
                <a:latin typeface="Segoe UI" panose="020B0502040204020203" pitchFamily="34" charset="0"/>
                <a:cs typeface="Segoe UI" panose="020B0502040204020203" pitchFamily="34" charset="0"/>
              </a:rPr>
              <a:t> for around $269. More comprehensive kits with about 35 essential tools, like the ITM Year 1 Apprentice Kit, typically range from $700 to $1,200. </a:t>
            </a:r>
          </a:p>
        </p:txBody>
      </p:sp>
      <p:sp>
        <p:nvSpPr>
          <p:cNvPr id="7" name="TextBox 6">
            <a:extLst>
              <a:ext uri="{FF2B5EF4-FFF2-40B4-BE49-F238E27FC236}">
                <a16:creationId xmlns:a16="http://schemas.microsoft.com/office/drawing/2014/main" id="{F226A79B-7F8D-4787-3B9B-D3F4A37EDB36}"/>
              </a:ext>
            </a:extLst>
          </p:cNvPr>
          <p:cNvSpPr txBox="1"/>
          <p:nvPr/>
        </p:nvSpPr>
        <p:spPr>
          <a:xfrm>
            <a:off x="381000" y="902318"/>
            <a:ext cx="4469296" cy="215444"/>
          </a:xfrm>
          <a:prstGeom prst="rect">
            <a:avLst/>
          </a:prstGeom>
          <a:noFill/>
        </p:spPr>
        <p:txBody>
          <a:bodyPr wrap="square" lIns="0" tIns="0" rIns="0" bIns="0" rtlCol="0">
            <a:spAutoFit/>
          </a:bodyPr>
          <a:lstStyle/>
          <a:p>
            <a:r>
              <a:rPr lang="en-US" sz="1400" b="1">
                <a:solidFill>
                  <a:srgbClr val="10273C"/>
                </a:solidFill>
                <a:latin typeface="Segoe UI Black" panose="020B0502040204020203" pitchFamily="34" charset="0"/>
                <a:cs typeface="Segoe UI Black" panose="020B0502040204020203" pitchFamily="34" charset="0"/>
              </a:rPr>
              <a:t>Examples: Apprentice loaner toolkits</a:t>
            </a:r>
          </a:p>
        </p:txBody>
      </p:sp>
      <p:sp>
        <p:nvSpPr>
          <p:cNvPr id="8" name="TextBox 7">
            <a:extLst>
              <a:ext uri="{FF2B5EF4-FFF2-40B4-BE49-F238E27FC236}">
                <a16:creationId xmlns:a16="http://schemas.microsoft.com/office/drawing/2014/main" id="{65508A1C-354E-7047-FCDD-F4D30ED138C3}"/>
              </a:ext>
            </a:extLst>
          </p:cNvPr>
          <p:cNvSpPr txBox="1"/>
          <p:nvPr/>
        </p:nvSpPr>
        <p:spPr>
          <a:xfrm>
            <a:off x="381000" y="1241951"/>
            <a:ext cx="8792818" cy="505831"/>
          </a:xfrm>
          <a:prstGeom prst="rect">
            <a:avLst/>
          </a:prstGeom>
          <a:noFill/>
        </p:spPr>
        <p:txBody>
          <a:bodyPr wrap="square" lIns="0" tIns="0" rIns="0" bIns="0" numCol="1" spcCol="360000" rtlCol="0">
            <a:noAutofit/>
          </a:bodyPr>
          <a:lstStyle/>
          <a:p>
            <a:pPr>
              <a:lnSpc>
                <a:spcPts val="1300"/>
              </a:lnSpc>
              <a:spcAft>
                <a:spcPts val="600"/>
              </a:spcAft>
            </a:pPr>
            <a:r>
              <a:rPr lang="en-NZ" sz="1000">
                <a:solidFill>
                  <a:srgbClr val="10273C"/>
                </a:solidFill>
                <a:latin typeface="Segoe UI" panose="020B0502040204020203" pitchFamily="34" charset="0"/>
                <a:cs typeface="Segoe UI" panose="020B0502040204020203" pitchFamily="34" charset="0"/>
              </a:rPr>
              <a:t>From discussions with Apprentices about the tools they relied on most when beginning their work, along with further desktop research, we recommend the following loaner tool sets for newcomers in the building, plumbing, and electrical trades, along with the estimated cost. You’ll know your own requirements better than anyone though, so customise these according to your needs.</a:t>
            </a:r>
          </a:p>
        </p:txBody>
      </p:sp>
      <p:sp>
        <p:nvSpPr>
          <p:cNvPr id="9" name="TextBox 8">
            <a:extLst>
              <a:ext uri="{FF2B5EF4-FFF2-40B4-BE49-F238E27FC236}">
                <a16:creationId xmlns:a16="http://schemas.microsoft.com/office/drawing/2014/main" id="{45274395-24D2-6046-391A-A4B724DF1E8F}"/>
              </a:ext>
            </a:extLst>
          </p:cNvPr>
          <p:cNvSpPr txBox="1"/>
          <p:nvPr/>
        </p:nvSpPr>
        <p:spPr>
          <a:xfrm>
            <a:off x="7596909" y="1887542"/>
            <a:ext cx="1964604" cy="3116431"/>
          </a:xfrm>
          <a:prstGeom prst="rect">
            <a:avLst/>
          </a:prstGeom>
          <a:noFill/>
        </p:spPr>
        <p:txBody>
          <a:bodyPr wrap="square" lIns="0" tIns="0" rIns="0" bIns="0" numCol="1" spcCol="216000" rtlCol="0">
            <a:spAutoFit/>
          </a:bodyPr>
          <a:lstStyle/>
          <a:p>
            <a:pPr>
              <a:lnSpc>
                <a:spcPts val="1300"/>
              </a:lnSpc>
              <a:spcAft>
                <a:spcPts val="600"/>
              </a:spcAft>
            </a:pPr>
            <a:r>
              <a:rPr lang="en-NZ" sz="1000" b="1">
                <a:solidFill>
                  <a:srgbClr val="2C5B66"/>
                </a:solidFill>
                <a:latin typeface="Segoe UI" panose="020B0502040204020203" pitchFamily="34" charset="0"/>
                <a:cs typeface="Segoe UI" panose="020B0502040204020203" pitchFamily="34" charset="0"/>
              </a:rPr>
              <a:t>Power tools</a:t>
            </a:r>
          </a:p>
          <a:p>
            <a:pPr>
              <a:lnSpc>
                <a:spcPts val="1300"/>
              </a:lnSpc>
              <a:spcAft>
                <a:spcPts val="600"/>
              </a:spcAft>
            </a:pPr>
            <a:r>
              <a:rPr lang="en-NZ" sz="1000">
                <a:latin typeface="Segoe UI" panose="020B0502040204020203" pitchFamily="34" charset="0"/>
                <a:cs typeface="Segoe UI" panose="020B0502040204020203" pitchFamily="34" charset="0"/>
              </a:rPr>
              <a:t>A trade quality power tool kit suitable for a new start Carpentry apprentice, consisting of a: </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Hammer drill</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Impact driver</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Angle grinder</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Circular saw</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Reciprocating saw</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Extra batteries</a:t>
            </a:r>
          </a:p>
          <a:p>
            <a:pPr marL="171450" lvl="0" indent="-171450">
              <a:lnSpc>
                <a:spcPts val="1300"/>
              </a:lnSpc>
              <a:spcAft>
                <a:spcPts val="6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Toolbox or tool bag: For organising and storing tools on site</a:t>
            </a:r>
          </a:p>
          <a:p>
            <a:pPr>
              <a:lnSpc>
                <a:spcPts val="1300"/>
              </a:lnSpc>
              <a:spcAft>
                <a:spcPts val="600"/>
              </a:spcAft>
            </a:pPr>
            <a:r>
              <a:rPr lang="en-NZ" sz="1000">
                <a:latin typeface="Segoe UI" panose="020B0502040204020203" pitchFamily="34" charset="0"/>
                <a:cs typeface="Segoe UI" panose="020B0502040204020203" pitchFamily="34" charset="0"/>
              </a:rPr>
              <a:t>The total cost for a trade-quality power tool set would be between $1,780 and $3,000.</a:t>
            </a:r>
          </a:p>
        </p:txBody>
      </p:sp>
      <p:sp>
        <p:nvSpPr>
          <p:cNvPr id="10" name="TextBox 9">
            <a:extLst>
              <a:ext uri="{FF2B5EF4-FFF2-40B4-BE49-F238E27FC236}">
                <a16:creationId xmlns:a16="http://schemas.microsoft.com/office/drawing/2014/main" id="{EBACE635-A1B6-3EFA-E12B-6D86ED8AF682}"/>
              </a:ext>
            </a:extLst>
          </p:cNvPr>
          <p:cNvSpPr txBox="1"/>
          <p:nvPr/>
        </p:nvSpPr>
        <p:spPr>
          <a:xfrm>
            <a:off x="2753439" y="1897125"/>
            <a:ext cx="2244869" cy="4383953"/>
          </a:xfrm>
          <a:prstGeom prst="rect">
            <a:avLst/>
          </a:prstGeom>
          <a:noFill/>
        </p:spPr>
        <p:txBody>
          <a:bodyPr wrap="square" lIns="0" tIns="0" rIns="0" bIns="0" numCol="1" spcCol="216000" rtlCol="0">
            <a:spAutoFit/>
          </a:bodyPr>
          <a:lstStyle/>
          <a:p>
            <a:pPr>
              <a:lnSpc>
                <a:spcPts val="1300"/>
              </a:lnSpc>
              <a:spcAft>
                <a:spcPts val="600"/>
              </a:spcAft>
            </a:pPr>
            <a:r>
              <a:rPr lang="en-NZ" sz="1000" b="1">
                <a:solidFill>
                  <a:srgbClr val="2C5B66"/>
                </a:solidFill>
                <a:latin typeface="Segoe UI" panose="020B0502040204020203" pitchFamily="34" charset="0"/>
                <a:cs typeface="Segoe UI" panose="020B0502040204020203" pitchFamily="34" charset="0"/>
              </a:rPr>
              <a:t>Plumbing</a:t>
            </a:r>
          </a:p>
          <a:p>
            <a:pPr>
              <a:lnSpc>
                <a:spcPts val="1250"/>
              </a:lnSpc>
              <a:spcAft>
                <a:spcPts val="600"/>
              </a:spcAft>
            </a:pPr>
            <a:r>
              <a:rPr lang="en-NZ" sz="1000" err="1">
                <a:latin typeface="Segoe UI" panose="020B0502040204020203" pitchFamily="34" charset="0"/>
                <a:cs typeface="Segoe UI" panose="020B0502040204020203" pitchFamily="34" charset="0"/>
              </a:rPr>
              <a:t>Masterlink</a:t>
            </a:r>
            <a:r>
              <a:rPr lang="en-NZ" sz="1000">
                <a:latin typeface="Segoe UI" panose="020B0502040204020203" pitchFamily="34" charset="0"/>
                <a:cs typeface="Segoe UI" panose="020B0502040204020203" pitchFamily="34" charset="0"/>
              </a:rPr>
              <a:t> provides apprentices with the following starter toolkit valued at around $2,000 as part of their programme support:</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Pipe wrenches</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Groove joint pliers (channel locks)</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Adjustable wrenches</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Screwdrivers</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Tape measure</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Tube cutters</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Hacksaw</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Pipe reamer/deburring tool</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Basin wrench</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Spirit level (small/torpedo level)</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Hammer</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Allen key set</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Pencils and markers</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Safety equipment</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Power drill (cordless)</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Toolbox or tool bag to carry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and organise tools</a:t>
            </a:r>
          </a:p>
        </p:txBody>
      </p:sp>
      <p:sp>
        <p:nvSpPr>
          <p:cNvPr id="11" name="TextBox 10">
            <a:extLst>
              <a:ext uri="{FF2B5EF4-FFF2-40B4-BE49-F238E27FC236}">
                <a16:creationId xmlns:a16="http://schemas.microsoft.com/office/drawing/2014/main" id="{6F2E5FB9-9ADD-A094-238B-172A4FAC92AD}"/>
              </a:ext>
            </a:extLst>
          </p:cNvPr>
          <p:cNvSpPr txBox="1"/>
          <p:nvPr/>
        </p:nvSpPr>
        <p:spPr>
          <a:xfrm>
            <a:off x="5344838" y="1890862"/>
            <a:ext cx="1986988" cy="4068236"/>
          </a:xfrm>
          <a:prstGeom prst="rect">
            <a:avLst/>
          </a:prstGeom>
          <a:noFill/>
        </p:spPr>
        <p:txBody>
          <a:bodyPr wrap="square" lIns="0" tIns="0" rIns="0" bIns="0" numCol="1" spcCol="216000" rtlCol="0">
            <a:spAutoFit/>
          </a:bodyPr>
          <a:lstStyle/>
          <a:p>
            <a:pPr>
              <a:lnSpc>
                <a:spcPts val="1300"/>
              </a:lnSpc>
              <a:spcAft>
                <a:spcPts val="600"/>
              </a:spcAft>
            </a:pPr>
            <a:r>
              <a:rPr lang="en-NZ" sz="1000" b="1">
                <a:solidFill>
                  <a:srgbClr val="2C5B66"/>
                </a:solidFill>
                <a:latin typeface="Segoe UI" panose="020B0502040204020203" pitchFamily="34" charset="0"/>
                <a:cs typeface="Segoe UI" panose="020B0502040204020203" pitchFamily="34" charset="0"/>
              </a:rPr>
              <a:t>Electrical</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Insulated screwdriver set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(Phillips, flathead, Posidrive)</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Insulated pliers (long-nose,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side-cutters, lineman’s)</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Wire strippers</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Voltage tester or </a:t>
            </a:r>
            <a:r>
              <a:rPr lang="en-NZ" sz="1000" err="1">
                <a:latin typeface="Segoe UI" panose="020B0502040204020203" pitchFamily="34" charset="0"/>
                <a:cs typeface="Segoe UI" panose="020B0502040204020203" pitchFamily="34" charset="0"/>
              </a:rPr>
              <a:t>multimeter</a:t>
            </a:r>
            <a:endParaRPr lang="en-NZ" sz="1000">
              <a:latin typeface="Segoe UI" panose="020B0502040204020203" pitchFamily="34" charset="0"/>
              <a:cs typeface="Segoe UI" panose="020B0502040204020203" pitchFamily="34" charset="0"/>
            </a:endParaRP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Tape measure </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Cable ties and electrical tape</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Utility knife </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Hammer and spirit level </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Fish tape or cable puller</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Safe isolation kit (voltage indicator, proving unit,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lock-off device)</a:t>
            </a:r>
          </a:p>
          <a:p>
            <a:pPr marL="171450" lvl="0" indent="-171450">
              <a:lnSpc>
                <a:spcPts val="1300"/>
              </a:lnSpc>
              <a:spcAft>
                <a:spcPts val="300"/>
              </a:spcAft>
              <a:buClr>
                <a:srgbClr val="2C5B66"/>
              </a:buClr>
              <a:buSzPct val="90000"/>
              <a:buFont typeface="System Font Regular"/>
              <a:buChar char="►"/>
            </a:pPr>
            <a:r>
              <a:rPr lang="en-NZ" sz="1000" spc="-20">
                <a:latin typeface="Segoe UI" panose="020B0502040204020203" pitchFamily="34" charset="0"/>
                <a:cs typeface="Segoe UI" panose="020B0502040204020203" pitchFamily="34" charset="0"/>
              </a:rPr>
              <a:t>Power drill (cordless) and drill bits </a:t>
            </a:r>
          </a:p>
          <a:p>
            <a:pPr marL="171450" lvl="0" indent="-171450">
              <a:lnSpc>
                <a:spcPts val="1300"/>
              </a:lnSpc>
              <a:spcAft>
                <a:spcPts val="6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Toolbox or tool bag to carry and organize tools</a:t>
            </a:r>
          </a:p>
          <a:p>
            <a:pPr>
              <a:lnSpc>
                <a:spcPts val="1300"/>
              </a:lnSpc>
              <a:spcAft>
                <a:spcPts val="600"/>
              </a:spcAft>
            </a:pPr>
            <a:r>
              <a:rPr lang="en-NZ" sz="1000">
                <a:latin typeface="Segoe UI" panose="020B0502040204020203" pitchFamily="34" charset="0"/>
                <a:cs typeface="Segoe UI" panose="020B0502040204020203" pitchFamily="34" charset="0"/>
              </a:rPr>
              <a:t>A toolkit with the listed items would typically cost between $1,550 and $2,440.</a:t>
            </a:r>
          </a:p>
        </p:txBody>
      </p:sp>
    </p:spTree>
    <p:extLst>
      <p:ext uri="{BB962C8B-B14F-4D97-AF65-F5344CB8AC3E}">
        <p14:creationId xmlns:p14="http://schemas.microsoft.com/office/powerpoint/2010/main" val="11935510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BD0BF1F-4D62-7E97-DC9F-2BD941EA72F9}"/>
              </a:ext>
            </a:extLst>
          </p:cNvPr>
          <p:cNvSpPr/>
          <p:nvPr/>
        </p:nvSpPr>
        <p:spPr>
          <a:xfrm>
            <a:off x="0" y="0"/>
            <a:ext cx="3189288" cy="6858000"/>
          </a:xfrm>
          <a:prstGeom prst="rect">
            <a:avLst/>
          </a:prstGeom>
          <a:solidFill>
            <a:srgbClr val="2C5B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C4809D00-760F-A226-108E-B26B7377AD80}"/>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0C7AE10B-6229-CFEC-4373-9A8468AE0EF4}"/>
              </a:ext>
            </a:extLst>
          </p:cNvPr>
          <p:cNvSpPr>
            <a:spLocks noGrp="1"/>
          </p:cNvSpPr>
          <p:nvPr>
            <p:ph type="sldNum" sz="quarter" idx="4"/>
          </p:nvPr>
        </p:nvSpPr>
        <p:spPr/>
        <p:txBody>
          <a:bodyPr/>
          <a:lstStyle/>
          <a:p>
            <a:fld id="{1DF4AAA5-C268-2745-B477-E8FB4AEBEA9C}" type="slidenum">
              <a:rPr lang="en-US" smtClean="0"/>
              <a:pPr/>
              <a:t>18</a:t>
            </a:fld>
            <a:endParaRPr lang="en-US"/>
          </a:p>
        </p:txBody>
      </p:sp>
      <p:sp>
        <p:nvSpPr>
          <p:cNvPr id="5" name="TextBox 4">
            <a:extLst>
              <a:ext uri="{FF2B5EF4-FFF2-40B4-BE49-F238E27FC236}">
                <a16:creationId xmlns:a16="http://schemas.microsoft.com/office/drawing/2014/main" id="{A5E68998-E5FD-D782-8B20-09983DCE9113}"/>
              </a:ext>
            </a:extLst>
          </p:cNvPr>
          <p:cNvSpPr txBox="1"/>
          <p:nvPr/>
        </p:nvSpPr>
        <p:spPr>
          <a:xfrm>
            <a:off x="3563829" y="1211435"/>
            <a:ext cx="6013450" cy="4241720"/>
          </a:xfrm>
          <a:prstGeom prst="rect">
            <a:avLst/>
          </a:prstGeom>
          <a:noFill/>
        </p:spPr>
        <p:txBody>
          <a:bodyPr wrap="square" lIns="0" tIns="0" rIns="0" bIns="0" numCol="2" spcCol="360000">
            <a:noAutofit/>
          </a:bodyPr>
          <a:lstStyle/>
          <a:p>
            <a:pPr>
              <a:lnSpc>
                <a:spcPts val="1300"/>
              </a:lnSpc>
              <a:spcAft>
                <a:spcPts val="1200"/>
              </a:spcAft>
              <a:buNone/>
            </a:pPr>
            <a:r>
              <a:rPr lang="en-NZ" sz="1400" b="1" dirty="0">
                <a:solidFill>
                  <a:srgbClr val="2C5B66"/>
                </a:solidFill>
                <a:effectLst/>
                <a:latin typeface="Segoe UI Black" panose="020B0502040204020203" pitchFamily="34" charset="0"/>
                <a:ea typeface="Arial" panose="020B0604020202020204" pitchFamily="34" charset="0"/>
                <a:cs typeface="Segoe UI Black" panose="020B0502040204020203" pitchFamily="34" charset="0"/>
              </a:rPr>
              <a:t>Linkages</a:t>
            </a:r>
          </a:p>
          <a:p>
            <a:pPr>
              <a:lnSpc>
                <a:spcPts val="1300"/>
              </a:lnSpc>
              <a:spcAft>
                <a:spcPts val="600"/>
              </a:spcAft>
              <a:buNone/>
            </a:pPr>
            <a:r>
              <a:rPr lang="en-NZ" sz="1000" dirty="0">
                <a:effectLst/>
                <a:latin typeface="Segoe UI" panose="020B0502040204020203" pitchFamily="34" charset="0"/>
                <a:ea typeface="Arial" panose="020B0604020202020204" pitchFamily="34" charset="0"/>
                <a:cs typeface="Segoe UI" panose="020B0502040204020203" pitchFamily="34" charset="0"/>
              </a:rPr>
              <a:t>Tools of the Trade connects directly to:</a:t>
            </a:r>
          </a:p>
          <a:p>
            <a:pPr marL="172800" lvl="0" indent="-172800">
              <a:lnSpc>
                <a:spcPts val="1300"/>
              </a:lnSpc>
              <a:spcAft>
                <a:spcPts val="600"/>
              </a:spcAft>
              <a:buClr>
                <a:srgbClr val="2C5B66"/>
              </a:buClr>
              <a:buSzPct val="90000"/>
              <a:buFont typeface="System Font Regular"/>
              <a:buChar char="►"/>
              <a:tabLst>
                <a:tab pos="457200" algn="l"/>
              </a:tabLst>
            </a:pPr>
            <a:r>
              <a:rPr lang="en-NZ" sz="1000" b="1" dirty="0">
                <a:effectLst/>
                <a:latin typeface="Segoe UI" panose="020B0502040204020203" pitchFamily="34" charset="0"/>
                <a:ea typeface="Arial" panose="020B0604020202020204" pitchFamily="34" charset="0"/>
                <a:cs typeface="Segoe UI" panose="020B0502040204020203" pitchFamily="34" charset="0"/>
              </a:rPr>
              <a:t>Progression milestones: </a:t>
            </a:r>
            <a:r>
              <a:rPr lang="en-NZ" sz="1000" dirty="0">
                <a:effectLst/>
                <a:latin typeface="Segoe UI" panose="020B0502040204020203" pitchFamily="34" charset="0"/>
                <a:ea typeface="Arial" panose="020B0604020202020204" pitchFamily="34" charset="0"/>
                <a:cs typeface="Segoe UI" panose="020B0502040204020203" pitchFamily="34" charset="0"/>
              </a:rPr>
              <a:t>tool access allows apprentices to take on more varied work, speeding up qualification.</a:t>
            </a:r>
          </a:p>
          <a:p>
            <a:pPr marL="172800" lvl="0" indent="-172800">
              <a:lnSpc>
                <a:spcPts val="1300"/>
              </a:lnSpc>
              <a:spcAft>
                <a:spcPts val="600"/>
              </a:spcAft>
              <a:buClr>
                <a:srgbClr val="2C5B66"/>
              </a:buClr>
              <a:buSzPct val="90000"/>
              <a:buFont typeface="System Font Regular"/>
              <a:buChar char="►"/>
              <a:tabLst>
                <a:tab pos="457200" algn="l"/>
              </a:tabLst>
            </a:pPr>
            <a:r>
              <a:rPr lang="en-NZ" sz="1000" b="1" dirty="0">
                <a:effectLst/>
                <a:latin typeface="Segoe UI" panose="020B0502040204020203" pitchFamily="34" charset="0"/>
                <a:ea typeface="Arial" panose="020B0604020202020204" pitchFamily="34" charset="0"/>
                <a:cs typeface="Segoe UI" panose="020B0502040204020203" pitchFamily="34" charset="0"/>
              </a:rPr>
              <a:t>Incentives and recognition: </a:t>
            </a:r>
            <a:r>
              <a:rPr lang="en-NZ" sz="1000" dirty="0">
                <a:effectLst/>
                <a:latin typeface="Segoe UI" panose="020B0502040204020203" pitchFamily="34" charset="0"/>
                <a:ea typeface="Arial" panose="020B0604020202020204" pitchFamily="34" charset="0"/>
                <a:cs typeface="Segoe UI" panose="020B0502040204020203" pitchFamily="34" charset="0"/>
              </a:rPr>
              <a:t>allowances or repayment completions can be tied to reviews and pay progression.</a:t>
            </a:r>
          </a:p>
          <a:p>
            <a:pPr marL="172800" lvl="0" indent="-172800">
              <a:lnSpc>
                <a:spcPts val="1300"/>
              </a:lnSpc>
              <a:spcAft>
                <a:spcPts val="600"/>
              </a:spcAft>
              <a:buClr>
                <a:srgbClr val="2C5B66"/>
              </a:buClr>
              <a:buSzPct val="90000"/>
              <a:buFont typeface="System Font Regular"/>
              <a:buChar char="►"/>
              <a:tabLst>
                <a:tab pos="457200" algn="l"/>
              </a:tabLst>
            </a:pPr>
            <a:r>
              <a:rPr lang="en-NZ" sz="1000" b="1" dirty="0">
                <a:effectLst/>
                <a:latin typeface="Segoe UI" panose="020B0502040204020203" pitchFamily="34" charset="0"/>
                <a:ea typeface="Arial" panose="020B0604020202020204" pitchFamily="34" charset="0"/>
                <a:cs typeface="Segoe UI" panose="020B0502040204020203" pitchFamily="34" charset="0"/>
              </a:rPr>
              <a:t>Retention systems: </a:t>
            </a:r>
            <a:r>
              <a:rPr lang="en-NZ" sz="1000" dirty="0">
                <a:effectLst/>
                <a:latin typeface="Segoe UI" panose="020B0502040204020203" pitchFamily="34" charset="0"/>
                <a:ea typeface="Arial" panose="020B0604020202020204" pitchFamily="34" charset="0"/>
                <a:cs typeface="Segoe UI" panose="020B0502040204020203" pitchFamily="34" charset="0"/>
              </a:rPr>
              <a:t>reducing the financial burden improves loyalty and lowers dropout rates.</a:t>
            </a:r>
          </a:p>
          <a:p>
            <a:pPr>
              <a:lnSpc>
                <a:spcPts val="1300"/>
              </a:lnSpc>
              <a:spcBef>
                <a:spcPts val="1200"/>
              </a:spcBef>
              <a:spcAft>
                <a:spcPts val="600"/>
              </a:spcAft>
              <a:buNone/>
            </a:pPr>
            <a:r>
              <a:rPr lang="en-NZ" sz="1400" b="1" dirty="0">
                <a:solidFill>
                  <a:srgbClr val="2C5B66"/>
                </a:solidFill>
                <a:effectLst/>
                <a:latin typeface="Segoe UI Black" panose="020B0502040204020203" pitchFamily="34" charset="0"/>
                <a:ea typeface="Arial" panose="020B0604020202020204" pitchFamily="34" charset="0"/>
                <a:cs typeface="Segoe UI Black" panose="020B0502040204020203" pitchFamily="34" charset="0"/>
              </a:rPr>
              <a:t>Tips</a:t>
            </a:r>
          </a:p>
          <a:p>
            <a:pPr marL="172800" lvl="0" indent="-172800">
              <a:lnSpc>
                <a:spcPts val="1300"/>
              </a:lnSpc>
              <a:spcAft>
                <a:spcPts val="600"/>
              </a:spcAft>
              <a:buClr>
                <a:srgbClr val="2C5B66"/>
              </a:buClr>
              <a:buSzPct val="90000"/>
              <a:buFont typeface="System Font Regular"/>
              <a:buChar char="►"/>
              <a:tabLst>
                <a:tab pos="457200" algn="l"/>
              </a:tabLst>
            </a:pPr>
            <a:r>
              <a:rPr lang="en-NZ" sz="1000" dirty="0">
                <a:effectLst/>
                <a:latin typeface="Segoe UI" panose="020B0502040204020203" pitchFamily="34" charset="0"/>
                <a:ea typeface="Arial" panose="020B0604020202020204" pitchFamily="34" charset="0"/>
                <a:cs typeface="Segoe UI" panose="020B0502040204020203" pitchFamily="34" charset="0"/>
              </a:rPr>
              <a:t>Start with loaner kits, as it’s a low-risk way to trial the scheme.</a:t>
            </a:r>
          </a:p>
          <a:p>
            <a:pPr marL="172800" lvl="0" indent="-172800">
              <a:lnSpc>
                <a:spcPts val="1300"/>
              </a:lnSpc>
              <a:spcAft>
                <a:spcPts val="600"/>
              </a:spcAft>
              <a:buClr>
                <a:srgbClr val="2C5B66"/>
              </a:buClr>
              <a:buSzPct val="90000"/>
              <a:buFont typeface="System Font Regular"/>
              <a:buChar char="►"/>
              <a:tabLst>
                <a:tab pos="457200" algn="l"/>
              </a:tabLst>
            </a:pPr>
            <a:r>
              <a:rPr lang="en-NZ" sz="1000" dirty="0">
                <a:effectLst/>
                <a:latin typeface="Segoe UI" panose="020B0502040204020203" pitchFamily="34" charset="0"/>
                <a:ea typeface="Arial" panose="020B0604020202020204" pitchFamily="34" charset="0"/>
                <a:cs typeface="Segoe UI" panose="020B0502040204020203" pitchFamily="34" charset="0"/>
              </a:rPr>
              <a:t>Be clear and transparent about repayment terms from the start.</a:t>
            </a:r>
          </a:p>
          <a:p>
            <a:pPr marL="172800" lvl="0" indent="-172800">
              <a:lnSpc>
                <a:spcPts val="1300"/>
              </a:lnSpc>
              <a:spcAft>
                <a:spcPts val="600"/>
              </a:spcAft>
              <a:buClr>
                <a:srgbClr val="2C5B66"/>
              </a:buClr>
              <a:buSzPct val="90000"/>
              <a:buFont typeface="System Font Regular"/>
              <a:buChar char="►"/>
              <a:tabLst>
                <a:tab pos="457200" algn="l"/>
              </a:tabLst>
            </a:pPr>
            <a:r>
              <a:rPr lang="en-NZ" sz="1000" dirty="0">
                <a:effectLst/>
                <a:latin typeface="Segoe UI" panose="020B0502040204020203" pitchFamily="34" charset="0"/>
                <a:ea typeface="Arial" panose="020B0604020202020204" pitchFamily="34" charset="0"/>
                <a:cs typeface="Segoe UI" panose="020B0502040204020203" pitchFamily="34" charset="0"/>
              </a:rPr>
              <a:t>Track repayment rates and retention to show the programme’s value.</a:t>
            </a:r>
          </a:p>
          <a:p>
            <a:pPr marL="172800" lvl="0" indent="-172800">
              <a:lnSpc>
                <a:spcPts val="1300"/>
              </a:lnSpc>
              <a:spcAft>
                <a:spcPts val="600"/>
              </a:spcAft>
              <a:buClr>
                <a:srgbClr val="2C5B66"/>
              </a:buClr>
              <a:buSzPct val="90000"/>
              <a:buFont typeface="System Font Regular"/>
              <a:buChar char="►"/>
              <a:tabLst>
                <a:tab pos="457200" algn="l"/>
              </a:tabLst>
            </a:pPr>
            <a:r>
              <a:rPr lang="en-NZ" sz="1000" dirty="0">
                <a:effectLst/>
                <a:latin typeface="Segoe UI" panose="020B0502040204020203" pitchFamily="34" charset="0"/>
                <a:ea typeface="Arial" panose="020B0604020202020204" pitchFamily="34" charset="0"/>
                <a:cs typeface="Segoe UI" panose="020B0502040204020203" pitchFamily="34" charset="0"/>
              </a:rPr>
              <a:t>Use supplier relationships to negotiate stronger discounts for apprentices.</a:t>
            </a:r>
          </a:p>
          <a:p>
            <a:pPr>
              <a:lnSpc>
                <a:spcPts val="1300"/>
              </a:lnSpc>
              <a:spcAft>
                <a:spcPts val="1200"/>
              </a:spcAft>
              <a:buNone/>
            </a:pPr>
            <a:r>
              <a:rPr lang="en-NZ" sz="1400" b="1" dirty="0">
                <a:solidFill>
                  <a:srgbClr val="2C5B66"/>
                </a:solidFill>
                <a:effectLst/>
                <a:latin typeface="Segoe UI Black" panose="020B0502040204020203" pitchFamily="34" charset="0"/>
                <a:ea typeface="Arial" panose="020B0604020202020204" pitchFamily="34" charset="0"/>
                <a:cs typeface="Segoe UI Black" panose="020B0502040204020203" pitchFamily="34" charset="0"/>
              </a:rPr>
              <a:t>Employer benefits</a:t>
            </a:r>
          </a:p>
          <a:p>
            <a:pPr marL="172800" lvl="0" indent="-172800">
              <a:lnSpc>
                <a:spcPts val="1300"/>
              </a:lnSpc>
              <a:spcAft>
                <a:spcPts val="600"/>
              </a:spcAft>
              <a:buClr>
                <a:srgbClr val="2C5B66"/>
              </a:buClr>
              <a:buSzPct val="90000"/>
              <a:buFont typeface="System Font Regular"/>
              <a:buChar char="►"/>
            </a:pPr>
            <a:r>
              <a:rPr lang="en-NZ" sz="1000" b="1" dirty="0">
                <a:effectLst/>
                <a:latin typeface="Segoe UI" panose="020B0502040204020203" pitchFamily="34" charset="0"/>
                <a:ea typeface="Arial" panose="020B0604020202020204" pitchFamily="34" charset="0"/>
                <a:cs typeface="Segoe UI" panose="020B0502040204020203" pitchFamily="34" charset="0"/>
              </a:rPr>
              <a:t>Early productivity </a:t>
            </a:r>
            <a:r>
              <a:rPr lang="en-NZ" sz="1000" b="1" dirty="0">
                <a:latin typeface="Segoe UI" panose="020B0502040204020203" pitchFamily="34" charset="0"/>
                <a:ea typeface="Arial" panose="020B0604020202020204" pitchFamily="34" charset="0"/>
                <a:cs typeface="Segoe UI" panose="020B0502040204020203" pitchFamily="34" charset="0"/>
              </a:rPr>
              <a:t>g</a:t>
            </a:r>
            <a:r>
              <a:rPr lang="en-NZ" sz="1000" b="1" dirty="0">
                <a:effectLst/>
                <a:latin typeface="Segoe UI" panose="020B0502040204020203" pitchFamily="34" charset="0"/>
                <a:ea typeface="Arial" panose="020B0604020202020204" pitchFamily="34" charset="0"/>
                <a:cs typeface="Segoe UI" panose="020B0502040204020203" pitchFamily="34" charset="0"/>
              </a:rPr>
              <a:t>ains: </a:t>
            </a:r>
            <a:r>
              <a:rPr lang="en-NZ" sz="1000" dirty="0">
                <a:effectLst/>
                <a:latin typeface="Segoe UI" panose="020B0502040204020203" pitchFamily="34" charset="0"/>
                <a:ea typeface="Arial" panose="020B0604020202020204" pitchFamily="34" charset="0"/>
                <a:cs typeface="Segoe UI" panose="020B0502040204020203" pitchFamily="34" charset="0"/>
              </a:rPr>
              <a:t>Apprentices with full tool access complete more tasks sooner, reducing downtime and reliance on senior staff to “share” tools.</a:t>
            </a:r>
          </a:p>
          <a:p>
            <a:pPr marL="172800" lvl="0" indent="-172800">
              <a:lnSpc>
                <a:spcPts val="1300"/>
              </a:lnSpc>
              <a:spcAft>
                <a:spcPts val="600"/>
              </a:spcAft>
              <a:buClr>
                <a:srgbClr val="2C5B66"/>
              </a:buClr>
              <a:buSzPct val="90000"/>
              <a:buFont typeface="System Font Regular"/>
              <a:buChar char="►"/>
            </a:pPr>
            <a:r>
              <a:rPr lang="en-NZ" sz="1000" b="1" dirty="0">
                <a:effectLst/>
                <a:latin typeface="Segoe UI" panose="020B0502040204020203" pitchFamily="34" charset="0"/>
                <a:ea typeface="Arial" panose="020B0604020202020204" pitchFamily="34" charset="0"/>
                <a:cs typeface="Segoe UI" panose="020B0502040204020203" pitchFamily="34" charset="0"/>
              </a:rPr>
              <a:t>Retention and loyalty: </a:t>
            </a:r>
            <a:r>
              <a:rPr lang="en-NZ" sz="1000" dirty="0">
                <a:effectLst/>
                <a:latin typeface="Segoe UI" panose="020B0502040204020203" pitchFamily="34" charset="0"/>
                <a:ea typeface="Arial" panose="020B0604020202020204" pitchFamily="34" charset="0"/>
                <a:cs typeface="Segoe UI" panose="020B0502040204020203" pitchFamily="34" charset="0"/>
              </a:rPr>
              <a:t>By easing the apprentice’s financial path, employers improve retention rates, reducing the cost of turnover and failed apprenticeships.</a:t>
            </a:r>
          </a:p>
          <a:p>
            <a:pPr marL="172800" lvl="0" indent="-172800">
              <a:lnSpc>
                <a:spcPts val="1300"/>
              </a:lnSpc>
              <a:spcAft>
                <a:spcPts val="600"/>
              </a:spcAft>
              <a:buClr>
                <a:srgbClr val="2C5B66"/>
              </a:buClr>
              <a:buSzPct val="90000"/>
              <a:buFont typeface="System Font Regular"/>
              <a:buChar char="►"/>
            </a:pPr>
            <a:r>
              <a:rPr lang="en-NZ" sz="1000" b="1" dirty="0">
                <a:effectLst/>
                <a:latin typeface="Segoe UI" panose="020B0502040204020203" pitchFamily="34" charset="0"/>
                <a:ea typeface="Arial" panose="020B0604020202020204" pitchFamily="34" charset="0"/>
                <a:cs typeface="Segoe UI" panose="020B0502040204020203" pitchFamily="34" charset="0"/>
              </a:rPr>
              <a:t>Asset security: </a:t>
            </a:r>
            <a:r>
              <a:rPr lang="en-NZ" sz="1000" dirty="0">
                <a:effectLst/>
                <a:latin typeface="Segoe UI" panose="020B0502040204020203" pitchFamily="34" charset="0"/>
                <a:ea typeface="Arial" panose="020B0604020202020204" pitchFamily="34" charset="0"/>
                <a:cs typeface="Segoe UI" panose="020B0502040204020203" pitchFamily="34" charset="0"/>
              </a:rPr>
              <a:t>Since tools are purchased through the company’s account, ownership can remain with the employer until repayment, mitigating default risk.</a:t>
            </a:r>
          </a:p>
          <a:p>
            <a:pPr marL="172800" lvl="0" indent="-172800">
              <a:lnSpc>
                <a:spcPts val="1300"/>
              </a:lnSpc>
              <a:spcAft>
                <a:spcPts val="600"/>
              </a:spcAft>
              <a:buClr>
                <a:srgbClr val="2C5B66"/>
              </a:buClr>
              <a:buSzPct val="90000"/>
              <a:buFont typeface="System Font Regular"/>
              <a:buChar char="►"/>
            </a:pPr>
            <a:r>
              <a:rPr lang="en-NZ" sz="1000" b="1" dirty="0">
                <a:effectLst/>
                <a:latin typeface="Segoe UI" panose="020B0502040204020203" pitchFamily="34" charset="0"/>
                <a:ea typeface="Arial" panose="020B0604020202020204" pitchFamily="34" charset="0"/>
                <a:cs typeface="Segoe UI" panose="020B0502040204020203" pitchFamily="34" charset="0"/>
              </a:rPr>
              <a:t>Increased purchasing power: </a:t>
            </a:r>
            <a:r>
              <a:rPr lang="en-NZ" sz="1000" dirty="0">
                <a:effectLst/>
                <a:latin typeface="Segoe UI" panose="020B0502040204020203" pitchFamily="34" charset="0"/>
                <a:ea typeface="Arial" panose="020B0604020202020204" pitchFamily="34" charset="0"/>
                <a:cs typeface="Segoe UI" panose="020B0502040204020203" pitchFamily="34" charset="0"/>
              </a:rPr>
              <a:t>Employers increased spend creates the opportunity to leverage better pricing from suppliers.</a:t>
            </a:r>
          </a:p>
          <a:p>
            <a:pPr marL="172800" lvl="0" indent="-172800">
              <a:lnSpc>
                <a:spcPts val="1300"/>
              </a:lnSpc>
              <a:spcAft>
                <a:spcPts val="600"/>
              </a:spcAft>
              <a:buClr>
                <a:srgbClr val="2C5B66"/>
              </a:buClr>
              <a:buSzPct val="90000"/>
              <a:buFont typeface="System Font Regular"/>
              <a:buChar char="►"/>
            </a:pPr>
            <a:r>
              <a:rPr lang="en-NZ" sz="1000" b="1" dirty="0">
                <a:effectLst/>
                <a:latin typeface="Segoe UI" panose="020B0502040204020203" pitchFamily="34" charset="0"/>
                <a:ea typeface="Arial" panose="020B0604020202020204" pitchFamily="34" charset="0"/>
                <a:cs typeface="Segoe UI" panose="020B0502040204020203" pitchFamily="34" charset="0"/>
              </a:rPr>
              <a:t>ROI on training: </a:t>
            </a:r>
            <a:r>
              <a:rPr lang="en-NZ" sz="1000" dirty="0">
                <a:effectLst/>
                <a:latin typeface="Segoe UI" panose="020B0502040204020203" pitchFamily="34" charset="0"/>
                <a:ea typeface="Arial" panose="020B0604020202020204" pitchFamily="34" charset="0"/>
                <a:cs typeface="Segoe UI" panose="020B0502040204020203" pitchFamily="34" charset="0"/>
              </a:rPr>
              <a:t>Faster apprentice progression means employers recoup their training investment sooner via increased job productivity.</a:t>
            </a:r>
          </a:p>
        </p:txBody>
      </p:sp>
      <p:sp>
        <p:nvSpPr>
          <p:cNvPr id="14" name="TextBox 13">
            <a:extLst>
              <a:ext uri="{FF2B5EF4-FFF2-40B4-BE49-F238E27FC236}">
                <a16:creationId xmlns:a16="http://schemas.microsoft.com/office/drawing/2014/main" id="{3FA8960C-27A7-7F91-F22D-B113D145243D}"/>
              </a:ext>
            </a:extLst>
          </p:cNvPr>
          <p:cNvSpPr txBox="1"/>
          <p:nvPr/>
        </p:nvSpPr>
        <p:spPr>
          <a:xfrm>
            <a:off x="396766" y="1227382"/>
            <a:ext cx="2611582" cy="2343462"/>
          </a:xfrm>
          <a:prstGeom prst="rect">
            <a:avLst/>
          </a:prstGeom>
          <a:noFill/>
        </p:spPr>
        <p:txBody>
          <a:bodyPr wrap="square" lIns="0" tIns="0" rIns="0" bIns="0">
            <a:spAutoFit/>
          </a:bodyPr>
          <a:lstStyle/>
          <a:p>
            <a:pPr>
              <a:lnSpc>
                <a:spcPts val="1300"/>
              </a:lnSpc>
              <a:spcAft>
                <a:spcPts val="600"/>
              </a:spcAft>
              <a:buNone/>
            </a:pPr>
            <a:r>
              <a:rPr lang="en-NZ" sz="1400" b="1">
                <a:solidFill>
                  <a:srgbClr val="E2E228"/>
                </a:solidFill>
                <a:effectLst/>
                <a:latin typeface="Segoe UI Black" panose="020B0502040204020203" pitchFamily="34" charset="0"/>
                <a:ea typeface="Arial" panose="020B0604020202020204" pitchFamily="34" charset="0"/>
                <a:cs typeface="Segoe UI Black" panose="020B0502040204020203" pitchFamily="34" charset="0"/>
              </a:rPr>
              <a:t>Example in practice:</a:t>
            </a:r>
          </a:p>
          <a:p>
            <a:pPr>
              <a:lnSpc>
                <a:spcPts val="1500"/>
              </a:lnSpc>
              <a:spcAft>
                <a:spcPts val="1200"/>
              </a:spcAft>
              <a:buNone/>
            </a:pPr>
            <a:r>
              <a:rPr lang="en-NZ" sz="1100">
                <a:solidFill>
                  <a:schemeClr val="bg1"/>
                </a:solidFill>
                <a:effectLst/>
                <a:latin typeface="Segoe UI" panose="020B0502040204020203" pitchFamily="34" charset="0"/>
                <a:ea typeface="Arial" panose="020B0604020202020204" pitchFamily="34" charset="0"/>
                <a:cs typeface="Segoe UI" panose="020B0502040204020203" pitchFamily="34" charset="0"/>
              </a:rPr>
              <a:t>A construction firm issues second-hand kits to prospective apprentices. Once an apprentice is offered an apprenticeship, they purchase their own tools via the firm’s supplier account at a 20% discount. Repayments of $30 per week are deducted over 18 months. At two years, the apprentice receives a $500 allowance for replacement tools. This ensures the apprentice remains fully equipped while building skills and independence.</a:t>
            </a:r>
          </a:p>
        </p:txBody>
      </p:sp>
    </p:spTree>
    <p:extLst>
      <p:ext uri="{BB962C8B-B14F-4D97-AF65-F5344CB8AC3E}">
        <p14:creationId xmlns:p14="http://schemas.microsoft.com/office/powerpoint/2010/main" val="27004714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onstruction workers sitting on a ledge&#10;&#10;AI-generated content may be incorrect.">
            <a:extLst>
              <a:ext uri="{FF2B5EF4-FFF2-40B4-BE49-F238E27FC236}">
                <a16:creationId xmlns:a16="http://schemas.microsoft.com/office/drawing/2014/main" id="{8A74BAF8-C397-693E-BBE7-684F1B1EF9A7}"/>
              </a:ext>
            </a:extLst>
          </p:cNvPr>
          <p:cNvPicPr>
            <a:picLocks noChangeAspect="1"/>
          </p:cNvPicPr>
          <p:nvPr/>
        </p:nvPicPr>
        <p:blipFill>
          <a:blip r:embed="rId3"/>
          <a:stretch>
            <a:fillRect/>
          </a:stretch>
        </p:blipFill>
        <p:spPr>
          <a:xfrm>
            <a:off x="-1" y="0"/>
            <a:ext cx="9906001" cy="6858000"/>
          </a:xfrm>
          <a:prstGeom prst="rect">
            <a:avLst/>
          </a:prstGeom>
        </p:spPr>
      </p:pic>
      <p:sp>
        <p:nvSpPr>
          <p:cNvPr id="6" name="TextBox 5">
            <a:extLst>
              <a:ext uri="{FF2B5EF4-FFF2-40B4-BE49-F238E27FC236}">
                <a16:creationId xmlns:a16="http://schemas.microsoft.com/office/drawing/2014/main" id="{3BBA5BC6-69CE-FF71-CA30-9C82B79674D0}"/>
              </a:ext>
            </a:extLst>
          </p:cNvPr>
          <p:cNvSpPr txBox="1"/>
          <p:nvPr/>
        </p:nvSpPr>
        <p:spPr>
          <a:xfrm>
            <a:off x="6290075" y="2711519"/>
            <a:ext cx="3559480" cy="1438855"/>
          </a:xfrm>
          <a:prstGeom prst="rect">
            <a:avLst/>
          </a:prstGeom>
          <a:noFill/>
        </p:spPr>
        <p:txBody>
          <a:bodyPr wrap="square" lIns="288000">
            <a:spAutoFit/>
          </a:bodyPr>
          <a:lstStyle/>
          <a:p>
            <a:pPr>
              <a:lnSpc>
                <a:spcPts val="3520"/>
              </a:lnSpc>
            </a:pPr>
            <a:r>
              <a:rPr lang="en-NZ" sz="3200" b="1" kern="100" spc="-20">
                <a:solidFill>
                  <a:schemeClr val="bg1"/>
                </a:solidFill>
                <a:latin typeface="Segoe UI Black" panose="020B0502040204020203" pitchFamily="34" charset="0"/>
                <a:ea typeface="Aptos" panose="020B0004020202020204" pitchFamily="34" charset="0"/>
                <a:cs typeface="Segoe UI Black" panose="020B0502040204020203" pitchFamily="34" charset="0"/>
              </a:rPr>
              <a:t>Apprenticeship</a:t>
            </a:r>
            <a:r>
              <a:rPr lang="en-NZ" sz="3200" b="1" kern="100">
                <a:solidFill>
                  <a:schemeClr val="bg1"/>
                </a:solidFill>
                <a:latin typeface="Segoe UI Black" panose="020B0502040204020203" pitchFamily="34" charset="0"/>
                <a:ea typeface="Aptos" panose="020B0004020202020204" pitchFamily="34" charset="0"/>
                <a:cs typeface="Segoe UI Black" panose="020B0502040204020203" pitchFamily="34" charset="0"/>
              </a:rPr>
              <a:t> Progression</a:t>
            </a:r>
          </a:p>
          <a:p>
            <a:pPr>
              <a:lnSpc>
                <a:spcPts val="3520"/>
              </a:lnSpc>
            </a:pPr>
            <a:r>
              <a:rPr lang="en-NZ" sz="3200" b="1" kern="100">
                <a:solidFill>
                  <a:schemeClr val="bg1"/>
                </a:solidFill>
                <a:latin typeface="Segoe UI Black" panose="020B0502040204020203" pitchFamily="34" charset="0"/>
                <a:ea typeface="Aptos" panose="020B0004020202020204" pitchFamily="34" charset="0"/>
                <a:cs typeface="Segoe UI Black" panose="020B0502040204020203" pitchFamily="34" charset="0"/>
              </a:rPr>
              <a:t>Framework</a:t>
            </a:r>
          </a:p>
        </p:txBody>
      </p:sp>
      <p:pic>
        <p:nvPicPr>
          <p:cNvPr id="4" name="Graphic 3">
            <a:extLst>
              <a:ext uri="{FF2B5EF4-FFF2-40B4-BE49-F238E27FC236}">
                <a16:creationId xmlns:a16="http://schemas.microsoft.com/office/drawing/2014/main" id="{F434BC8F-3556-8B00-EF7C-E4CEF161D5E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05587" y="2100262"/>
            <a:ext cx="540000" cy="540000"/>
          </a:xfrm>
          <a:prstGeom prst="rect">
            <a:avLst/>
          </a:prstGeom>
        </p:spPr>
      </p:pic>
    </p:spTree>
    <p:extLst>
      <p:ext uri="{BB962C8B-B14F-4D97-AF65-F5344CB8AC3E}">
        <p14:creationId xmlns:p14="http://schemas.microsoft.com/office/powerpoint/2010/main" val="2807119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B219E-DDF9-E8F2-59DA-B3A20989CF70}"/>
            </a:ext>
          </a:extLst>
        </p:cNvPr>
        <p:cNvGrpSpPr/>
        <p:nvPr/>
      </p:nvGrpSpPr>
      <p:grpSpPr>
        <a:xfrm>
          <a:off x="0" y="0"/>
          <a:ext cx="0" cy="0"/>
          <a:chOff x="0" y="0"/>
          <a:chExt cx="0" cy="0"/>
        </a:xfrm>
      </p:grpSpPr>
      <p:pic>
        <p:nvPicPr>
          <p:cNvPr id="2050" name="Picture 2" descr="contractor chatting to architect contractor chatting to architect construction apprentice learning stock pictures, royalty-free photos &amp; images">
            <a:extLst>
              <a:ext uri="{FF2B5EF4-FFF2-40B4-BE49-F238E27FC236}">
                <a16:creationId xmlns:a16="http://schemas.microsoft.com/office/drawing/2014/main" id="{4139F84A-FF2E-A21B-8DB9-2AABED3A64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872" r="10439"/>
          <a:stretch>
            <a:fillRect/>
          </a:stretch>
        </p:blipFill>
        <p:spPr bwMode="auto">
          <a:xfrm>
            <a:off x="0" y="-1"/>
            <a:ext cx="4953000" cy="686926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A227347-62AC-F7F1-8FEA-5AAB0CF81CFE}"/>
              </a:ext>
            </a:extLst>
          </p:cNvPr>
          <p:cNvSpPr/>
          <p:nvPr/>
        </p:nvSpPr>
        <p:spPr>
          <a:xfrm>
            <a:off x="4826000" y="0"/>
            <a:ext cx="5080000" cy="6858000"/>
          </a:xfrm>
          <a:prstGeom prst="rect">
            <a:avLst/>
          </a:prstGeom>
          <a:solidFill>
            <a:srgbClr val="10273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Footer Placeholder 102">
            <a:extLst>
              <a:ext uri="{FF2B5EF4-FFF2-40B4-BE49-F238E27FC236}">
                <a16:creationId xmlns:a16="http://schemas.microsoft.com/office/drawing/2014/main" id="{9C4B2F3D-320D-5B37-2FD2-26D203E70EC8}"/>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Apprenticeship Toolkit</a:t>
            </a:r>
          </a:p>
        </p:txBody>
      </p:sp>
      <p:sp>
        <p:nvSpPr>
          <p:cNvPr id="104" name="Slide Number Placeholder 103">
            <a:extLst>
              <a:ext uri="{FF2B5EF4-FFF2-40B4-BE49-F238E27FC236}">
                <a16:creationId xmlns:a16="http://schemas.microsoft.com/office/drawing/2014/main" id="{9C0E8EE5-BE93-4ABF-7596-910FF3BD8BB8}"/>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DF4AAA5-C268-2745-B477-E8FB4AEBEA9C}" type="slidenum">
              <a:rPr kumimoji="0" lang="en-US" sz="800" b="0" i="0" u="none" strike="noStrike" kern="1200" cap="none" spc="0" normalizeH="0" baseline="0" noProof="0" smtClean="0">
                <a:ln>
                  <a:noFill/>
                </a:ln>
                <a:solidFill>
                  <a:prstClr val="white"/>
                </a:solidFill>
                <a:effectLst/>
                <a:uLnTx/>
                <a:uFillTx/>
                <a:latin typeface="Segoe UI" panose="020B0502040204020203" pitchFamily="34" charset="0"/>
                <a:ea typeface="+mn-ea"/>
                <a:cs typeface="Segoe UI" panose="020B0502040204020203"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a:t>
            </a:fld>
            <a:endParaRPr kumimoji="0" lang="en-US" sz="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6" name="TextBox 5">
            <a:extLst>
              <a:ext uri="{FF2B5EF4-FFF2-40B4-BE49-F238E27FC236}">
                <a16:creationId xmlns:a16="http://schemas.microsoft.com/office/drawing/2014/main" id="{11B0DBFB-BA9E-CB57-A849-4F0C7D8471BC}"/>
              </a:ext>
            </a:extLst>
          </p:cNvPr>
          <p:cNvSpPr txBox="1"/>
          <p:nvPr/>
        </p:nvSpPr>
        <p:spPr>
          <a:xfrm>
            <a:off x="5334001" y="576369"/>
            <a:ext cx="4473318" cy="861774"/>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Segoe UI Black" panose="020B0502040204020203" pitchFamily="34" charset="0"/>
                <a:ea typeface="+mn-ea"/>
                <a:cs typeface="Segoe UI Black" panose="020B0502040204020203" pitchFamily="34" charset="0"/>
              </a:rPr>
              <a:t>What is the purpose of this toolkit?</a:t>
            </a:r>
          </a:p>
        </p:txBody>
      </p:sp>
      <p:cxnSp>
        <p:nvCxnSpPr>
          <p:cNvPr id="7" name="Straight Connector 6">
            <a:extLst>
              <a:ext uri="{FF2B5EF4-FFF2-40B4-BE49-F238E27FC236}">
                <a16:creationId xmlns:a16="http://schemas.microsoft.com/office/drawing/2014/main" id="{FA657EA5-1754-F427-F326-E853D001E1F7}"/>
              </a:ext>
            </a:extLst>
          </p:cNvPr>
          <p:cNvCxnSpPr>
            <a:cxnSpLocks/>
          </p:cNvCxnSpPr>
          <p:nvPr/>
        </p:nvCxnSpPr>
        <p:spPr>
          <a:xfrm>
            <a:off x="5334000" y="1594256"/>
            <a:ext cx="4038600" cy="0"/>
          </a:xfrm>
          <a:prstGeom prst="line">
            <a:avLst/>
          </a:prstGeom>
          <a:ln w="12700">
            <a:solidFill>
              <a:schemeClr val="bg1"/>
            </a:solidFill>
          </a:ln>
        </p:spPr>
        <p:style>
          <a:lnRef idx="1">
            <a:schemeClr val="accent2"/>
          </a:lnRef>
          <a:fillRef idx="0">
            <a:schemeClr val="accent2"/>
          </a:fillRef>
          <a:effectRef idx="0">
            <a:schemeClr val="accent2"/>
          </a:effectRef>
          <a:fontRef idx="minor">
            <a:schemeClr val="tx1"/>
          </a:fontRef>
        </p:style>
      </p:cxnSp>
      <p:sp>
        <p:nvSpPr>
          <p:cNvPr id="10" name="TextBox 9">
            <a:extLst>
              <a:ext uri="{FF2B5EF4-FFF2-40B4-BE49-F238E27FC236}">
                <a16:creationId xmlns:a16="http://schemas.microsoft.com/office/drawing/2014/main" id="{7F65AD29-A70F-8352-5B7F-EB93F5DE4E8D}"/>
              </a:ext>
            </a:extLst>
          </p:cNvPr>
          <p:cNvSpPr txBox="1"/>
          <p:nvPr/>
        </p:nvSpPr>
        <p:spPr>
          <a:xfrm>
            <a:off x="5334000" y="1885723"/>
            <a:ext cx="3949700" cy="1522725"/>
          </a:xfrm>
          <a:prstGeom prst="rect">
            <a:avLst/>
          </a:prstGeom>
          <a:noFill/>
        </p:spPr>
        <p:txBody>
          <a:bodyPr wrap="square" lIns="0" tIns="0" rIns="0" bIns="0" rtlCol="0">
            <a:spAutoFit/>
          </a:bodyPr>
          <a:lstStyle/>
          <a:p>
            <a:pPr marL="0" marR="0" lvl="0" indent="0" algn="l" defTabSz="457200" rtl="0" eaLnBrk="1" fontAlgn="auto" latinLnBrk="0" hangingPunct="1">
              <a:lnSpc>
                <a:spcPts val="1520"/>
              </a:lnSpc>
              <a:spcBef>
                <a:spcPts val="0"/>
              </a:spcBef>
              <a:spcAft>
                <a:spcPts val="0"/>
              </a:spcAft>
              <a:buClrTx/>
              <a:buSzTx/>
              <a:buFontTx/>
              <a:buNone/>
              <a:tabLst/>
              <a:defRPr/>
            </a:pPr>
            <a:r>
              <a:rPr kumimoji="0" lang="en-NZ" sz="1100" b="1" i="0" u="none" strike="noStrike" kern="1200" cap="none" spc="0" normalizeH="0" baseline="0" noProof="0">
                <a:ln>
                  <a:noFill/>
                </a:ln>
                <a:solidFill>
                  <a:prstClr val="white"/>
                </a:solidFill>
                <a:effectLst/>
                <a:uLnTx/>
                <a:uFillTx/>
                <a:latin typeface="Segoe UI Semibold" panose="020B0502040204020203" pitchFamily="34" charset="0"/>
                <a:ea typeface="+mn-ea"/>
                <a:cs typeface="Segoe UI Semibold" panose="020B0502040204020203" pitchFamily="34" charset="0"/>
              </a:rPr>
              <a:t>This toolkit has been designed to help employers in the construction and infrastructure (C&amp;I) sector make their apprenticeships more enjoyable, cost-effective, less risky – and therefore generate a sustainable return for their businesses, faster. Applying the toolkit will enable employers to better engage, equip and develop their apprentices, ultimately enabling businesses to realise a quicker return on their investment. </a:t>
            </a:r>
          </a:p>
        </p:txBody>
      </p:sp>
      <p:sp>
        <p:nvSpPr>
          <p:cNvPr id="11" name="TextBox 10">
            <a:extLst>
              <a:ext uri="{FF2B5EF4-FFF2-40B4-BE49-F238E27FC236}">
                <a16:creationId xmlns:a16="http://schemas.microsoft.com/office/drawing/2014/main" id="{C6918076-858A-F960-4B1B-F7722612D423}"/>
              </a:ext>
            </a:extLst>
          </p:cNvPr>
          <p:cNvSpPr txBox="1"/>
          <p:nvPr/>
        </p:nvSpPr>
        <p:spPr>
          <a:xfrm>
            <a:off x="5334000" y="3567021"/>
            <a:ext cx="3525471" cy="861774"/>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400" b="1" i="0" u="none" strike="noStrike" kern="1200" cap="none" spc="0" normalizeH="0" baseline="0" noProof="0">
                <a:ln>
                  <a:noFill/>
                </a:ln>
                <a:solidFill>
                  <a:srgbClr val="E2E228"/>
                </a:solidFill>
                <a:effectLst/>
                <a:uLnTx/>
                <a:uFillTx/>
                <a:latin typeface="Segoe UI Semibold" panose="020B0502040204020203" pitchFamily="34" charset="0"/>
                <a:ea typeface="+mn-ea"/>
                <a:cs typeface="Segoe UI Semibold" panose="020B0502040204020203" pitchFamily="34" charset="0"/>
              </a:rPr>
              <a:t>In summary, the toolkit helps make training apprentices more productive, profitable, and sustainable.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E2E228"/>
              </a:solidFill>
              <a:effectLst/>
              <a:uLnTx/>
              <a:uFillTx/>
              <a:latin typeface="Segoe UI Semibold" panose="020B0502040204020203" pitchFamily="34" charset="0"/>
              <a:ea typeface="+mn-ea"/>
              <a:cs typeface="Segoe UI Semibold" panose="020B0502040204020203" pitchFamily="34" charset="0"/>
            </a:endParaRPr>
          </a:p>
        </p:txBody>
      </p:sp>
    </p:spTree>
    <p:extLst>
      <p:ext uri="{BB962C8B-B14F-4D97-AF65-F5344CB8AC3E}">
        <p14:creationId xmlns:p14="http://schemas.microsoft.com/office/powerpoint/2010/main" val="6741164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4A08B8-9A8B-7201-3043-9D5C32C02A99}"/>
              </a:ext>
            </a:extLst>
          </p:cNvPr>
          <p:cNvSpPr/>
          <p:nvPr/>
        </p:nvSpPr>
        <p:spPr>
          <a:xfrm>
            <a:off x="0" y="0"/>
            <a:ext cx="3189288" cy="6858000"/>
          </a:xfrm>
          <a:prstGeom prst="rect">
            <a:avLst/>
          </a:prstGeom>
          <a:solidFill>
            <a:srgbClr val="F053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4F98D772-C51C-6F80-615E-4246BB91DF35}"/>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9234D5C4-89CA-3411-2FE3-D261EBB8C532}"/>
              </a:ext>
            </a:extLst>
          </p:cNvPr>
          <p:cNvSpPr>
            <a:spLocks noGrp="1"/>
          </p:cNvSpPr>
          <p:nvPr>
            <p:ph type="sldNum" sz="quarter" idx="4"/>
          </p:nvPr>
        </p:nvSpPr>
        <p:spPr/>
        <p:txBody>
          <a:bodyPr/>
          <a:lstStyle/>
          <a:p>
            <a:fld id="{1DF4AAA5-C268-2745-B477-E8FB4AEBEA9C}" type="slidenum">
              <a:rPr lang="en-US" smtClean="0"/>
              <a:pPr/>
              <a:t>20</a:t>
            </a:fld>
            <a:endParaRPr lang="en-US"/>
          </a:p>
        </p:txBody>
      </p:sp>
      <p:sp>
        <p:nvSpPr>
          <p:cNvPr id="5" name="TextBox 4">
            <a:extLst>
              <a:ext uri="{FF2B5EF4-FFF2-40B4-BE49-F238E27FC236}">
                <a16:creationId xmlns:a16="http://schemas.microsoft.com/office/drawing/2014/main" id="{13925C2C-358F-EC19-05B0-93AC84BA082E}"/>
              </a:ext>
            </a:extLst>
          </p:cNvPr>
          <p:cNvSpPr txBox="1"/>
          <p:nvPr/>
        </p:nvSpPr>
        <p:spPr>
          <a:xfrm>
            <a:off x="403101" y="2887925"/>
            <a:ext cx="2784602" cy="3359766"/>
          </a:xfrm>
          <a:prstGeom prst="rect">
            <a:avLst/>
          </a:prstGeom>
          <a:noFill/>
        </p:spPr>
        <p:txBody>
          <a:bodyPr wrap="square" lIns="0" tIns="0" rIns="0" bIns="0" rtlCol="0">
            <a:spAutoFit/>
          </a:bodyPr>
          <a:lstStyle/>
          <a:p>
            <a:pPr>
              <a:lnSpc>
                <a:spcPts val="1380"/>
              </a:lnSpc>
              <a:spcAft>
                <a:spcPts val="500"/>
              </a:spcAft>
            </a:pPr>
            <a:r>
              <a:rPr lang="en-NZ" sz="1100" b="1" dirty="0">
                <a:solidFill>
                  <a:schemeClr val="bg1"/>
                </a:solidFill>
                <a:latin typeface="Segoe UI Semibold" panose="020B0502040204020203" pitchFamily="34" charset="0"/>
                <a:cs typeface="Segoe UI Semibold" panose="020B0502040204020203" pitchFamily="34" charset="0"/>
              </a:rPr>
              <a:t>The Apprenticeship Progression </a:t>
            </a:r>
            <a:br>
              <a:rPr lang="en-NZ" sz="1100" b="1" dirty="0">
                <a:solidFill>
                  <a:schemeClr val="bg1"/>
                </a:solidFill>
                <a:latin typeface="Segoe UI Semibold" panose="020B0502040204020203" pitchFamily="34" charset="0"/>
                <a:cs typeface="Segoe UI Semibold" panose="020B0502040204020203" pitchFamily="34" charset="0"/>
              </a:rPr>
            </a:br>
            <a:r>
              <a:rPr lang="en-NZ" sz="1100" b="1" dirty="0">
                <a:solidFill>
                  <a:schemeClr val="bg1"/>
                </a:solidFill>
                <a:latin typeface="Segoe UI Semibold" panose="020B0502040204020203" pitchFamily="34" charset="0"/>
                <a:cs typeface="Segoe UI Semibold" panose="020B0502040204020203" pitchFamily="34" charset="0"/>
              </a:rPr>
              <a:t>Framework provides:</a:t>
            </a:r>
          </a:p>
          <a:p>
            <a:pPr marL="171450" lvl="0" indent="-171450">
              <a:lnSpc>
                <a:spcPts val="1380"/>
              </a:lnSpc>
              <a:spcAft>
                <a:spcPts val="500"/>
              </a:spcAft>
              <a:buClr>
                <a:schemeClr val="bg1"/>
              </a:buClr>
              <a:buSzPct val="90000"/>
              <a:buFont typeface="System Font Regular"/>
              <a:buChar char="►"/>
            </a:pPr>
            <a:r>
              <a:rPr lang="en-NZ" sz="1100" b="1" dirty="0">
                <a:solidFill>
                  <a:schemeClr val="bg1"/>
                </a:solidFill>
                <a:latin typeface="Segoe UI Semibold" panose="020B0502040204020203" pitchFamily="34" charset="0"/>
                <a:cs typeface="Segoe UI Semibold" panose="020B0502040204020203" pitchFamily="34" charset="0"/>
              </a:rPr>
              <a:t>clear expectations for apprentices </a:t>
            </a:r>
            <a:br>
              <a:rPr lang="en-NZ" sz="1100" b="1" dirty="0">
                <a:solidFill>
                  <a:schemeClr val="bg1"/>
                </a:solidFill>
                <a:latin typeface="Segoe UI Semibold" panose="020B0502040204020203" pitchFamily="34" charset="0"/>
                <a:cs typeface="Segoe UI Semibold" panose="020B0502040204020203" pitchFamily="34" charset="0"/>
              </a:rPr>
            </a:br>
            <a:r>
              <a:rPr lang="en-NZ" sz="1100" b="1" dirty="0">
                <a:solidFill>
                  <a:schemeClr val="bg1"/>
                </a:solidFill>
                <a:latin typeface="Segoe UI Semibold" panose="020B0502040204020203" pitchFamily="34" charset="0"/>
                <a:cs typeface="Segoe UI Semibold" panose="020B0502040204020203" pitchFamily="34" charset="0"/>
              </a:rPr>
              <a:t>at each stage of their development</a:t>
            </a:r>
          </a:p>
          <a:p>
            <a:pPr marL="171450" lvl="0" indent="-171450">
              <a:lnSpc>
                <a:spcPts val="1380"/>
              </a:lnSpc>
              <a:spcAft>
                <a:spcPts val="500"/>
              </a:spcAft>
              <a:buClr>
                <a:schemeClr val="bg1"/>
              </a:buClr>
              <a:buSzPct val="90000"/>
              <a:buFont typeface="System Font Regular"/>
              <a:buChar char="►"/>
            </a:pPr>
            <a:r>
              <a:rPr lang="en-NZ" sz="1100" b="1" dirty="0">
                <a:solidFill>
                  <a:schemeClr val="bg1"/>
                </a:solidFill>
                <a:latin typeface="Segoe UI Semibold" panose="020B0502040204020203" pitchFamily="34" charset="0"/>
                <a:cs typeface="Segoe UI Semibold" panose="020B0502040204020203" pitchFamily="34" charset="0"/>
              </a:rPr>
              <a:t>observable behaviours that </a:t>
            </a:r>
            <a:br>
              <a:rPr lang="en-NZ" sz="1100" b="1" dirty="0">
                <a:solidFill>
                  <a:schemeClr val="bg1"/>
                </a:solidFill>
                <a:latin typeface="Segoe UI Semibold" panose="020B0502040204020203" pitchFamily="34" charset="0"/>
                <a:cs typeface="Segoe UI Semibold" panose="020B0502040204020203" pitchFamily="34" charset="0"/>
              </a:rPr>
            </a:br>
            <a:r>
              <a:rPr lang="en-NZ" sz="1100" b="1" dirty="0">
                <a:solidFill>
                  <a:schemeClr val="bg1"/>
                </a:solidFill>
                <a:latin typeface="Segoe UI Semibold" panose="020B0502040204020203" pitchFamily="34" charset="0"/>
                <a:cs typeface="Segoe UI Semibold" panose="020B0502040204020203" pitchFamily="34" charset="0"/>
              </a:rPr>
              <a:t>employers can assess fairly, and</a:t>
            </a:r>
          </a:p>
          <a:p>
            <a:pPr marL="171450" lvl="0" indent="-171450">
              <a:lnSpc>
                <a:spcPts val="1380"/>
              </a:lnSpc>
              <a:spcAft>
                <a:spcPts val="500"/>
              </a:spcAft>
              <a:buClr>
                <a:schemeClr val="bg1"/>
              </a:buClr>
              <a:buSzPct val="90000"/>
              <a:buFont typeface="System Font Regular"/>
              <a:buChar char="►"/>
            </a:pPr>
            <a:r>
              <a:rPr lang="en-NZ" sz="1100" b="1" dirty="0">
                <a:solidFill>
                  <a:schemeClr val="bg1"/>
                </a:solidFill>
                <a:latin typeface="Segoe UI Semibold" panose="020B0502040204020203" pitchFamily="34" charset="0"/>
                <a:cs typeface="Segoe UI Semibold" panose="020B0502040204020203" pitchFamily="34" charset="0"/>
              </a:rPr>
              <a:t>progression milestones that link </a:t>
            </a:r>
            <a:r>
              <a:rPr lang="en-NZ" sz="1100" b="1" spc="-10" dirty="0">
                <a:solidFill>
                  <a:schemeClr val="bg1"/>
                </a:solidFill>
                <a:latin typeface="Segoe UI Semibold" panose="020B0502040204020203" pitchFamily="34" charset="0"/>
                <a:cs typeface="Segoe UI Semibold" panose="020B0502040204020203" pitchFamily="34" charset="0"/>
              </a:rPr>
              <a:t>apprentice growth with business value.</a:t>
            </a:r>
          </a:p>
          <a:p>
            <a:pPr>
              <a:lnSpc>
                <a:spcPts val="1380"/>
              </a:lnSpc>
              <a:spcAft>
                <a:spcPts val="500"/>
              </a:spcAft>
            </a:pPr>
            <a:r>
              <a:rPr lang="en-NZ" sz="1100" b="1" spc="-10" dirty="0">
                <a:solidFill>
                  <a:schemeClr val="bg1"/>
                </a:solidFill>
                <a:latin typeface="Segoe UI Semibold" panose="020B0502040204020203" pitchFamily="34" charset="0"/>
                <a:cs typeface="Segoe UI Semibold" panose="020B0502040204020203" pitchFamily="34" charset="0"/>
              </a:rPr>
              <a:t>By applying them consistently, apprentices </a:t>
            </a:r>
            <a:r>
              <a:rPr lang="en-NZ" sz="1100" b="1" dirty="0">
                <a:solidFill>
                  <a:schemeClr val="bg1"/>
                </a:solidFill>
                <a:latin typeface="Segoe UI Semibold" panose="020B0502040204020203" pitchFamily="34" charset="0"/>
                <a:cs typeface="Segoe UI Semibold" panose="020B0502040204020203" pitchFamily="34" charset="0"/>
              </a:rPr>
              <a:t>understand what success looks like, and employers gain confidence in when an apprentice is ready to progress.</a:t>
            </a:r>
          </a:p>
          <a:p>
            <a:pPr>
              <a:lnSpc>
                <a:spcPts val="1380"/>
              </a:lnSpc>
              <a:spcAft>
                <a:spcPts val="500"/>
              </a:spcAft>
            </a:pPr>
            <a:r>
              <a:rPr lang="en-NZ" sz="1100" b="1" dirty="0">
                <a:solidFill>
                  <a:schemeClr val="bg1"/>
                </a:solidFill>
                <a:latin typeface="Segoe UI Semibold" panose="020B0502040204020203" pitchFamily="34" charset="0"/>
                <a:cs typeface="Segoe UI Semibold" panose="020B0502040204020203" pitchFamily="34" charset="0"/>
              </a:rPr>
              <a:t>This guide explains how to use the </a:t>
            </a:r>
            <a:r>
              <a:rPr lang="en-NZ" sz="1100" b="1" spc="-10" dirty="0">
                <a:solidFill>
                  <a:schemeClr val="bg1"/>
                </a:solidFill>
                <a:latin typeface="Segoe UI Semibold" panose="020B0502040204020203" pitchFamily="34" charset="0"/>
                <a:cs typeface="Segoe UI Semibold" panose="020B0502040204020203" pitchFamily="34" charset="0"/>
              </a:rPr>
              <a:t>Apprenticeship Progression Framework in </a:t>
            </a:r>
            <a:r>
              <a:rPr lang="en-NZ" sz="1100" b="1" dirty="0">
                <a:solidFill>
                  <a:schemeClr val="bg1"/>
                </a:solidFill>
                <a:latin typeface="Segoe UI Semibold" panose="020B0502040204020203" pitchFamily="34" charset="0"/>
                <a:cs typeface="Segoe UI Semibold" panose="020B0502040204020203" pitchFamily="34" charset="0"/>
              </a:rPr>
              <a:t>practice. It also shows how to customise KPIs so they fit your company’s unique trade, culture, and way of working.</a:t>
            </a:r>
          </a:p>
        </p:txBody>
      </p:sp>
      <p:sp>
        <p:nvSpPr>
          <p:cNvPr id="6" name="TextBox 5">
            <a:extLst>
              <a:ext uri="{FF2B5EF4-FFF2-40B4-BE49-F238E27FC236}">
                <a16:creationId xmlns:a16="http://schemas.microsoft.com/office/drawing/2014/main" id="{9F5FD48C-1B70-2F22-7F02-8358DDC2EC28}"/>
              </a:ext>
            </a:extLst>
          </p:cNvPr>
          <p:cNvSpPr txBox="1"/>
          <p:nvPr/>
        </p:nvSpPr>
        <p:spPr>
          <a:xfrm>
            <a:off x="381000" y="2139454"/>
            <a:ext cx="2608385" cy="646331"/>
          </a:xfrm>
          <a:prstGeom prst="rect">
            <a:avLst/>
          </a:prstGeom>
          <a:noFill/>
        </p:spPr>
        <p:txBody>
          <a:bodyPr wrap="square" lIns="0" tIns="0" rIns="0" bIns="0">
            <a:spAutoFit/>
          </a:bodyPr>
          <a:lstStyle/>
          <a:p>
            <a:r>
              <a:rPr lang="en-NZ" sz="1400" b="1">
                <a:solidFill>
                  <a:schemeClr val="bg1"/>
                </a:solidFill>
                <a:latin typeface="Segoe UI Black" panose="020B0502040204020203" pitchFamily="34" charset="0"/>
                <a:cs typeface="Segoe UI Black" panose="020B0502040204020203" pitchFamily="34" charset="0"/>
              </a:rPr>
              <a:t>Purpose of </a:t>
            </a:r>
            <a:br>
              <a:rPr lang="en-NZ" sz="1400" b="1">
                <a:solidFill>
                  <a:schemeClr val="bg1"/>
                </a:solidFill>
                <a:latin typeface="Segoe UI Black" panose="020B0502040204020203" pitchFamily="34" charset="0"/>
                <a:cs typeface="Segoe UI Black" panose="020B0502040204020203" pitchFamily="34" charset="0"/>
              </a:rPr>
            </a:br>
            <a:r>
              <a:rPr lang="en-NZ" sz="1400" b="1">
                <a:solidFill>
                  <a:schemeClr val="bg1"/>
                </a:solidFill>
                <a:latin typeface="Segoe UI Black" panose="020B0502040204020203" pitchFamily="34" charset="0"/>
                <a:cs typeface="Segoe UI Black" panose="020B0502040204020203" pitchFamily="34" charset="0"/>
              </a:rPr>
              <a:t>Apprenticeship Progression Framework</a:t>
            </a:r>
          </a:p>
        </p:txBody>
      </p:sp>
      <p:sp>
        <p:nvSpPr>
          <p:cNvPr id="7" name="TextBox 6">
            <a:extLst>
              <a:ext uri="{FF2B5EF4-FFF2-40B4-BE49-F238E27FC236}">
                <a16:creationId xmlns:a16="http://schemas.microsoft.com/office/drawing/2014/main" id="{1FD1C6C0-E311-8EED-B121-6598C40A1D13}"/>
              </a:ext>
            </a:extLst>
          </p:cNvPr>
          <p:cNvSpPr txBox="1"/>
          <p:nvPr/>
        </p:nvSpPr>
        <p:spPr>
          <a:xfrm>
            <a:off x="6753225" y="1195871"/>
            <a:ext cx="2808288" cy="4862554"/>
          </a:xfrm>
          <a:prstGeom prst="rect">
            <a:avLst/>
          </a:prstGeom>
          <a:noFill/>
        </p:spPr>
        <p:txBody>
          <a:bodyPr wrap="square" lIns="0" tIns="0" rIns="0" bIns="0" numCol="1" spcCol="360000" rtlCol="0">
            <a:noAutofit/>
          </a:bodyPr>
          <a:lstStyle/>
          <a:p>
            <a:pPr>
              <a:lnSpc>
                <a:spcPts val="1520"/>
              </a:lnSpc>
              <a:spcAft>
                <a:spcPts val="1200"/>
              </a:spcAft>
            </a:pPr>
            <a:r>
              <a:rPr lang="en-NZ" sz="1400">
                <a:solidFill>
                  <a:srgbClr val="10273C"/>
                </a:solidFill>
                <a:latin typeface="Segoe UI Black" panose="020B0502040204020203" pitchFamily="34" charset="0"/>
                <a:cs typeface="Segoe UI Black" panose="020B0502040204020203" pitchFamily="34" charset="0"/>
              </a:rPr>
              <a:t>How to apply the Apprenticeship Progression Framework</a:t>
            </a:r>
          </a:p>
          <a:p>
            <a:pPr marL="228600" lvl="0" indent="-228600">
              <a:lnSpc>
                <a:spcPts val="132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Introduce early: </a:t>
            </a:r>
            <a:r>
              <a:rPr lang="en-NZ" sz="1000">
                <a:latin typeface="Segoe UI" panose="020B0502040204020203" pitchFamily="34" charset="0"/>
                <a:cs typeface="Segoe UI" panose="020B0502040204020203" pitchFamily="34" charset="0"/>
              </a:rPr>
              <a:t>Share the Key Performance Indicators (KPIs) with apprentices at the start of each stage so they know what’s expected.</a:t>
            </a:r>
          </a:p>
          <a:p>
            <a:pPr marL="228600" lvl="0" indent="-228600">
              <a:lnSpc>
                <a:spcPts val="132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Observe regularly: </a:t>
            </a:r>
            <a:r>
              <a:rPr lang="en-NZ" sz="1000">
                <a:latin typeface="Segoe UI" panose="020B0502040204020203" pitchFamily="34" charset="0"/>
                <a:cs typeface="Segoe UI" panose="020B0502040204020203" pitchFamily="34" charset="0"/>
              </a:rPr>
              <a:t>Supervisors should note examples of apprentices meeting (or not meeting) each KPI in daily work.</a:t>
            </a:r>
          </a:p>
          <a:p>
            <a:pPr marL="228600" lvl="0" indent="-228600">
              <a:lnSpc>
                <a:spcPts val="132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Review formally: </a:t>
            </a:r>
            <a:r>
              <a:rPr lang="en-NZ" sz="1000">
                <a:latin typeface="Segoe UI" panose="020B0502040204020203" pitchFamily="34" charset="0"/>
                <a:cs typeface="Segoe UI" panose="020B0502040204020203" pitchFamily="34" charset="0"/>
              </a:rPr>
              <a:t>Use KPIs during 1:1 reviews (e.g., every 3 months) to assess readiness to progress.</a:t>
            </a:r>
          </a:p>
          <a:p>
            <a:pPr marL="228600" lvl="0" indent="-228600">
              <a:lnSpc>
                <a:spcPts val="132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Give feedback: </a:t>
            </a:r>
            <a:r>
              <a:rPr lang="en-NZ" sz="1000">
                <a:latin typeface="Segoe UI" panose="020B0502040204020203" pitchFamily="34" charset="0"/>
                <a:cs typeface="Segoe UI" panose="020B0502040204020203" pitchFamily="34" charset="0"/>
              </a:rPr>
              <a:t>Be specific — refer to behaviours in the KPIs (e.g., “You checked your own work for quality before signing </a:t>
            </a:r>
            <a:r>
              <a:rPr lang="en-NZ" sz="1000" spc="-20">
                <a:latin typeface="Segoe UI" panose="020B0502040204020203" pitchFamily="34" charset="0"/>
                <a:cs typeface="Segoe UI" panose="020B0502040204020203" pitchFamily="34" charset="0"/>
              </a:rPr>
              <a:t>it </a:t>
            </a:r>
            <a:br>
              <a:rPr lang="en-NZ" sz="1000" spc="-20">
                <a:latin typeface="Segoe UI" panose="020B0502040204020203" pitchFamily="34" charset="0"/>
                <a:cs typeface="Segoe UI" panose="020B0502040204020203" pitchFamily="34" charset="0"/>
              </a:rPr>
            </a:br>
            <a:r>
              <a:rPr lang="en-NZ" sz="1000" spc="-20">
                <a:latin typeface="Segoe UI" panose="020B0502040204020203" pitchFamily="34" charset="0"/>
                <a:cs typeface="Segoe UI" panose="020B0502040204020203" pitchFamily="34" charset="0"/>
              </a:rPr>
              <a:t>off — that meets the responsibility KPI.”).</a:t>
            </a:r>
          </a:p>
          <a:p>
            <a:pPr marL="228600" lvl="0" indent="-228600">
              <a:lnSpc>
                <a:spcPts val="132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Decide progression: </a:t>
            </a:r>
            <a:r>
              <a:rPr lang="en-NZ" sz="1000">
                <a:latin typeface="Segoe UI" panose="020B0502040204020203" pitchFamily="34" charset="0"/>
                <a:cs typeface="Segoe UI" panose="020B0502040204020203" pitchFamily="34" charset="0"/>
              </a:rPr>
              <a:t>Use KPI achievement as evidence that the apprentice is ready to move to the next stage.</a:t>
            </a:r>
          </a:p>
        </p:txBody>
      </p:sp>
      <p:sp>
        <p:nvSpPr>
          <p:cNvPr id="8" name="TextBox 7">
            <a:extLst>
              <a:ext uri="{FF2B5EF4-FFF2-40B4-BE49-F238E27FC236}">
                <a16:creationId xmlns:a16="http://schemas.microsoft.com/office/drawing/2014/main" id="{36BE9702-3F5E-0975-FA62-9516542C6251}"/>
              </a:ext>
            </a:extLst>
          </p:cNvPr>
          <p:cNvSpPr txBox="1"/>
          <p:nvPr/>
        </p:nvSpPr>
        <p:spPr>
          <a:xfrm>
            <a:off x="3548064" y="1198098"/>
            <a:ext cx="2844800" cy="3231654"/>
          </a:xfrm>
          <a:prstGeom prst="rect">
            <a:avLst/>
          </a:prstGeom>
          <a:noFill/>
        </p:spPr>
        <p:txBody>
          <a:bodyPr wrap="square" lIns="0" tIns="0" rIns="0" bIns="0">
            <a:spAutoFit/>
          </a:bodyPr>
          <a:lstStyle/>
          <a:p>
            <a:pPr>
              <a:lnSpc>
                <a:spcPts val="1520"/>
              </a:lnSpc>
              <a:spcAft>
                <a:spcPts val="1200"/>
              </a:spcAft>
            </a:pPr>
            <a:r>
              <a:rPr lang="en-NZ" sz="1400" b="1">
                <a:solidFill>
                  <a:srgbClr val="10273C"/>
                </a:solidFill>
                <a:latin typeface="Segoe UI Black" panose="020B0502040204020203" pitchFamily="34" charset="0"/>
                <a:cs typeface="Segoe UI Black" panose="020B0502040204020203" pitchFamily="34" charset="0"/>
              </a:rPr>
              <a:t>How the Apprenticeship Progression Framework </a:t>
            </a:r>
            <a:r>
              <a:rPr lang="en-NZ" sz="1400" b="1" spc="-30">
                <a:solidFill>
                  <a:srgbClr val="10273C"/>
                </a:solidFill>
                <a:latin typeface="Segoe UI Black" panose="020B0502040204020203" pitchFamily="34" charset="0"/>
                <a:cs typeface="Segoe UI Black" panose="020B0502040204020203" pitchFamily="34" charset="0"/>
              </a:rPr>
              <a:t>complements trade qualifications</a:t>
            </a:r>
          </a:p>
          <a:p>
            <a:pPr>
              <a:lnSpc>
                <a:spcPts val="1320"/>
              </a:lnSpc>
              <a:spcAft>
                <a:spcPts val="1200"/>
              </a:spcAft>
            </a:pPr>
            <a:r>
              <a:rPr lang="en-NZ" sz="1000">
                <a:latin typeface="Segoe UI" panose="020B0502040204020203" pitchFamily="34" charset="0"/>
                <a:cs typeface="Segoe UI" panose="020B0502040204020203" pitchFamily="34" charset="0"/>
              </a:rPr>
              <a:t>Trade qualifications focus on teaching and assessing the technical skills required to become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a competent tradesperson. They are essential for ensuring apprentices meet industry standards and gain recognised credentials.</a:t>
            </a:r>
          </a:p>
          <a:p>
            <a:pPr>
              <a:lnSpc>
                <a:spcPts val="1320"/>
              </a:lnSpc>
              <a:spcAft>
                <a:spcPts val="1200"/>
              </a:spcAft>
            </a:pPr>
            <a:r>
              <a:rPr lang="en-NZ" sz="1000">
                <a:latin typeface="Segoe UI" panose="020B0502040204020203" pitchFamily="34" charset="0"/>
                <a:cs typeface="Segoe UI" panose="020B0502040204020203" pitchFamily="34" charset="0"/>
              </a:rPr>
              <a:t>The Apprenticeship Progression Framework complements this by focusing on the employee development side of apprenticeship. It ensures that apprentices are not only learning trade skills but also developing the behaviours, habits, and values that make them reliable and productive members of your business.</a:t>
            </a:r>
          </a:p>
          <a:p>
            <a:pPr>
              <a:lnSpc>
                <a:spcPts val="1520"/>
              </a:lnSpc>
            </a:pPr>
            <a:endParaRPr lang="en-NZ" sz="1400" b="1" spc="-20">
              <a:solidFill>
                <a:srgbClr val="10273C"/>
              </a:solidFill>
              <a:latin typeface="Segoe UI Black" panose="020B0502040204020203" pitchFamily="34" charset="0"/>
              <a:cs typeface="Segoe UI Black" panose="020B0502040204020203" pitchFamily="34" charset="0"/>
            </a:endParaRPr>
          </a:p>
        </p:txBody>
      </p:sp>
      <p:sp>
        <p:nvSpPr>
          <p:cNvPr id="9" name="TextBox 8">
            <a:extLst>
              <a:ext uri="{FF2B5EF4-FFF2-40B4-BE49-F238E27FC236}">
                <a16:creationId xmlns:a16="http://schemas.microsoft.com/office/drawing/2014/main" id="{5D85B837-184F-13EF-E49A-D1CC35E613FE}"/>
              </a:ext>
            </a:extLst>
          </p:cNvPr>
          <p:cNvSpPr txBox="1"/>
          <p:nvPr/>
        </p:nvSpPr>
        <p:spPr>
          <a:xfrm>
            <a:off x="381000" y="484620"/>
            <a:ext cx="2667000" cy="1590179"/>
          </a:xfrm>
          <a:prstGeom prst="rect">
            <a:avLst/>
          </a:prstGeom>
          <a:noFill/>
        </p:spPr>
        <p:txBody>
          <a:bodyPr wrap="square" lIns="0" tIns="0" rIns="0" bIns="0" rtlCol="0">
            <a:spAutoFit/>
          </a:bodyPr>
          <a:lstStyle/>
          <a:p>
            <a:pPr>
              <a:lnSpc>
                <a:spcPts val="3060"/>
              </a:lnSpc>
            </a:pPr>
            <a:r>
              <a:rPr lang="en-US" sz="2800" b="1" spc="-10">
                <a:solidFill>
                  <a:schemeClr val="bg1"/>
                </a:solidFill>
                <a:latin typeface="Segoe UI Black" panose="020B0502040204020203" pitchFamily="34" charset="0"/>
                <a:cs typeface="Segoe UI Black" panose="020B0502040204020203" pitchFamily="34" charset="0"/>
              </a:rPr>
              <a:t>Apprenticeship </a:t>
            </a:r>
            <a:r>
              <a:rPr lang="en-US" sz="2800" b="1">
                <a:solidFill>
                  <a:schemeClr val="bg1"/>
                </a:solidFill>
                <a:latin typeface="Segoe UI Black" panose="020B0502040204020203" pitchFamily="34" charset="0"/>
                <a:cs typeface="Segoe UI Black" panose="020B0502040204020203" pitchFamily="34" charset="0"/>
              </a:rPr>
              <a:t>Progression Framework </a:t>
            </a:r>
            <a:r>
              <a:rPr lang="en-US" sz="2800" b="1" i="1">
                <a:solidFill>
                  <a:schemeClr val="bg1"/>
                </a:solidFill>
                <a:latin typeface="Segoe UI Semibold" panose="020B0502040204020203" pitchFamily="34" charset="0"/>
                <a:cs typeface="Segoe UI Semibold" panose="020B0502040204020203" pitchFamily="34" charset="0"/>
              </a:rPr>
              <a:t>How-to guide</a:t>
            </a:r>
          </a:p>
        </p:txBody>
      </p:sp>
    </p:spTree>
    <p:extLst>
      <p:ext uri="{BB962C8B-B14F-4D97-AF65-F5344CB8AC3E}">
        <p14:creationId xmlns:p14="http://schemas.microsoft.com/office/powerpoint/2010/main" val="81827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ntagon 4">
            <a:extLst>
              <a:ext uri="{FF2B5EF4-FFF2-40B4-BE49-F238E27FC236}">
                <a16:creationId xmlns:a16="http://schemas.microsoft.com/office/drawing/2014/main" id="{183CAAD8-DD11-6F35-A3DA-B6B9DED06E73}"/>
              </a:ext>
            </a:extLst>
          </p:cNvPr>
          <p:cNvSpPr/>
          <p:nvPr/>
        </p:nvSpPr>
        <p:spPr>
          <a:xfrm>
            <a:off x="390625" y="545514"/>
            <a:ext cx="3340100" cy="386179"/>
          </a:xfrm>
          <a:prstGeom prst="homePlate">
            <a:avLst/>
          </a:prstGeom>
          <a:solidFill>
            <a:srgbClr val="2C5B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A64F5038-0D30-A989-D37D-48730662A138}"/>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65A4B17A-A1B3-2B95-7796-59F8D5D18931}"/>
              </a:ext>
            </a:extLst>
          </p:cNvPr>
          <p:cNvSpPr>
            <a:spLocks noGrp="1"/>
          </p:cNvSpPr>
          <p:nvPr>
            <p:ph type="sldNum" sz="quarter" idx="4"/>
          </p:nvPr>
        </p:nvSpPr>
        <p:spPr/>
        <p:txBody>
          <a:bodyPr/>
          <a:lstStyle/>
          <a:p>
            <a:fld id="{1DF4AAA5-C268-2745-B477-E8FB4AEBEA9C}" type="slidenum">
              <a:rPr lang="en-US" smtClean="0"/>
              <a:pPr/>
              <a:t>21</a:t>
            </a:fld>
            <a:endParaRPr lang="en-US"/>
          </a:p>
        </p:txBody>
      </p:sp>
      <p:sp>
        <p:nvSpPr>
          <p:cNvPr id="6" name="TextBox 5">
            <a:extLst>
              <a:ext uri="{FF2B5EF4-FFF2-40B4-BE49-F238E27FC236}">
                <a16:creationId xmlns:a16="http://schemas.microsoft.com/office/drawing/2014/main" id="{4B22E272-365C-00B0-22C5-8A01E601D438}"/>
              </a:ext>
            </a:extLst>
          </p:cNvPr>
          <p:cNvSpPr txBox="1"/>
          <p:nvPr/>
        </p:nvSpPr>
        <p:spPr>
          <a:xfrm>
            <a:off x="525855" y="630882"/>
            <a:ext cx="3022208" cy="215444"/>
          </a:xfrm>
          <a:prstGeom prst="rect">
            <a:avLst/>
          </a:prstGeom>
          <a:noFill/>
        </p:spPr>
        <p:txBody>
          <a:bodyPr wrap="square" lIns="0" tIns="0" rIns="0" bIns="0">
            <a:spAutoFit/>
          </a:bodyPr>
          <a:lstStyle/>
          <a:p>
            <a:pPr>
              <a:spcBef>
                <a:spcPts val="600"/>
              </a:spcBef>
              <a:spcAft>
                <a:spcPts val="600"/>
              </a:spcAft>
              <a:buNone/>
            </a:pPr>
            <a:r>
              <a:rPr lang="en-NZ" sz="1400" b="1" spc="10">
                <a:solidFill>
                  <a:schemeClr val="bg1"/>
                </a:solidFill>
                <a:effectLst/>
                <a:latin typeface="Segoe UI Black" panose="020B0502040204020203" pitchFamily="34" charset="0"/>
                <a:ea typeface="Arial" panose="020B0604020202020204" pitchFamily="34" charset="0"/>
                <a:cs typeface="Segoe UI Black" panose="020B0502040204020203" pitchFamily="34" charset="0"/>
              </a:rPr>
              <a:t>Table 1: Confirm 0–3 months</a:t>
            </a:r>
          </a:p>
        </p:txBody>
      </p:sp>
      <p:graphicFrame>
        <p:nvGraphicFramePr>
          <p:cNvPr id="8" name="Table 7">
            <a:extLst>
              <a:ext uri="{FF2B5EF4-FFF2-40B4-BE49-F238E27FC236}">
                <a16:creationId xmlns:a16="http://schemas.microsoft.com/office/drawing/2014/main" id="{FF142B21-CB14-B641-521C-45B18E17F744}"/>
              </a:ext>
            </a:extLst>
          </p:cNvPr>
          <p:cNvGraphicFramePr>
            <a:graphicFrameLocks noGrp="1"/>
          </p:cNvGraphicFramePr>
          <p:nvPr>
            <p:extLst>
              <p:ext uri="{D42A27DB-BD31-4B8C-83A1-F6EECF244321}">
                <p14:modId xmlns:p14="http://schemas.microsoft.com/office/powerpoint/2010/main" val="1222510486"/>
              </p:ext>
            </p:extLst>
          </p:nvPr>
        </p:nvGraphicFramePr>
        <p:xfrm>
          <a:off x="390625" y="1048547"/>
          <a:ext cx="9180515" cy="5311440"/>
        </p:xfrm>
        <a:graphic>
          <a:graphicData uri="http://schemas.openxmlformats.org/drawingml/2006/table">
            <a:tbl>
              <a:tblPr firstCol="1" bandRow="1">
                <a:tableStyleId>{5C22544A-7EE6-4342-B048-85BDC9FD1C3A}</a:tableStyleId>
              </a:tblPr>
              <a:tblGrid>
                <a:gridCol w="1668994">
                  <a:extLst>
                    <a:ext uri="{9D8B030D-6E8A-4147-A177-3AD203B41FA5}">
                      <a16:colId xmlns:a16="http://schemas.microsoft.com/office/drawing/2014/main" val="72553744"/>
                    </a:ext>
                  </a:extLst>
                </a:gridCol>
                <a:gridCol w="1473694">
                  <a:extLst>
                    <a:ext uri="{9D8B030D-6E8A-4147-A177-3AD203B41FA5}">
                      <a16:colId xmlns:a16="http://schemas.microsoft.com/office/drawing/2014/main" val="3813536076"/>
                    </a:ext>
                  </a:extLst>
                </a:gridCol>
                <a:gridCol w="6037827">
                  <a:extLst>
                    <a:ext uri="{9D8B030D-6E8A-4147-A177-3AD203B41FA5}">
                      <a16:colId xmlns:a16="http://schemas.microsoft.com/office/drawing/2014/main" val="1656622307"/>
                    </a:ext>
                  </a:extLst>
                </a:gridCol>
              </a:tblGrid>
              <a:tr h="211120">
                <a:tc>
                  <a:txBody>
                    <a:bodyPr/>
                    <a:lstStyle/>
                    <a:p>
                      <a:pPr marL="72000">
                        <a:spcBef>
                          <a:spcPts val="600"/>
                        </a:spcBef>
                        <a:spcAft>
                          <a:spcPts val="600"/>
                        </a:spcAft>
                        <a:buNone/>
                      </a:pPr>
                      <a:r>
                        <a:rPr lang="en-NZ" sz="1000" b="1" i="0" kern="100" dirty="0">
                          <a:solidFill>
                            <a:schemeClr val="bg1"/>
                          </a:solidFill>
                          <a:effectLst/>
                          <a:latin typeface="Segoe UI" panose="020B0502040204020203" pitchFamily="34" charset="0"/>
                          <a:ea typeface="Aptos" panose="020B0004020202020204" pitchFamily="34" charset="0"/>
                          <a:cs typeface="Segoe UI" panose="020B0502040204020203" pitchFamily="34" charset="0"/>
                        </a:rPr>
                        <a:t>Outcome</a:t>
                      </a:r>
                    </a:p>
                  </a:txBody>
                  <a:tcPr marL="36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C5B66"/>
                    </a:solidFill>
                  </a:tcPr>
                </a:tc>
                <a:tc>
                  <a:txBody>
                    <a:bodyPr/>
                    <a:lstStyle/>
                    <a:p>
                      <a:pPr marL="72000">
                        <a:spcBef>
                          <a:spcPts val="600"/>
                        </a:spcBef>
                        <a:spcAft>
                          <a:spcPts val="600"/>
                        </a:spcAft>
                        <a:buNone/>
                      </a:pPr>
                      <a:r>
                        <a:rPr lang="en-NZ" sz="1000" b="1" i="0" kern="100" dirty="0">
                          <a:solidFill>
                            <a:schemeClr val="bg1"/>
                          </a:solidFill>
                          <a:effectLst/>
                          <a:latin typeface="Segoe UI" panose="020B0502040204020203" pitchFamily="34" charset="0"/>
                          <a:ea typeface="Aptos" panose="020B0004020202020204" pitchFamily="34" charset="0"/>
                          <a:cs typeface="Segoe UI" panose="020B0502040204020203" pitchFamily="34" charset="0"/>
                        </a:rPr>
                        <a:t>Subject</a:t>
                      </a:r>
                    </a:p>
                  </a:txBody>
                  <a:tcPr marL="720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C5B66"/>
                    </a:solidFill>
                  </a:tcPr>
                </a:tc>
                <a:tc>
                  <a:txBody>
                    <a:bodyPr/>
                    <a:lstStyle/>
                    <a:p>
                      <a:pPr marL="72000">
                        <a:spcBef>
                          <a:spcPts val="600"/>
                        </a:spcBef>
                        <a:spcAft>
                          <a:spcPts val="600"/>
                        </a:spcAft>
                        <a:buNone/>
                      </a:pPr>
                      <a:r>
                        <a:rPr lang="en-NZ" sz="1000" b="1" i="0" kern="100" dirty="0">
                          <a:solidFill>
                            <a:schemeClr val="bg1"/>
                          </a:solidFill>
                          <a:effectLst/>
                          <a:latin typeface="Segoe UI" panose="020B0502040204020203" pitchFamily="34" charset="0"/>
                          <a:ea typeface="Aptos" panose="020B0004020202020204" pitchFamily="34" charset="0"/>
                          <a:cs typeface="Segoe UI" panose="020B0502040204020203" pitchFamily="34" charset="0"/>
                        </a:rPr>
                        <a:t>KPIs</a:t>
                      </a:r>
                    </a:p>
                  </a:txBody>
                  <a:tcPr marL="720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C5B66"/>
                    </a:solidFill>
                  </a:tcPr>
                </a:tc>
                <a:extLst>
                  <a:ext uri="{0D108BD9-81ED-4DB2-BD59-A6C34878D82A}">
                    <a16:rowId xmlns:a16="http://schemas.microsoft.com/office/drawing/2014/main" val="1734384011"/>
                  </a:ext>
                </a:extLst>
              </a:tr>
              <a:tr h="384643">
                <a:tc>
                  <a:txBody>
                    <a:bodyPr/>
                    <a:lstStyle/>
                    <a:p>
                      <a:pPr marL="72000">
                        <a:lnSpc>
                          <a:spcPts val="1150"/>
                        </a:lnSpc>
                        <a:spcBef>
                          <a:spcPts val="600"/>
                        </a:spcBef>
                        <a:spcAft>
                          <a:spcPts val="600"/>
                        </a:spcAft>
                        <a:buNone/>
                      </a:pPr>
                      <a:r>
                        <a:rPr lang="en-NZ" sz="1000" b="0" i="0" kern="0" dirty="0">
                          <a:solidFill>
                            <a:schemeClr val="tx1"/>
                          </a:solidFill>
                          <a:effectLst/>
                          <a:latin typeface="Segoe UI" panose="020B0502040204020203" pitchFamily="34" charset="0"/>
                          <a:cs typeface="Segoe UI" panose="020B0502040204020203" pitchFamily="34" charset="0"/>
                        </a:rPr>
                        <a:t>Prospective apprentice gains understanding of the trade and the employer.</a:t>
                      </a:r>
                      <a:endParaRPr lang="en-NZ" sz="1000" b="0" i="0" kern="100" dirty="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lnSpc>
                          <a:spcPts val="1150"/>
                        </a:lnSpc>
                        <a:spcBef>
                          <a:spcPts val="600"/>
                        </a:spcBef>
                        <a:spcAft>
                          <a:spcPts val="600"/>
                        </a:spcAft>
                        <a:buNone/>
                      </a:pPr>
                      <a:r>
                        <a:rPr lang="en-NZ" sz="1000" b="0" i="0" kern="0" dirty="0">
                          <a:solidFill>
                            <a:schemeClr val="tx1"/>
                          </a:solidFill>
                          <a:effectLst/>
                          <a:latin typeface="Segoe UI" panose="020B0502040204020203" pitchFamily="34" charset="0"/>
                          <a:cs typeface="Segoe UI" panose="020B0502040204020203" pitchFamily="34" charset="0"/>
                        </a:rPr>
                        <a:t>Health and safety</a:t>
                      </a:r>
                      <a:endParaRPr lang="en-NZ" sz="1000" b="0" i="0" kern="100" dirty="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lnSpc>
                          <a:spcPts val="1150"/>
                        </a:lnSpc>
                        <a:spcBef>
                          <a:spcPts val="0"/>
                        </a:spcBef>
                        <a:spcAft>
                          <a:spcPts val="200"/>
                        </a:spcAft>
                        <a:buNone/>
                      </a:pPr>
                      <a:r>
                        <a:rPr lang="en-NZ" sz="1000" b="0" i="0" kern="0" dirty="0">
                          <a:solidFill>
                            <a:schemeClr val="tx1"/>
                          </a:solidFill>
                          <a:effectLst/>
                          <a:latin typeface="Segoe UI" panose="020B0502040204020203" pitchFamily="34" charset="0"/>
                          <a:cs typeface="Segoe UI" panose="020B0502040204020203" pitchFamily="34" charset="0"/>
                        </a:rPr>
                        <a:t>Follows safety directions and uses PPE correctly when reminded.</a:t>
                      </a:r>
                    </a:p>
                    <a:p>
                      <a:pPr marL="72000">
                        <a:lnSpc>
                          <a:spcPts val="1150"/>
                        </a:lnSpc>
                        <a:spcBef>
                          <a:spcPts val="0"/>
                        </a:spcBef>
                        <a:spcAft>
                          <a:spcPts val="200"/>
                        </a:spcAft>
                        <a:buNone/>
                      </a:pPr>
                      <a:r>
                        <a:rPr lang="en-NZ" sz="1000" b="0" i="0" kern="100" dirty="0">
                          <a:solidFill>
                            <a:schemeClr val="tx1"/>
                          </a:solidFill>
                          <a:effectLst/>
                          <a:latin typeface="Segoe UI" panose="020B0502040204020203" pitchFamily="34" charset="0"/>
                          <a:ea typeface="Aptos" panose="020B0004020202020204" pitchFamily="34" charset="0"/>
                          <a:cs typeface="Segoe UI" panose="020B0502040204020203" pitchFamily="34" charset="0"/>
                        </a:rPr>
                        <a:t>Identifies when something looks unsafe and seeks clarification or assistance before continuing work.</a:t>
                      </a:r>
                    </a:p>
                    <a:p>
                      <a:pPr marL="72000">
                        <a:lnSpc>
                          <a:spcPts val="1150"/>
                        </a:lnSpc>
                        <a:spcBef>
                          <a:spcPts val="0"/>
                        </a:spcBef>
                        <a:spcAft>
                          <a:spcPts val="200"/>
                        </a:spcAft>
                        <a:buNone/>
                      </a:pPr>
                      <a:r>
                        <a:rPr lang="en-NZ" sz="1000" b="0" i="0" kern="100" dirty="0">
                          <a:solidFill>
                            <a:schemeClr val="tx1"/>
                          </a:solidFill>
                          <a:effectLst/>
                          <a:latin typeface="Segoe UI" panose="020B0502040204020203" pitchFamily="34" charset="0"/>
                          <a:ea typeface="Aptos" panose="020B0004020202020204" pitchFamily="34" charset="0"/>
                          <a:cs typeface="Segoe UI" panose="020B0502040204020203" pitchFamily="34" charset="0"/>
                        </a:rPr>
                        <a:t>Lets supervisor know if PPE or equipment is damaged or missing.</a:t>
                      </a: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62444382"/>
                  </a:ext>
                </a:extLst>
              </a:tr>
              <a:tr h="459340">
                <a:tc>
                  <a:txBody>
                    <a:bodyPr/>
                    <a:lstStyle/>
                    <a:p>
                      <a:pPr marL="72000">
                        <a:lnSpc>
                          <a:spcPts val="1150"/>
                        </a:lnSpc>
                        <a:spcBef>
                          <a:spcPts val="600"/>
                        </a:spcBef>
                        <a:spcAft>
                          <a:spcPts val="600"/>
                        </a:spcAft>
                        <a:buNone/>
                      </a:pPr>
                      <a:r>
                        <a:rPr lang="en-NZ" sz="1000" b="0" i="0" kern="0" dirty="0">
                          <a:solidFill>
                            <a:schemeClr val="tx1"/>
                          </a:solidFill>
                          <a:effectLst/>
                          <a:latin typeface="Segoe UI" panose="020B0502040204020203" pitchFamily="34" charset="0"/>
                          <a:cs typeface="Segoe UI" panose="020B0502040204020203" pitchFamily="34" charset="0"/>
                        </a:rPr>
                        <a:t>Prospective apprentice gains understanding of the trade and the employer.</a:t>
                      </a:r>
                      <a:endParaRPr lang="en-NZ" sz="1000" b="0" i="0" kern="100" dirty="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4902"/>
                      </a:srgbClr>
                    </a:solidFill>
                  </a:tcPr>
                </a:tc>
                <a:tc>
                  <a:txBody>
                    <a:bodyPr/>
                    <a:lstStyle/>
                    <a:p>
                      <a:pPr marL="72000">
                        <a:lnSpc>
                          <a:spcPts val="1150"/>
                        </a:lnSpc>
                        <a:spcBef>
                          <a:spcPts val="600"/>
                        </a:spcBef>
                        <a:spcAft>
                          <a:spcPts val="600"/>
                        </a:spcAft>
                        <a:buNone/>
                      </a:pPr>
                      <a:r>
                        <a:rPr lang="en-NZ" sz="1000" b="0" i="0" kern="0" dirty="0">
                          <a:solidFill>
                            <a:schemeClr val="tx1"/>
                          </a:solidFill>
                          <a:effectLst/>
                          <a:latin typeface="Segoe UI" panose="020B0502040204020203" pitchFamily="34" charset="0"/>
                          <a:cs typeface="Segoe UI" panose="020B0502040204020203" pitchFamily="34" charset="0"/>
                        </a:rPr>
                        <a:t>Workplace behaviour</a:t>
                      </a:r>
                      <a:endParaRPr lang="en-NZ" sz="1000" b="0" i="0" kern="100" dirty="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4902"/>
                      </a:srgbClr>
                    </a:solidFill>
                  </a:tcPr>
                </a:tc>
                <a:tc>
                  <a:txBody>
                    <a:bodyPr/>
                    <a:lstStyle/>
                    <a:p>
                      <a:pPr marL="72000" algn="l" defTabSz="914400" rtl="0" eaLnBrk="1" latinLnBrk="0" hangingPunct="1">
                        <a:lnSpc>
                          <a:spcPts val="1150"/>
                        </a:lnSpc>
                        <a:spcBef>
                          <a:spcPts val="0"/>
                        </a:spcBef>
                        <a:spcAft>
                          <a:spcPts val="200"/>
                        </a:spcAft>
                        <a:buNone/>
                      </a:pPr>
                      <a:r>
                        <a:rPr lang="en-NZ" sz="1000" b="0" i="0" kern="0" dirty="0">
                          <a:solidFill>
                            <a:schemeClr val="tx1"/>
                          </a:solidFill>
                          <a:effectLst/>
                          <a:latin typeface="Segoe UI" panose="020B0502040204020203" pitchFamily="34" charset="0"/>
                          <a:ea typeface="+mn-ea"/>
                          <a:cs typeface="Segoe UI" panose="020B0502040204020203" pitchFamily="34" charset="0"/>
                        </a:rPr>
                        <a:t>Arrives on time and is prepared to work each day.</a:t>
                      </a:r>
                    </a:p>
                    <a:p>
                      <a:pPr marL="72000" algn="l" defTabSz="914400" rtl="0" eaLnBrk="1" latinLnBrk="0" hangingPunct="1">
                        <a:lnSpc>
                          <a:spcPts val="1150"/>
                        </a:lnSpc>
                        <a:spcBef>
                          <a:spcPts val="0"/>
                        </a:spcBef>
                        <a:spcAft>
                          <a:spcPts val="200"/>
                        </a:spcAft>
                        <a:buNone/>
                      </a:pPr>
                      <a:r>
                        <a:rPr lang="en-NZ" sz="1000" b="0" i="0" kern="0" dirty="0">
                          <a:solidFill>
                            <a:schemeClr val="tx1"/>
                          </a:solidFill>
                          <a:effectLst/>
                          <a:latin typeface="Segoe UI" panose="020B0502040204020203" pitchFamily="34" charset="0"/>
                          <a:ea typeface="+mn-ea"/>
                          <a:cs typeface="Segoe UI" panose="020B0502040204020203" pitchFamily="34" charset="0"/>
                        </a:rPr>
                        <a:t>Follows site routines such as start/finish times and breaks.</a:t>
                      </a:r>
                    </a:p>
                    <a:p>
                      <a:pPr marL="72000" algn="l" defTabSz="914400" rtl="0" eaLnBrk="1" latinLnBrk="0" hangingPunct="1">
                        <a:lnSpc>
                          <a:spcPts val="1150"/>
                        </a:lnSpc>
                        <a:spcBef>
                          <a:spcPts val="0"/>
                        </a:spcBef>
                        <a:spcAft>
                          <a:spcPts val="200"/>
                        </a:spcAft>
                        <a:buNone/>
                      </a:pPr>
                      <a:r>
                        <a:rPr lang="en-NZ" sz="1000" b="0" i="0" kern="0" dirty="0">
                          <a:solidFill>
                            <a:schemeClr val="tx1"/>
                          </a:solidFill>
                          <a:effectLst/>
                          <a:latin typeface="Segoe UI" panose="020B0502040204020203" pitchFamily="34" charset="0"/>
                          <a:ea typeface="+mn-ea"/>
                          <a:cs typeface="Segoe UI" panose="020B0502040204020203" pitchFamily="34" charset="0"/>
                        </a:rPr>
                        <a:t>Treats supervisors, tradespeople, and peers with respect.</a:t>
                      </a: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4902"/>
                      </a:srgbClr>
                    </a:solidFill>
                  </a:tcPr>
                </a:tc>
                <a:extLst>
                  <a:ext uri="{0D108BD9-81ED-4DB2-BD59-A6C34878D82A}">
                    <a16:rowId xmlns:a16="http://schemas.microsoft.com/office/drawing/2014/main" val="1561964917"/>
                  </a:ext>
                </a:extLst>
              </a:tr>
              <a:tr h="178582">
                <a:tc>
                  <a:txBody>
                    <a:bodyPr/>
                    <a:lstStyle/>
                    <a:p>
                      <a:pPr marL="72000">
                        <a:lnSpc>
                          <a:spcPts val="1150"/>
                        </a:lnSpc>
                        <a:spcBef>
                          <a:spcPts val="600"/>
                        </a:spcBef>
                        <a:spcAft>
                          <a:spcPts val="600"/>
                        </a:spcAft>
                        <a:buNone/>
                      </a:pPr>
                      <a:r>
                        <a:rPr lang="en-NZ" sz="1000" b="0" i="0" kern="0" dirty="0">
                          <a:solidFill>
                            <a:schemeClr val="tx1"/>
                          </a:solidFill>
                          <a:effectLst/>
                          <a:latin typeface="Segoe UI" panose="020B0502040204020203" pitchFamily="34" charset="0"/>
                          <a:cs typeface="Segoe UI" panose="020B0502040204020203" pitchFamily="34" charset="0"/>
                        </a:rPr>
                        <a:t>Prospective apprentice gains understanding of the trade and the employer.</a:t>
                      </a:r>
                      <a:endParaRPr lang="en-NZ" sz="1000" b="0" i="0" kern="100" dirty="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150"/>
                        </a:lnSpc>
                        <a:spcBef>
                          <a:spcPts val="600"/>
                        </a:spcBef>
                        <a:spcAft>
                          <a:spcPts val="600"/>
                        </a:spcAft>
                        <a:buNone/>
                      </a:pPr>
                      <a:r>
                        <a:rPr lang="en-NZ" sz="1000" b="0" i="0" kern="0" dirty="0">
                          <a:solidFill>
                            <a:schemeClr val="tx1"/>
                          </a:solidFill>
                          <a:effectLst/>
                          <a:latin typeface="Segoe UI" panose="020B0502040204020203" pitchFamily="34" charset="0"/>
                          <a:cs typeface="Segoe UI" panose="020B0502040204020203" pitchFamily="34" charset="0"/>
                        </a:rPr>
                        <a:t>Trade familiarity</a:t>
                      </a:r>
                      <a:endParaRPr lang="en-NZ" sz="1000" b="0" i="0" kern="100" dirty="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l" defTabSz="914400" rtl="0" eaLnBrk="1" latinLnBrk="0" hangingPunct="1">
                        <a:lnSpc>
                          <a:spcPts val="1150"/>
                        </a:lnSpc>
                        <a:spcBef>
                          <a:spcPts val="0"/>
                        </a:spcBef>
                        <a:spcAft>
                          <a:spcPts val="200"/>
                        </a:spcAft>
                        <a:buNone/>
                      </a:pPr>
                      <a:r>
                        <a:rPr lang="en-NZ" sz="1000" b="0" i="0" kern="0" dirty="0">
                          <a:solidFill>
                            <a:schemeClr val="tx1"/>
                          </a:solidFill>
                          <a:effectLst/>
                          <a:latin typeface="Segoe UI" panose="020B0502040204020203" pitchFamily="34" charset="0"/>
                          <a:ea typeface="+mn-ea"/>
                          <a:cs typeface="Segoe UI" panose="020B0502040204020203" pitchFamily="34" charset="0"/>
                        </a:rPr>
                        <a:t>Observes and assists with basic trade tasks under close supervision.</a:t>
                      </a:r>
                    </a:p>
                    <a:p>
                      <a:pPr marL="72000" algn="l" defTabSz="914400" rtl="0" eaLnBrk="1" latinLnBrk="0" hangingPunct="1">
                        <a:lnSpc>
                          <a:spcPts val="1150"/>
                        </a:lnSpc>
                        <a:spcBef>
                          <a:spcPts val="0"/>
                        </a:spcBef>
                        <a:spcAft>
                          <a:spcPts val="200"/>
                        </a:spcAft>
                        <a:buNone/>
                      </a:pPr>
                      <a:r>
                        <a:rPr lang="en-NZ" sz="1000" b="0" i="0" kern="0" dirty="0">
                          <a:solidFill>
                            <a:schemeClr val="tx1"/>
                          </a:solidFill>
                          <a:effectLst/>
                          <a:latin typeface="Segoe UI" panose="020B0502040204020203" pitchFamily="34" charset="0"/>
                          <a:ea typeface="+mn-ea"/>
                          <a:cs typeface="Segoe UI" panose="020B0502040204020203" pitchFamily="34" charset="0"/>
                        </a:rPr>
                        <a:t>Shows curiosity by asking how or why things are done on site.</a:t>
                      </a:r>
                    </a:p>
                    <a:p>
                      <a:pPr marL="72000" algn="l" defTabSz="914400" rtl="0" eaLnBrk="1" latinLnBrk="0" hangingPunct="1">
                        <a:lnSpc>
                          <a:spcPts val="1150"/>
                        </a:lnSpc>
                        <a:spcBef>
                          <a:spcPts val="0"/>
                        </a:spcBef>
                        <a:spcAft>
                          <a:spcPts val="200"/>
                        </a:spcAft>
                        <a:buNone/>
                      </a:pPr>
                      <a:r>
                        <a:rPr lang="en-NZ" sz="1000" b="0" i="0" kern="0" dirty="0">
                          <a:solidFill>
                            <a:schemeClr val="tx1"/>
                          </a:solidFill>
                          <a:effectLst/>
                          <a:latin typeface="Segoe UI" panose="020B0502040204020203" pitchFamily="34" charset="0"/>
                          <a:ea typeface="+mn-ea"/>
                          <a:cs typeface="Segoe UI" panose="020B0502040204020203" pitchFamily="34" charset="0"/>
                        </a:rPr>
                        <a:t>Demonstrates enthusiasm to be involved, even in routine work.</a:t>
                      </a: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0485700"/>
                  </a:ext>
                </a:extLst>
              </a:tr>
              <a:tr h="459340">
                <a:tc>
                  <a:txBody>
                    <a:bodyPr/>
                    <a:lstStyle/>
                    <a:p>
                      <a:pPr marL="72000">
                        <a:lnSpc>
                          <a:spcPts val="1150"/>
                        </a:lnSpc>
                        <a:spcBef>
                          <a:spcPts val="600"/>
                        </a:spcBef>
                        <a:spcAft>
                          <a:spcPts val="600"/>
                        </a:spcAft>
                        <a:buNone/>
                      </a:pPr>
                      <a:r>
                        <a:rPr lang="en-NZ" sz="1000" b="0" i="0" kern="0" dirty="0">
                          <a:solidFill>
                            <a:schemeClr val="tx1"/>
                          </a:solidFill>
                          <a:effectLst/>
                          <a:latin typeface="Segoe UI" panose="020B0502040204020203" pitchFamily="34" charset="0"/>
                          <a:cs typeface="Segoe UI" panose="020B0502040204020203" pitchFamily="34" charset="0"/>
                        </a:rPr>
                        <a:t>Prospective apprentice gains understanding of the trade and the employer.</a:t>
                      </a:r>
                      <a:endParaRPr lang="en-NZ" sz="1000" b="0" i="0" kern="100" dirty="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5299"/>
                      </a:srgbClr>
                    </a:solidFill>
                  </a:tcPr>
                </a:tc>
                <a:tc>
                  <a:txBody>
                    <a:bodyPr/>
                    <a:lstStyle/>
                    <a:p>
                      <a:pPr marL="72000">
                        <a:lnSpc>
                          <a:spcPts val="1150"/>
                        </a:lnSpc>
                        <a:spcBef>
                          <a:spcPts val="600"/>
                        </a:spcBef>
                        <a:spcAft>
                          <a:spcPts val="600"/>
                        </a:spcAft>
                        <a:buNone/>
                      </a:pPr>
                      <a:r>
                        <a:rPr lang="en-NZ" sz="1000" b="0" i="0" kern="0" dirty="0">
                          <a:solidFill>
                            <a:schemeClr val="tx1"/>
                          </a:solidFill>
                          <a:effectLst/>
                          <a:latin typeface="Segoe UI" panose="020B0502040204020203" pitchFamily="34" charset="0"/>
                          <a:cs typeface="Segoe UI" panose="020B0502040204020203" pitchFamily="34" charset="0"/>
                        </a:rPr>
                        <a:t>Employer fit</a:t>
                      </a:r>
                      <a:endParaRPr lang="en-NZ" sz="1000" b="0" i="0" kern="100" dirty="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5299"/>
                      </a:srgbClr>
                    </a:solidFill>
                  </a:tcPr>
                </a:tc>
                <a:tc>
                  <a:txBody>
                    <a:bodyPr/>
                    <a:lstStyle/>
                    <a:p>
                      <a:pPr marL="72000" algn="l" defTabSz="914400" rtl="0" eaLnBrk="1" latinLnBrk="0" hangingPunct="1">
                        <a:lnSpc>
                          <a:spcPts val="1150"/>
                        </a:lnSpc>
                        <a:spcBef>
                          <a:spcPts val="0"/>
                        </a:spcBef>
                        <a:spcAft>
                          <a:spcPts val="200"/>
                        </a:spcAft>
                        <a:buNone/>
                      </a:pPr>
                      <a:r>
                        <a:rPr lang="en-NZ" sz="1000" b="0" i="0" kern="0" dirty="0">
                          <a:solidFill>
                            <a:schemeClr val="tx1"/>
                          </a:solidFill>
                          <a:effectLst/>
                          <a:latin typeface="Segoe UI" panose="020B0502040204020203" pitchFamily="34" charset="0"/>
                          <a:ea typeface="+mn-ea"/>
                          <a:cs typeface="Segoe UI" panose="020B0502040204020203" pitchFamily="34" charset="0"/>
                        </a:rPr>
                        <a:t>Can describe what the company values (e.g., reliability, teamwork, safety).</a:t>
                      </a:r>
                    </a:p>
                    <a:p>
                      <a:pPr marL="72000" algn="l" defTabSz="914400" rtl="0" eaLnBrk="1" latinLnBrk="0" hangingPunct="1">
                        <a:lnSpc>
                          <a:spcPts val="1150"/>
                        </a:lnSpc>
                        <a:spcBef>
                          <a:spcPts val="0"/>
                        </a:spcBef>
                        <a:spcAft>
                          <a:spcPts val="200"/>
                        </a:spcAft>
                        <a:buNone/>
                      </a:pPr>
                      <a:r>
                        <a:rPr lang="en-NZ" sz="1000" b="0" i="0" kern="0" dirty="0">
                          <a:solidFill>
                            <a:schemeClr val="tx1"/>
                          </a:solidFill>
                          <a:effectLst/>
                          <a:latin typeface="Segoe UI" panose="020B0502040204020203" pitchFamily="34" charset="0"/>
                          <a:ea typeface="+mn-ea"/>
                          <a:cs typeface="Segoe UI" panose="020B0502040204020203" pitchFamily="34" charset="0"/>
                        </a:rPr>
                        <a:t>Follows site routines (sign-in, PPE, cleanup) when prompted.</a:t>
                      </a:r>
                    </a:p>
                    <a:p>
                      <a:pPr marL="72000" algn="l" defTabSz="914400" rtl="0" eaLnBrk="1" latinLnBrk="0" hangingPunct="1">
                        <a:lnSpc>
                          <a:spcPts val="1150"/>
                        </a:lnSpc>
                        <a:spcBef>
                          <a:spcPts val="0"/>
                        </a:spcBef>
                        <a:spcAft>
                          <a:spcPts val="200"/>
                        </a:spcAft>
                        <a:buNone/>
                      </a:pPr>
                      <a:r>
                        <a:rPr lang="en-NZ" sz="1000" b="0" i="0" kern="0" dirty="0">
                          <a:solidFill>
                            <a:schemeClr val="tx1"/>
                          </a:solidFill>
                          <a:effectLst/>
                          <a:latin typeface="Segoe UI" panose="020B0502040204020203" pitchFamily="34" charset="0"/>
                          <a:ea typeface="+mn-ea"/>
                          <a:cs typeface="Segoe UI" panose="020B0502040204020203" pitchFamily="34" charset="0"/>
                        </a:rPr>
                        <a:t>Interacts respectfully with supervisors and co-workers.</a:t>
                      </a: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5299"/>
                      </a:srgbClr>
                    </a:solidFill>
                  </a:tcPr>
                </a:tc>
                <a:extLst>
                  <a:ext uri="{0D108BD9-81ED-4DB2-BD59-A6C34878D82A}">
                    <a16:rowId xmlns:a16="http://schemas.microsoft.com/office/drawing/2014/main" val="3129321656"/>
                  </a:ext>
                </a:extLst>
              </a:tr>
              <a:tr h="459340">
                <a:tc>
                  <a:txBody>
                    <a:bodyPr/>
                    <a:lstStyle/>
                    <a:p>
                      <a:pPr marL="72000">
                        <a:lnSpc>
                          <a:spcPts val="1150"/>
                        </a:lnSpc>
                        <a:spcBef>
                          <a:spcPts val="600"/>
                        </a:spcBef>
                        <a:spcAft>
                          <a:spcPts val="600"/>
                        </a:spcAft>
                        <a:buNone/>
                      </a:pPr>
                      <a:r>
                        <a:rPr lang="en-NZ" sz="1000" b="0" i="0" kern="0" dirty="0">
                          <a:solidFill>
                            <a:schemeClr val="tx1"/>
                          </a:solidFill>
                          <a:effectLst/>
                          <a:latin typeface="Segoe UI" panose="020B0502040204020203" pitchFamily="34" charset="0"/>
                          <a:cs typeface="Segoe UI" panose="020B0502040204020203" pitchFamily="34" charset="0"/>
                        </a:rPr>
                        <a:t>Employer gains understanding of the prospective apprentice</a:t>
                      </a: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150"/>
                        </a:lnSpc>
                        <a:spcBef>
                          <a:spcPts val="600"/>
                        </a:spcBef>
                        <a:spcAft>
                          <a:spcPts val="600"/>
                        </a:spcAft>
                        <a:buNone/>
                      </a:pPr>
                      <a:r>
                        <a:rPr lang="en-NZ" sz="1000" b="0" i="0" kern="0" dirty="0">
                          <a:solidFill>
                            <a:schemeClr val="tx1"/>
                          </a:solidFill>
                          <a:effectLst/>
                          <a:latin typeface="Segoe UI" panose="020B0502040204020203" pitchFamily="34" charset="0"/>
                          <a:cs typeface="Segoe UI" panose="020B0502040204020203" pitchFamily="34" charset="0"/>
                        </a:rPr>
                        <a:t>Attitude and engagement</a:t>
                      </a:r>
                      <a:endParaRPr lang="en-NZ" sz="1000" b="0" i="0" kern="100" dirty="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l" defTabSz="914400" rtl="0" eaLnBrk="1" latinLnBrk="0" hangingPunct="1">
                        <a:lnSpc>
                          <a:spcPts val="1150"/>
                        </a:lnSpc>
                        <a:spcBef>
                          <a:spcPts val="0"/>
                        </a:spcBef>
                        <a:spcAft>
                          <a:spcPts val="200"/>
                        </a:spcAft>
                        <a:buNone/>
                      </a:pPr>
                      <a:r>
                        <a:rPr lang="en-NZ" sz="1000" b="0" i="0" kern="0" dirty="0">
                          <a:solidFill>
                            <a:schemeClr val="tx1"/>
                          </a:solidFill>
                          <a:effectLst/>
                          <a:latin typeface="Segoe UI" panose="020B0502040204020203" pitchFamily="34" charset="0"/>
                          <a:ea typeface="+mn-ea"/>
                          <a:cs typeface="Segoe UI" panose="020B0502040204020203" pitchFamily="34" charset="0"/>
                        </a:rPr>
                        <a:t>Responds positively to feedback and makes visible improvements.</a:t>
                      </a:r>
                      <a:br>
                        <a:rPr lang="en-NZ" sz="1000" b="0" i="0" kern="0" dirty="0">
                          <a:solidFill>
                            <a:schemeClr val="tx1"/>
                          </a:solidFill>
                          <a:effectLst/>
                          <a:latin typeface="Segoe UI" panose="020B0502040204020203" pitchFamily="34" charset="0"/>
                          <a:ea typeface="+mn-ea"/>
                          <a:cs typeface="Segoe UI" panose="020B0502040204020203" pitchFamily="34" charset="0"/>
                        </a:rPr>
                      </a:br>
                      <a:r>
                        <a:rPr lang="en-NZ" sz="1000" b="0" i="0" kern="0" dirty="0">
                          <a:solidFill>
                            <a:schemeClr val="tx1"/>
                          </a:solidFill>
                          <a:effectLst/>
                          <a:latin typeface="Segoe UI" panose="020B0502040204020203" pitchFamily="34" charset="0"/>
                          <a:ea typeface="+mn-ea"/>
                          <a:cs typeface="Segoe UI" panose="020B0502040204020203" pitchFamily="34" charset="0"/>
                        </a:rPr>
                        <a:t>Takes initiative to help or prepare for the next task when finished.</a:t>
                      </a:r>
                      <a:br>
                        <a:rPr lang="en-NZ" sz="1000" b="0" i="0" kern="0" dirty="0">
                          <a:solidFill>
                            <a:schemeClr val="tx1"/>
                          </a:solidFill>
                          <a:effectLst/>
                          <a:latin typeface="Segoe UI" panose="020B0502040204020203" pitchFamily="34" charset="0"/>
                          <a:ea typeface="+mn-ea"/>
                          <a:cs typeface="Segoe UI" panose="020B0502040204020203" pitchFamily="34" charset="0"/>
                        </a:rPr>
                      </a:br>
                      <a:r>
                        <a:rPr lang="en-NZ" sz="1000" b="0" i="0" kern="0" dirty="0">
                          <a:solidFill>
                            <a:schemeClr val="tx1"/>
                          </a:solidFill>
                          <a:effectLst/>
                          <a:latin typeface="Segoe UI" panose="020B0502040204020203" pitchFamily="34" charset="0"/>
                          <a:ea typeface="+mn-ea"/>
                          <a:cs typeface="Segoe UI" panose="020B0502040204020203" pitchFamily="34" charset="0"/>
                        </a:rPr>
                        <a:t>Maintains a constructive attitude, even during repetitive or difficult work.</a:t>
                      </a: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6690413"/>
                  </a:ext>
                </a:extLst>
              </a:tr>
              <a:tr h="459340">
                <a:tc>
                  <a:txBody>
                    <a:bodyPr/>
                    <a:lstStyle/>
                    <a:p>
                      <a:pPr marL="72000">
                        <a:lnSpc>
                          <a:spcPts val="1150"/>
                        </a:lnSpc>
                        <a:spcBef>
                          <a:spcPts val="600"/>
                        </a:spcBef>
                        <a:spcAft>
                          <a:spcPts val="600"/>
                        </a:spcAft>
                        <a:buNone/>
                      </a:pPr>
                      <a:r>
                        <a:rPr lang="en-NZ" sz="1000" b="0" i="0" kern="0" dirty="0">
                          <a:solidFill>
                            <a:schemeClr val="tx1"/>
                          </a:solidFill>
                          <a:effectLst/>
                          <a:latin typeface="Segoe UI" panose="020B0502040204020203" pitchFamily="34" charset="0"/>
                          <a:cs typeface="Segoe UI" panose="020B0502040204020203" pitchFamily="34" charset="0"/>
                        </a:rPr>
                        <a:t>Employer gains understanding of the prospective apprentice</a:t>
                      </a: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5299"/>
                      </a:srgbClr>
                    </a:solidFill>
                  </a:tcPr>
                </a:tc>
                <a:tc>
                  <a:txBody>
                    <a:bodyPr/>
                    <a:lstStyle/>
                    <a:p>
                      <a:pPr marL="72000">
                        <a:lnSpc>
                          <a:spcPts val="1150"/>
                        </a:lnSpc>
                        <a:spcBef>
                          <a:spcPts val="600"/>
                        </a:spcBef>
                        <a:spcAft>
                          <a:spcPts val="600"/>
                        </a:spcAft>
                        <a:buNone/>
                      </a:pPr>
                      <a:r>
                        <a:rPr lang="en-NZ" sz="1000" b="0" i="0" kern="0" dirty="0">
                          <a:solidFill>
                            <a:schemeClr val="tx1"/>
                          </a:solidFill>
                          <a:effectLst/>
                          <a:latin typeface="Segoe UI" panose="020B0502040204020203" pitchFamily="34" charset="0"/>
                          <a:cs typeface="Segoe UI" panose="020B0502040204020203" pitchFamily="34" charset="0"/>
                        </a:rPr>
                        <a:t>Learning potential</a:t>
                      </a:r>
                      <a:endParaRPr lang="en-NZ" sz="1000" b="0" i="0" kern="100" dirty="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5299"/>
                      </a:srgbClr>
                    </a:solidFill>
                  </a:tcPr>
                </a:tc>
                <a:tc>
                  <a:txBody>
                    <a:bodyPr/>
                    <a:lstStyle/>
                    <a:p>
                      <a:pPr marL="72000" algn="l" defTabSz="914400" rtl="0" eaLnBrk="1" latinLnBrk="0" hangingPunct="1">
                        <a:lnSpc>
                          <a:spcPts val="1150"/>
                        </a:lnSpc>
                        <a:spcBef>
                          <a:spcPts val="0"/>
                        </a:spcBef>
                        <a:spcAft>
                          <a:spcPts val="200"/>
                        </a:spcAft>
                        <a:buNone/>
                      </a:pPr>
                      <a:r>
                        <a:rPr lang="en-NZ" sz="1000" b="0" i="0" kern="0" dirty="0">
                          <a:solidFill>
                            <a:schemeClr val="tx1"/>
                          </a:solidFill>
                          <a:effectLst/>
                          <a:latin typeface="Segoe UI" panose="020B0502040204020203" pitchFamily="34" charset="0"/>
                          <a:ea typeface="+mn-ea"/>
                          <a:cs typeface="Segoe UI" panose="020B0502040204020203" pitchFamily="34" charset="0"/>
                        </a:rPr>
                        <a:t>Picks up basic tasks quickly once shown and remembers correct methods.</a:t>
                      </a:r>
                      <a:br>
                        <a:rPr lang="en-NZ" sz="1000" b="0" i="0" kern="0" dirty="0">
                          <a:solidFill>
                            <a:schemeClr val="tx1"/>
                          </a:solidFill>
                          <a:effectLst/>
                          <a:latin typeface="Segoe UI" panose="020B0502040204020203" pitchFamily="34" charset="0"/>
                          <a:ea typeface="+mn-ea"/>
                          <a:cs typeface="Segoe UI" panose="020B0502040204020203" pitchFamily="34" charset="0"/>
                        </a:rPr>
                      </a:br>
                      <a:r>
                        <a:rPr lang="en-NZ" sz="1000" b="0" i="0" kern="0" dirty="0">
                          <a:solidFill>
                            <a:schemeClr val="tx1"/>
                          </a:solidFill>
                          <a:effectLst/>
                          <a:latin typeface="Segoe UI" panose="020B0502040204020203" pitchFamily="34" charset="0"/>
                          <a:ea typeface="+mn-ea"/>
                          <a:cs typeface="Segoe UI" panose="020B0502040204020203" pitchFamily="34" charset="0"/>
                        </a:rPr>
                        <a:t>Shows curiosity or interest in understanding how to progress within the trade.</a:t>
                      </a:r>
                      <a:br>
                        <a:rPr lang="en-NZ" sz="1000" b="0" i="0" kern="0" dirty="0">
                          <a:solidFill>
                            <a:schemeClr val="tx1"/>
                          </a:solidFill>
                          <a:effectLst/>
                          <a:latin typeface="Segoe UI" panose="020B0502040204020203" pitchFamily="34" charset="0"/>
                          <a:ea typeface="+mn-ea"/>
                          <a:cs typeface="Segoe UI" panose="020B0502040204020203" pitchFamily="34" charset="0"/>
                        </a:rPr>
                      </a:br>
                      <a:r>
                        <a:rPr lang="en-NZ" sz="1000" b="0" i="0" kern="0" dirty="0">
                          <a:solidFill>
                            <a:schemeClr val="tx1"/>
                          </a:solidFill>
                          <a:effectLst/>
                          <a:latin typeface="Segoe UI" panose="020B0502040204020203" pitchFamily="34" charset="0"/>
                          <a:ea typeface="+mn-ea"/>
                          <a:cs typeface="Segoe UI" panose="020B0502040204020203" pitchFamily="34" charset="0"/>
                        </a:rPr>
                        <a:t>Demonstrates growing confidence to ask questions and apply feedback.</a:t>
                      </a: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5299"/>
                      </a:srgbClr>
                    </a:solidFill>
                  </a:tcPr>
                </a:tc>
                <a:extLst>
                  <a:ext uri="{0D108BD9-81ED-4DB2-BD59-A6C34878D82A}">
                    <a16:rowId xmlns:a16="http://schemas.microsoft.com/office/drawing/2014/main" val="3793491360"/>
                  </a:ext>
                </a:extLst>
              </a:tr>
              <a:tr h="0">
                <a:tc>
                  <a:txBody>
                    <a:bodyPr/>
                    <a:lstStyle/>
                    <a:p>
                      <a:pPr marL="72000">
                        <a:lnSpc>
                          <a:spcPts val="1150"/>
                        </a:lnSpc>
                        <a:spcBef>
                          <a:spcPts val="600"/>
                        </a:spcBef>
                        <a:spcAft>
                          <a:spcPts val="600"/>
                        </a:spcAft>
                        <a:buNone/>
                      </a:pPr>
                      <a:r>
                        <a:rPr lang="en-NZ" sz="1000" b="0" i="0" kern="0" dirty="0">
                          <a:solidFill>
                            <a:schemeClr val="tx1"/>
                          </a:solidFill>
                          <a:effectLst/>
                          <a:latin typeface="Segoe UI" panose="020B0502040204020203" pitchFamily="34" charset="0"/>
                          <a:cs typeface="Segoe UI" panose="020B0502040204020203" pitchFamily="34" charset="0"/>
                        </a:rPr>
                        <a:t>Employer gains understanding of the prospective apprentice</a:t>
                      </a: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marR="0" lvl="0" indent="0" algn="l" defTabSz="914400" rtl="0" eaLnBrk="1" fontAlgn="auto" latinLnBrk="0" hangingPunct="1">
                        <a:lnSpc>
                          <a:spcPts val="1150"/>
                        </a:lnSpc>
                        <a:spcBef>
                          <a:spcPts val="600"/>
                        </a:spcBef>
                        <a:spcAft>
                          <a:spcPts val="600"/>
                        </a:spcAft>
                        <a:buClrTx/>
                        <a:buSzTx/>
                        <a:buFontTx/>
                        <a:buNone/>
                        <a:tabLst/>
                        <a:defRPr/>
                      </a:pPr>
                      <a:r>
                        <a:rPr lang="en-NZ" sz="1000" b="0" i="0" kern="0" dirty="0">
                          <a:solidFill>
                            <a:schemeClr val="tx1"/>
                          </a:solidFill>
                          <a:effectLst/>
                          <a:latin typeface="Segoe UI" panose="020B0502040204020203" pitchFamily="34" charset="0"/>
                          <a:cs typeface="Segoe UI" panose="020B0502040204020203" pitchFamily="34" charset="0"/>
                        </a:rPr>
                        <a:t>Potential and readiness</a:t>
                      </a:r>
                      <a:endParaRPr lang="en-NZ" sz="1000" b="0" i="0" kern="100" dirty="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marR="0" lvl="0" indent="0" algn="l" defTabSz="914400" rtl="0" eaLnBrk="1" fontAlgn="auto" latinLnBrk="0" hangingPunct="1">
                        <a:lnSpc>
                          <a:spcPts val="1150"/>
                        </a:lnSpc>
                        <a:spcBef>
                          <a:spcPts val="0"/>
                        </a:spcBef>
                        <a:spcAft>
                          <a:spcPts val="200"/>
                        </a:spcAft>
                        <a:buClrTx/>
                        <a:buSzTx/>
                        <a:buFontTx/>
                        <a:buNone/>
                        <a:tabLst/>
                        <a:defRPr/>
                      </a:pPr>
                      <a:r>
                        <a:rPr lang="en-NZ" sz="1000" b="0" i="0" kern="0" dirty="0">
                          <a:solidFill>
                            <a:schemeClr val="tx1"/>
                          </a:solidFill>
                          <a:effectLst/>
                          <a:latin typeface="Segoe UI" panose="020B0502040204020203" pitchFamily="34" charset="0"/>
                          <a:ea typeface="+mn-ea"/>
                          <a:cs typeface="Segoe UI" panose="020B0502040204020203" pitchFamily="34" charset="0"/>
                        </a:rPr>
                        <a:t>Demonstrates curiosity and persistence when learning new tasks, indicating motivation to progress.</a:t>
                      </a:r>
                      <a:br>
                        <a:rPr lang="en-NZ" sz="1000" b="0" i="0" kern="0" dirty="0">
                          <a:solidFill>
                            <a:schemeClr val="tx1"/>
                          </a:solidFill>
                          <a:effectLst/>
                          <a:latin typeface="Segoe UI" panose="020B0502040204020203" pitchFamily="34" charset="0"/>
                          <a:ea typeface="+mn-ea"/>
                          <a:cs typeface="Segoe UI" panose="020B0502040204020203" pitchFamily="34" charset="0"/>
                        </a:rPr>
                      </a:br>
                      <a:r>
                        <a:rPr lang="en-NZ" sz="1000" b="0" i="0" kern="0" dirty="0">
                          <a:solidFill>
                            <a:schemeClr val="tx1"/>
                          </a:solidFill>
                          <a:effectLst/>
                          <a:latin typeface="Segoe UI" panose="020B0502040204020203" pitchFamily="34" charset="0"/>
                          <a:ea typeface="+mn-ea"/>
                          <a:cs typeface="Segoe UI" panose="020B0502040204020203" pitchFamily="34" charset="0"/>
                        </a:rPr>
                        <a:t>Shows increasing confidence and independence in simple tasks once trained.</a:t>
                      </a:r>
                      <a:br>
                        <a:rPr lang="en-NZ" sz="1000" b="0" i="0" kern="0" dirty="0">
                          <a:solidFill>
                            <a:schemeClr val="tx1"/>
                          </a:solidFill>
                          <a:effectLst/>
                          <a:latin typeface="Segoe UI" panose="020B0502040204020203" pitchFamily="34" charset="0"/>
                          <a:ea typeface="+mn-ea"/>
                          <a:cs typeface="Segoe UI" panose="020B0502040204020203" pitchFamily="34" charset="0"/>
                        </a:rPr>
                      </a:br>
                      <a:r>
                        <a:rPr lang="en-NZ" sz="1000" b="0" i="0" kern="0" dirty="0">
                          <a:solidFill>
                            <a:schemeClr val="tx1"/>
                          </a:solidFill>
                          <a:effectLst/>
                          <a:latin typeface="Segoe UI" panose="020B0502040204020203" pitchFamily="34" charset="0"/>
                          <a:ea typeface="+mn-ea"/>
                          <a:cs typeface="Segoe UI" panose="020B0502040204020203" pitchFamily="34" charset="0"/>
                        </a:rPr>
                        <a:t>Displays attitudes and behaviours (e.g. attention to quality, safe habits, willingness to learn) that suggest readiness for apprenticeship training.</a:t>
                      </a:r>
                    </a:p>
                  </a:txBody>
                  <a:tcPr marL="36000" marR="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1098774"/>
                  </a:ext>
                </a:extLst>
              </a:tr>
              <a:tr h="459340">
                <a:tc>
                  <a:txBody>
                    <a:bodyPr/>
                    <a:lstStyle/>
                    <a:p>
                      <a:pPr marL="72000">
                        <a:lnSpc>
                          <a:spcPts val="1150"/>
                        </a:lnSpc>
                        <a:spcBef>
                          <a:spcPts val="600"/>
                        </a:spcBef>
                        <a:spcAft>
                          <a:spcPts val="600"/>
                        </a:spcAft>
                        <a:buNone/>
                      </a:pPr>
                      <a:r>
                        <a:rPr lang="en-NZ" sz="1000" b="0" i="0" kern="0" dirty="0">
                          <a:solidFill>
                            <a:schemeClr val="tx1"/>
                          </a:solidFill>
                          <a:effectLst/>
                          <a:latin typeface="Segoe UI" panose="020B0502040204020203" pitchFamily="34" charset="0"/>
                          <a:cs typeface="Segoe UI" panose="020B0502040204020203" pitchFamily="34" charset="0"/>
                        </a:rPr>
                        <a:t>Employer gains understanding of the prospective apprentice</a:t>
                      </a: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5299"/>
                      </a:srgbClr>
                    </a:solidFill>
                  </a:tcPr>
                </a:tc>
                <a:tc>
                  <a:txBody>
                    <a:bodyPr/>
                    <a:lstStyle/>
                    <a:p>
                      <a:pPr marL="72000" marR="0" lvl="0" indent="0" algn="l" defTabSz="914400" rtl="0" eaLnBrk="1" fontAlgn="auto" latinLnBrk="0" hangingPunct="1">
                        <a:lnSpc>
                          <a:spcPts val="1150"/>
                        </a:lnSpc>
                        <a:spcBef>
                          <a:spcPts val="600"/>
                        </a:spcBef>
                        <a:spcAft>
                          <a:spcPts val="600"/>
                        </a:spcAft>
                        <a:buClrTx/>
                        <a:buSzTx/>
                        <a:buFontTx/>
                        <a:buNone/>
                        <a:tabLst/>
                        <a:defRPr/>
                      </a:pPr>
                      <a:r>
                        <a:rPr lang="en-NZ" sz="1000" b="0" i="0" kern="0" dirty="0">
                          <a:solidFill>
                            <a:schemeClr val="tx1"/>
                          </a:solidFill>
                          <a:effectLst/>
                          <a:latin typeface="Segoe UI" panose="020B0502040204020203" pitchFamily="34" charset="0"/>
                          <a:cs typeface="Segoe UI" panose="020B0502040204020203" pitchFamily="34" charset="0"/>
                        </a:rPr>
                        <a:t>Reliability and consistency</a:t>
                      </a:r>
                      <a:endParaRPr lang="en-NZ" sz="1000" b="0" i="0" kern="100" dirty="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5299"/>
                      </a:srgbClr>
                    </a:solidFill>
                  </a:tcPr>
                </a:tc>
                <a:tc>
                  <a:txBody>
                    <a:bodyPr/>
                    <a:lstStyle/>
                    <a:p>
                      <a:pPr marL="72000" marR="0" lvl="0" indent="0" algn="l" defTabSz="914400" rtl="0" eaLnBrk="1" fontAlgn="auto" latinLnBrk="0" hangingPunct="1">
                        <a:lnSpc>
                          <a:spcPts val="1150"/>
                        </a:lnSpc>
                        <a:spcBef>
                          <a:spcPts val="0"/>
                        </a:spcBef>
                        <a:spcAft>
                          <a:spcPts val="200"/>
                        </a:spcAft>
                        <a:buClrTx/>
                        <a:buSzTx/>
                        <a:buFontTx/>
                        <a:buNone/>
                        <a:tabLst/>
                        <a:defRPr/>
                      </a:pPr>
                      <a:r>
                        <a:rPr lang="en-NZ" sz="1000" b="0" i="0" kern="0" dirty="0">
                          <a:solidFill>
                            <a:schemeClr val="tx1"/>
                          </a:solidFill>
                          <a:effectLst/>
                          <a:latin typeface="Segoe UI" panose="020B0502040204020203" pitchFamily="34" charset="0"/>
                          <a:ea typeface="+mn-ea"/>
                          <a:cs typeface="Segoe UI" panose="020B0502040204020203" pitchFamily="34" charset="0"/>
                        </a:rPr>
                        <a:t>Attends work regularly, with no unexplained absences.</a:t>
                      </a:r>
                    </a:p>
                    <a:p>
                      <a:pPr marL="72000" marR="0" lvl="0" indent="0" algn="l" defTabSz="914400" rtl="0" eaLnBrk="1" fontAlgn="auto" latinLnBrk="0" hangingPunct="1">
                        <a:lnSpc>
                          <a:spcPts val="1150"/>
                        </a:lnSpc>
                        <a:spcBef>
                          <a:spcPts val="0"/>
                        </a:spcBef>
                        <a:spcAft>
                          <a:spcPts val="200"/>
                        </a:spcAft>
                        <a:buClrTx/>
                        <a:buSzTx/>
                        <a:buFontTx/>
                        <a:buNone/>
                        <a:tabLst/>
                        <a:defRPr/>
                      </a:pPr>
                      <a:r>
                        <a:rPr lang="en-NZ" sz="1000" b="0" i="0" kern="0" dirty="0">
                          <a:solidFill>
                            <a:schemeClr val="tx1"/>
                          </a:solidFill>
                          <a:effectLst/>
                          <a:latin typeface="Segoe UI" panose="020B0502040204020203" pitchFamily="34" charset="0"/>
                          <a:ea typeface="+mn-ea"/>
                          <a:cs typeface="Segoe UI" panose="020B0502040204020203" pitchFamily="34" charset="0"/>
                        </a:rPr>
                        <a:t>Follows through on commitments made to supervisors (e.g., returning tools, finishing set tasks, providing updates).</a:t>
                      </a:r>
                    </a:p>
                    <a:p>
                      <a:pPr marL="72000" marR="0" lvl="0" indent="0" algn="l" defTabSz="914400" rtl="0" eaLnBrk="1" fontAlgn="auto" latinLnBrk="0" hangingPunct="1">
                        <a:lnSpc>
                          <a:spcPts val="1150"/>
                        </a:lnSpc>
                        <a:spcBef>
                          <a:spcPts val="0"/>
                        </a:spcBef>
                        <a:spcAft>
                          <a:spcPts val="200"/>
                        </a:spcAft>
                        <a:buClrTx/>
                        <a:buSzTx/>
                        <a:buFontTx/>
                        <a:buNone/>
                        <a:tabLst/>
                        <a:defRPr/>
                      </a:pPr>
                      <a:r>
                        <a:rPr lang="en-NZ" sz="1000" b="0" i="0" kern="0" dirty="0">
                          <a:solidFill>
                            <a:schemeClr val="tx1"/>
                          </a:solidFill>
                          <a:effectLst/>
                          <a:latin typeface="Segoe UI" panose="020B0502040204020203" pitchFamily="34" charset="0"/>
                          <a:ea typeface="+mn-ea"/>
                          <a:cs typeface="Segoe UI" panose="020B0502040204020203" pitchFamily="34" charset="0"/>
                        </a:rPr>
                        <a:t>Maintains regular and consistent effort throughout the workday, even on repetitive or less interesting tasks.</a:t>
                      </a: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5299"/>
                      </a:srgbClr>
                    </a:solidFill>
                  </a:tcPr>
                </a:tc>
                <a:extLst>
                  <a:ext uri="{0D108BD9-81ED-4DB2-BD59-A6C34878D82A}">
                    <a16:rowId xmlns:a16="http://schemas.microsoft.com/office/drawing/2014/main" val="2422725845"/>
                  </a:ext>
                </a:extLst>
              </a:tr>
            </a:tbl>
          </a:graphicData>
        </a:graphic>
      </p:graphicFrame>
    </p:spTree>
    <p:extLst>
      <p:ext uri="{BB962C8B-B14F-4D97-AF65-F5344CB8AC3E}">
        <p14:creationId xmlns:p14="http://schemas.microsoft.com/office/powerpoint/2010/main" val="9606784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90C24-1CD7-FCF0-2406-360844E47C74}"/>
            </a:ext>
          </a:extLst>
        </p:cNvPr>
        <p:cNvGrpSpPr/>
        <p:nvPr/>
      </p:nvGrpSpPr>
      <p:grpSpPr>
        <a:xfrm>
          <a:off x="0" y="0"/>
          <a:ext cx="0" cy="0"/>
          <a:chOff x="0" y="0"/>
          <a:chExt cx="0" cy="0"/>
        </a:xfrm>
      </p:grpSpPr>
      <p:sp>
        <p:nvSpPr>
          <p:cNvPr id="5" name="Pentagon 4">
            <a:extLst>
              <a:ext uri="{FF2B5EF4-FFF2-40B4-BE49-F238E27FC236}">
                <a16:creationId xmlns:a16="http://schemas.microsoft.com/office/drawing/2014/main" id="{8DDCC5BC-CB6D-424D-7327-2C4B9372CC3D}"/>
              </a:ext>
            </a:extLst>
          </p:cNvPr>
          <p:cNvSpPr/>
          <p:nvPr/>
        </p:nvSpPr>
        <p:spPr>
          <a:xfrm>
            <a:off x="390624" y="545514"/>
            <a:ext cx="3413731" cy="386179"/>
          </a:xfrm>
          <a:prstGeom prst="homePlate">
            <a:avLst/>
          </a:prstGeom>
          <a:solidFill>
            <a:srgbClr val="00A9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83111535-14F6-593C-AF5C-AAB4C2895F24}"/>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6738264E-0D56-BF81-21C6-020BA212FD8D}"/>
              </a:ext>
            </a:extLst>
          </p:cNvPr>
          <p:cNvSpPr>
            <a:spLocks noGrp="1"/>
          </p:cNvSpPr>
          <p:nvPr>
            <p:ph type="sldNum" sz="quarter" idx="4"/>
          </p:nvPr>
        </p:nvSpPr>
        <p:spPr/>
        <p:txBody>
          <a:bodyPr/>
          <a:lstStyle/>
          <a:p>
            <a:fld id="{1DF4AAA5-C268-2745-B477-E8FB4AEBEA9C}" type="slidenum">
              <a:rPr lang="en-US" smtClean="0"/>
              <a:pPr/>
              <a:t>22</a:t>
            </a:fld>
            <a:endParaRPr lang="en-US"/>
          </a:p>
        </p:txBody>
      </p:sp>
      <p:sp>
        <p:nvSpPr>
          <p:cNvPr id="6" name="TextBox 5">
            <a:extLst>
              <a:ext uri="{FF2B5EF4-FFF2-40B4-BE49-F238E27FC236}">
                <a16:creationId xmlns:a16="http://schemas.microsoft.com/office/drawing/2014/main" id="{477776D4-080F-85E9-1BE3-B8C8EA74F52F}"/>
              </a:ext>
            </a:extLst>
          </p:cNvPr>
          <p:cNvSpPr txBox="1"/>
          <p:nvPr/>
        </p:nvSpPr>
        <p:spPr>
          <a:xfrm>
            <a:off x="508923" y="630883"/>
            <a:ext cx="3201984" cy="215444"/>
          </a:xfrm>
          <a:prstGeom prst="rect">
            <a:avLst/>
          </a:prstGeom>
          <a:noFill/>
        </p:spPr>
        <p:txBody>
          <a:bodyPr wrap="square" lIns="0" tIns="0" rIns="0" bIns="0">
            <a:spAutoFit/>
          </a:bodyPr>
          <a:lstStyle/>
          <a:p>
            <a:pPr>
              <a:spcBef>
                <a:spcPts val="600"/>
              </a:spcBef>
              <a:spcAft>
                <a:spcPts val="600"/>
              </a:spcAft>
              <a:buNone/>
            </a:pPr>
            <a:r>
              <a:rPr lang="en-NZ" sz="1400" b="1" spc="10">
                <a:solidFill>
                  <a:schemeClr val="bg1"/>
                </a:solidFill>
                <a:effectLst/>
                <a:latin typeface="Segoe UI Black" panose="020B0502040204020203" pitchFamily="34" charset="0"/>
                <a:ea typeface="Arial" panose="020B0604020202020204" pitchFamily="34" charset="0"/>
                <a:cs typeface="Segoe UI Black" panose="020B0502040204020203" pitchFamily="34" charset="0"/>
              </a:rPr>
              <a:t>Table 2: Familiarise 3–12 months</a:t>
            </a:r>
          </a:p>
        </p:txBody>
      </p:sp>
      <p:graphicFrame>
        <p:nvGraphicFramePr>
          <p:cNvPr id="8" name="Table 7">
            <a:extLst>
              <a:ext uri="{FF2B5EF4-FFF2-40B4-BE49-F238E27FC236}">
                <a16:creationId xmlns:a16="http://schemas.microsoft.com/office/drawing/2014/main" id="{7ACD18A2-F0C2-A8D8-3422-2E8391310CF7}"/>
              </a:ext>
            </a:extLst>
          </p:cNvPr>
          <p:cNvGraphicFramePr>
            <a:graphicFrameLocks noGrp="1"/>
          </p:cNvGraphicFramePr>
          <p:nvPr>
            <p:extLst>
              <p:ext uri="{D42A27DB-BD31-4B8C-83A1-F6EECF244321}">
                <p14:modId xmlns:p14="http://schemas.microsoft.com/office/powerpoint/2010/main" val="1103816678"/>
              </p:ext>
            </p:extLst>
          </p:nvPr>
        </p:nvGraphicFramePr>
        <p:xfrm>
          <a:off x="390625" y="1073228"/>
          <a:ext cx="9180515" cy="5616240"/>
        </p:xfrm>
        <a:graphic>
          <a:graphicData uri="http://schemas.openxmlformats.org/drawingml/2006/table">
            <a:tbl>
              <a:tblPr firstCol="1" bandRow="1">
                <a:tableStyleId>{5C22544A-7EE6-4342-B048-85BDC9FD1C3A}</a:tableStyleId>
              </a:tblPr>
              <a:tblGrid>
                <a:gridCol w="1668994">
                  <a:extLst>
                    <a:ext uri="{9D8B030D-6E8A-4147-A177-3AD203B41FA5}">
                      <a16:colId xmlns:a16="http://schemas.microsoft.com/office/drawing/2014/main" val="72553744"/>
                    </a:ext>
                  </a:extLst>
                </a:gridCol>
                <a:gridCol w="1473694">
                  <a:extLst>
                    <a:ext uri="{9D8B030D-6E8A-4147-A177-3AD203B41FA5}">
                      <a16:colId xmlns:a16="http://schemas.microsoft.com/office/drawing/2014/main" val="3813536076"/>
                    </a:ext>
                  </a:extLst>
                </a:gridCol>
                <a:gridCol w="6037827">
                  <a:extLst>
                    <a:ext uri="{9D8B030D-6E8A-4147-A177-3AD203B41FA5}">
                      <a16:colId xmlns:a16="http://schemas.microsoft.com/office/drawing/2014/main" val="1656622307"/>
                    </a:ext>
                  </a:extLst>
                </a:gridCol>
              </a:tblGrid>
              <a:tr h="211120">
                <a:tc>
                  <a:txBody>
                    <a:bodyPr/>
                    <a:lstStyle/>
                    <a:p>
                      <a:pPr marL="72000">
                        <a:spcBef>
                          <a:spcPts val="600"/>
                        </a:spcBef>
                        <a:spcAft>
                          <a:spcPts val="6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Outcome</a:t>
                      </a:r>
                    </a:p>
                  </a:txBody>
                  <a:tcPr marL="36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A99D"/>
                    </a:solidFill>
                  </a:tcPr>
                </a:tc>
                <a:tc>
                  <a:txBody>
                    <a:bodyPr/>
                    <a:lstStyle/>
                    <a:p>
                      <a:pPr marL="72000">
                        <a:spcBef>
                          <a:spcPts val="600"/>
                        </a:spcBef>
                        <a:spcAft>
                          <a:spcPts val="600"/>
                        </a:spcAft>
                        <a:buNone/>
                      </a:pPr>
                      <a:r>
                        <a:rPr lang="en-NZ" sz="1000" b="1" i="0" kern="100" dirty="0">
                          <a:solidFill>
                            <a:schemeClr val="bg1"/>
                          </a:solidFill>
                          <a:effectLst/>
                          <a:latin typeface="Segoe UI" panose="020B0502040204020203" pitchFamily="34" charset="0"/>
                          <a:ea typeface="Aptos" panose="020B0004020202020204" pitchFamily="34" charset="0"/>
                          <a:cs typeface="Segoe UI" panose="020B0502040204020203" pitchFamily="34" charset="0"/>
                        </a:rPr>
                        <a:t>Element</a:t>
                      </a:r>
                    </a:p>
                  </a:txBody>
                  <a:tcPr marL="720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A99D"/>
                    </a:solidFill>
                  </a:tcPr>
                </a:tc>
                <a:tc>
                  <a:txBody>
                    <a:bodyPr/>
                    <a:lstStyle/>
                    <a:p>
                      <a:pPr marL="72000">
                        <a:spcBef>
                          <a:spcPts val="600"/>
                        </a:spcBef>
                        <a:spcAft>
                          <a:spcPts val="600"/>
                        </a:spcAft>
                        <a:buNone/>
                      </a:pPr>
                      <a:r>
                        <a:rPr lang="en-NZ" sz="1000" b="1" i="0" kern="100" dirty="0">
                          <a:solidFill>
                            <a:schemeClr val="bg1"/>
                          </a:solidFill>
                          <a:effectLst/>
                          <a:latin typeface="Segoe UI" panose="020B0502040204020203" pitchFamily="34" charset="0"/>
                          <a:ea typeface="Aptos" panose="020B0004020202020204" pitchFamily="34" charset="0"/>
                          <a:cs typeface="Segoe UI" panose="020B0502040204020203" pitchFamily="34" charset="0"/>
                        </a:rPr>
                        <a:t>KPIs</a:t>
                      </a:r>
                    </a:p>
                  </a:txBody>
                  <a:tcPr marL="720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A99D"/>
                    </a:solidFill>
                  </a:tcPr>
                </a:tc>
                <a:extLst>
                  <a:ext uri="{0D108BD9-81ED-4DB2-BD59-A6C34878D82A}">
                    <a16:rowId xmlns:a16="http://schemas.microsoft.com/office/drawing/2014/main" val="1734384011"/>
                  </a:ext>
                </a:extLst>
              </a:tr>
              <a:tr h="384643">
                <a:tc>
                  <a:txBody>
                    <a:bodyPr/>
                    <a:lstStyle/>
                    <a:p>
                      <a:pPr marL="72000">
                        <a:lnSpc>
                          <a:spcPts val="1150"/>
                        </a:lnSpc>
                        <a:spcBef>
                          <a:spcPts val="600"/>
                        </a:spcBef>
                        <a:spcAft>
                          <a:spcPts val="600"/>
                        </a:spcAft>
                        <a:buNone/>
                      </a:pPr>
                      <a:r>
                        <a:rPr lang="en-NZ" sz="1000" b="0" i="0" kern="0" dirty="0">
                          <a:solidFill>
                            <a:schemeClr val="tx1"/>
                          </a:solidFill>
                          <a:effectLst/>
                          <a:latin typeface="Segoe UI" panose="020B0502040204020203" pitchFamily="34" charset="0"/>
                          <a:cs typeface="Segoe UI" panose="020B0502040204020203" pitchFamily="34" charset="0"/>
                        </a:rPr>
                        <a:t>Apprentice is familiar with expectations of the trade and the employer</a:t>
                      </a:r>
                      <a:endParaRPr lang="en-NZ" sz="1000" b="0" i="0" kern="100" dirty="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Trade familiarity</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150"/>
                        </a:lnSpc>
                        <a:spcBef>
                          <a:spcPts val="0"/>
                        </a:spcBef>
                        <a:spcAft>
                          <a:spcPts val="200"/>
                        </a:spcAft>
                        <a:buNone/>
                      </a:pPr>
                      <a:r>
                        <a:rPr lang="en-NZ" sz="1000" b="0" i="0" kern="0" dirty="0">
                          <a:solidFill>
                            <a:schemeClr val="tx1"/>
                          </a:solidFill>
                          <a:effectLst/>
                          <a:latin typeface="Segoe UI" panose="020B0502040204020203" pitchFamily="34" charset="0"/>
                          <a:cs typeface="Segoe UI" panose="020B0502040204020203" pitchFamily="34" charset="0"/>
                        </a:rPr>
                        <a:t>Asks questions about how and why specific tasks are done in a certain way.</a:t>
                      </a:r>
                    </a:p>
                    <a:p>
                      <a:pPr marL="72000">
                        <a:lnSpc>
                          <a:spcPts val="1150"/>
                        </a:lnSpc>
                        <a:spcBef>
                          <a:spcPts val="0"/>
                        </a:spcBef>
                        <a:spcAft>
                          <a:spcPts val="200"/>
                        </a:spcAft>
                        <a:buNone/>
                      </a:pPr>
                      <a:r>
                        <a:rPr lang="en-NZ" sz="1000" b="0" i="0" kern="0" dirty="0">
                          <a:solidFill>
                            <a:schemeClr val="tx1"/>
                          </a:solidFill>
                          <a:effectLst/>
                          <a:latin typeface="Segoe UI" panose="020B0502040204020203" pitchFamily="34" charset="0"/>
                          <a:ea typeface="Aptos" panose="020B0004020202020204" pitchFamily="34" charset="0"/>
                          <a:cs typeface="Segoe UI" panose="020B0502040204020203" pitchFamily="34" charset="0"/>
                        </a:rPr>
                        <a:t>Correctly names and selects common tools and materials when asked.</a:t>
                      </a:r>
                    </a:p>
                    <a:p>
                      <a:pPr marL="72000" marR="0" lvl="0" indent="0" algn="l" defTabSz="914400" rtl="0" eaLnBrk="1" fontAlgn="auto" latinLnBrk="0" hangingPunct="1">
                        <a:lnSpc>
                          <a:spcPts val="1150"/>
                        </a:lnSpc>
                        <a:spcBef>
                          <a:spcPts val="0"/>
                        </a:spcBef>
                        <a:spcAft>
                          <a:spcPts val="200"/>
                        </a:spcAft>
                        <a:buClrTx/>
                        <a:buSzTx/>
                        <a:buFontTx/>
                        <a:buNone/>
                        <a:tabLst/>
                        <a:defRPr/>
                      </a:pPr>
                      <a:r>
                        <a:rPr lang="en-NZ" sz="1000" b="0" i="0" kern="0" dirty="0">
                          <a:solidFill>
                            <a:schemeClr val="tx1"/>
                          </a:solidFill>
                          <a:effectLst/>
                          <a:latin typeface="Segoe UI" panose="020B0502040204020203" pitchFamily="34" charset="0"/>
                          <a:ea typeface="Aptos" panose="020B0004020202020204" pitchFamily="34" charset="0"/>
                          <a:cs typeface="Segoe UI" panose="020B0502040204020203" pitchFamily="34" charset="0"/>
                        </a:rPr>
                        <a:t>Knows who to approach for help or clarification on site.</a:t>
                      </a: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62444382"/>
                  </a:ext>
                </a:extLst>
              </a:tr>
              <a:tr h="459340">
                <a:tc>
                  <a:txBody>
                    <a:bodyPr/>
                    <a:lstStyle/>
                    <a:p>
                      <a:pPr marL="72000">
                        <a:lnSpc>
                          <a:spcPts val="1150"/>
                        </a:lnSpc>
                        <a:spcBef>
                          <a:spcPts val="600"/>
                        </a:spcBef>
                        <a:spcAft>
                          <a:spcPts val="600"/>
                        </a:spcAft>
                        <a:buNone/>
                      </a:pPr>
                      <a:r>
                        <a:rPr lang="en-NZ" sz="1000" b="0" i="0" kern="0" dirty="0">
                          <a:solidFill>
                            <a:schemeClr val="tx1"/>
                          </a:solidFill>
                          <a:effectLst/>
                          <a:latin typeface="Segoe UI" panose="020B0502040204020203" pitchFamily="34" charset="0"/>
                          <a:cs typeface="Segoe UI" panose="020B0502040204020203" pitchFamily="34" charset="0"/>
                        </a:rPr>
                        <a:t>Apprentice is familiar with expectations of the trade and the employer</a:t>
                      </a:r>
                      <a:endParaRPr lang="en-NZ" sz="1000" b="0" i="0" kern="100" dirty="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A99D">
                        <a:alpha val="15299"/>
                      </a:srgbClr>
                    </a:solid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Employer familiarity</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A99D">
                        <a:alpha val="15299"/>
                      </a:srgbClr>
                    </a:solidFill>
                  </a:tcPr>
                </a:tc>
                <a:tc>
                  <a:txBody>
                    <a:bodyPr/>
                    <a:lstStyle/>
                    <a:p>
                      <a:pPr marL="72000">
                        <a:lnSpc>
                          <a:spcPts val="1150"/>
                        </a:lnSpc>
                        <a:spcBef>
                          <a:spcPts val="0"/>
                        </a:spcBef>
                        <a:spcAft>
                          <a:spcPts val="200"/>
                        </a:spcAft>
                        <a:buNone/>
                      </a:pPr>
                      <a:r>
                        <a:rPr lang="en-NZ" sz="1000" b="0" i="0" kern="0" dirty="0">
                          <a:solidFill>
                            <a:schemeClr val="tx1"/>
                          </a:solidFill>
                          <a:effectLst/>
                          <a:latin typeface="Segoe UI" panose="020B0502040204020203" pitchFamily="34" charset="0"/>
                          <a:cs typeface="Segoe UI" panose="020B0502040204020203" pitchFamily="34" charset="0"/>
                        </a:rPr>
                        <a:t>Consistently follows company rules on safety, conduct, and attendance.</a:t>
                      </a:r>
                    </a:p>
                    <a:p>
                      <a:pPr marL="72000">
                        <a:lnSpc>
                          <a:spcPts val="1150"/>
                        </a:lnSpc>
                        <a:spcBef>
                          <a:spcPts val="0"/>
                        </a:spcBef>
                        <a:spcAft>
                          <a:spcPts val="200"/>
                        </a:spcAft>
                        <a:buNone/>
                      </a:pPr>
                      <a:r>
                        <a:rPr lang="en-NZ" sz="1000" b="0" i="0" kern="0" dirty="0">
                          <a:solidFill>
                            <a:schemeClr val="tx1"/>
                          </a:solidFill>
                          <a:effectLst/>
                          <a:latin typeface="Segoe UI" panose="020B0502040204020203" pitchFamily="34" charset="0"/>
                          <a:ea typeface="Aptos" panose="020B0004020202020204" pitchFamily="34" charset="0"/>
                          <a:cs typeface="Segoe UI" panose="020B0502040204020203" pitchFamily="34" charset="0"/>
                        </a:rPr>
                        <a:t>Adopts company-specific practices in daily routines (e.g., reporting to supervisor, preferred communication style, job allocation process).</a:t>
                      </a:r>
                    </a:p>
                    <a:p>
                      <a:pPr marL="72000">
                        <a:lnSpc>
                          <a:spcPts val="1150"/>
                        </a:lnSpc>
                        <a:spcBef>
                          <a:spcPts val="0"/>
                        </a:spcBef>
                        <a:spcAft>
                          <a:spcPts val="200"/>
                        </a:spcAft>
                        <a:buNone/>
                      </a:pPr>
                      <a:r>
                        <a:rPr lang="en-NZ" sz="1000" b="0" i="0" kern="0" dirty="0">
                          <a:solidFill>
                            <a:schemeClr val="tx1"/>
                          </a:solidFill>
                          <a:effectLst/>
                          <a:latin typeface="Segoe UI" panose="020B0502040204020203" pitchFamily="34" charset="0"/>
                          <a:ea typeface="Aptos" panose="020B0004020202020204" pitchFamily="34" charset="0"/>
                          <a:cs typeface="Segoe UI" panose="020B0502040204020203" pitchFamily="34" charset="0"/>
                        </a:rPr>
                        <a:t>Accurately describes the company’s expectations of an apprentice when asked.</a:t>
                      </a:r>
                      <a:endParaRPr lang="en-NZ" sz="1000" b="0" i="0" kern="100" dirty="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A99D">
                        <a:alpha val="15299"/>
                      </a:srgbClr>
                    </a:solidFill>
                  </a:tcPr>
                </a:tc>
                <a:extLst>
                  <a:ext uri="{0D108BD9-81ED-4DB2-BD59-A6C34878D82A}">
                    <a16:rowId xmlns:a16="http://schemas.microsoft.com/office/drawing/2014/main" val="1561964917"/>
                  </a:ext>
                </a:extLst>
              </a:tr>
              <a:tr h="178582">
                <a:tc>
                  <a:txBody>
                    <a:bodyPr/>
                    <a:lstStyle/>
                    <a:p>
                      <a:pPr marL="72000">
                        <a:lnSpc>
                          <a:spcPts val="1150"/>
                        </a:lnSpc>
                        <a:spcBef>
                          <a:spcPts val="600"/>
                        </a:spcBef>
                        <a:spcAft>
                          <a:spcPts val="600"/>
                        </a:spcAft>
                        <a:buNone/>
                      </a:pPr>
                      <a:r>
                        <a:rPr lang="en-NZ" sz="1000" b="0" i="0" kern="0" dirty="0">
                          <a:solidFill>
                            <a:schemeClr val="tx1"/>
                          </a:solidFill>
                          <a:effectLst/>
                          <a:latin typeface="Segoe UI" panose="020B0502040204020203" pitchFamily="34" charset="0"/>
                          <a:cs typeface="Segoe UI" panose="020B0502040204020203" pitchFamily="34" charset="0"/>
                        </a:rPr>
                        <a:t>Apprentice is familiar with expectations of the trade and the employer</a:t>
                      </a:r>
                      <a:endParaRPr lang="en-NZ" sz="1000" b="0" i="0" kern="100" dirty="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150"/>
                        </a:lnSpc>
                        <a:spcBef>
                          <a:spcPts val="600"/>
                        </a:spcBef>
                        <a:spcAft>
                          <a:spcPts val="600"/>
                        </a:spcAft>
                        <a:buNone/>
                      </a:pPr>
                      <a:r>
                        <a:rPr lang="en-NZ" sz="1000" b="0" i="0" kern="0" dirty="0">
                          <a:solidFill>
                            <a:schemeClr val="tx1"/>
                          </a:solidFill>
                          <a:effectLst/>
                          <a:latin typeface="Segoe UI" panose="020B0502040204020203" pitchFamily="34" charset="0"/>
                          <a:cs typeface="Segoe UI" panose="020B0502040204020203" pitchFamily="34" charset="0"/>
                        </a:rPr>
                        <a:t>Health and safety</a:t>
                      </a:r>
                      <a:endParaRPr lang="en-NZ" sz="1000" b="0" i="0" kern="100" dirty="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150"/>
                        </a:lnSpc>
                        <a:spcBef>
                          <a:spcPts val="0"/>
                        </a:spcBef>
                        <a:spcAft>
                          <a:spcPts val="200"/>
                        </a:spcAft>
                        <a:buNone/>
                      </a:pPr>
                      <a:r>
                        <a:rPr lang="en-NZ" sz="1000" b="0" i="0" kern="0" dirty="0">
                          <a:solidFill>
                            <a:schemeClr val="tx1"/>
                          </a:solidFill>
                          <a:effectLst/>
                          <a:latin typeface="Segoe UI" panose="020B0502040204020203" pitchFamily="34" charset="0"/>
                          <a:cs typeface="Segoe UI" panose="020B0502040204020203" pitchFamily="34" charset="0"/>
                        </a:rPr>
                        <a:t>Apprentice can identify at least 3 relevant on-site hazards, assess their risk (high/medium/low), and suggest basic controls, consistent with WorkSafe’s hazard management flow.</a:t>
                      </a:r>
                    </a:p>
                    <a:p>
                      <a:pPr marL="72000">
                        <a:lnSpc>
                          <a:spcPts val="1150"/>
                        </a:lnSpc>
                        <a:spcBef>
                          <a:spcPts val="0"/>
                        </a:spcBef>
                        <a:spcAft>
                          <a:spcPts val="200"/>
                        </a:spcAft>
                        <a:buNone/>
                      </a:pPr>
                      <a:r>
                        <a:rPr lang="en-NZ" sz="1000" b="0" i="0" kern="0" dirty="0">
                          <a:solidFill>
                            <a:schemeClr val="tx1"/>
                          </a:solidFill>
                          <a:effectLst/>
                          <a:latin typeface="Segoe UI" panose="020B0502040204020203" pitchFamily="34" charset="0"/>
                          <a:ea typeface="Aptos" panose="020B0004020202020204" pitchFamily="34" charset="0"/>
                          <a:cs typeface="Segoe UI" panose="020B0502040204020203" pitchFamily="34" charset="0"/>
                        </a:rPr>
                        <a:t>Apprentice consistently wears required PPE, follows site safety rules, and knows how to report a hazard or incident.</a:t>
                      </a:r>
                    </a:p>
                    <a:p>
                      <a:pPr marL="72000">
                        <a:lnSpc>
                          <a:spcPts val="1150"/>
                        </a:lnSpc>
                        <a:spcBef>
                          <a:spcPts val="0"/>
                        </a:spcBef>
                        <a:spcAft>
                          <a:spcPts val="200"/>
                        </a:spcAft>
                        <a:buNone/>
                      </a:pPr>
                      <a:r>
                        <a:rPr lang="en-NZ" sz="1000" b="0" i="0" kern="100" dirty="0">
                          <a:solidFill>
                            <a:schemeClr val="tx1"/>
                          </a:solidFill>
                          <a:effectLst/>
                          <a:latin typeface="Segoe UI" panose="020B0502040204020203" pitchFamily="34" charset="0"/>
                          <a:ea typeface="Aptos" panose="020B0004020202020204" pitchFamily="34" charset="0"/>
                          <a:cs typeface="Segoe UI" panose="020B0502040204020203" pitchFamily="34" charset="0"/>
                        </a:rPr>
                        <a:t>Checks that work areas are tidy, clear of trip hazards, and suitable for safe work before beginning a task.</a:t>
                      </a: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0485700"/>
                  </a:ext>
                </a:extLst>
              </a:tr>
              <a:tr h="459340">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Apprentice is familiar with expectations of the trade and the employer</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A99D">
                        <a:alpha val="15299"/>
                      </a:srgbClr>
                    </a:solid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Work habits</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A99D">
                        <a:alpha val="15299"/>
                      </a:srgbClr>
                    </a:solidFill>
                  </a:tcPr>
                </a:tc>
                <a:tc>
                  <a:txBody>
                    <a:bodyPr/>
                    <a:lstStyle/>
                    <a:p>
                      <a:pPr marL="72000">
                        <a:lnSpc>
                          <a:spcPts val="1150"/>
                        </a:lnSpc>
                        <a:spcBef>
                          <a:spcPts val="0"/>
                        </a:spcBef>
                        <a:spcAft>
                          <a:spcPts val="200"/>
                        </a:spcAft>
                        <a:buNone/>
                      </a:pPr>
                      <a:r>
                        <a:rPr lang="en-NZ" sz="1000" b="0" i="0" kern="0" dirty="0">
                          <a:solidFill>
                            <a:schemeClr val="tx1"/>
                          </a:solidFill>
                          <a:effectLst/>
                          <a:latin typeface="Segoe UI" panose="020B0502040204020203" pitchFamily="34" charset="0"/>
                          <a:cs typeface="Segoe UI" panose="020B0502040204020203" pitchFamily="34" charset="0"/>
                        </a:rPr>
                        <a:t>Packs up tools and materials at the end of the day and after completing tasks.</a:t>
                      </a:r>
                    </a:p>
                    <a:p>
                      <a:pPr marL="72000">
                        <a:lnSpc>
                          <a:spcPts val="1150"/>
                        </a:lnSpc>
                        <a:spcBef>
                          <a:spcPts val="0"/>
                        </a:spcBef>
                        <a:spcAft>
                          <a:spcPts val="200"/>
                        </a:spcAft>
                        <a:buNone/>
                      </a:pPr>
                      <a:r>
                        <a:rPr lang="en-NZ" sz="1000" b="0" i="0" kern="0" dirty="0">
                          <a:solidFill>
                            <a:schemeClr val="tx1"/>
                          </a:solidFill>
                          <a:effectLst/>
                          <a:latin typeface="Segoe UI" panose="020B0502040204020203" pitchFamily="34" charset="0"/>
                          <a:ea typeface="Aptos" panose="020B0004020202020204" pitchFamily="34" charset="0"/>
                          <a:cs typeface="Segoe UI" panose="020B0502040204020203" pitchFamily="34" charset="0"/>
                        </a:rPr>
                        <a:t>Follows standard site routines (e.g., sign-in, PPE use, cleanup) without needing reminders.</a:t>
                      </a:r>
                      <a:endParaRPr lang="en-NZ" sz="1000" b="0" i="0" kern="100" dirty="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p>
                      <a:pPr marL="72000">
                        <a:lnSpc>
                          <a:spcPts val="1150"/>
                        </a:lnSpc>
                        <a:spcBef>
                          <a:spcPts val="0"/>
                        </a:spcBef>
                        <a:spcAft>
                          <a:spcPts val="200"/>
                        </a:spcAft>
                        <a:buNone/>
                      </a:pPr>
                      <a:r>
                        <a:rPr lang="en-NZ" sz="1000" b="0" i="0" kern="0" dirty="0">
                          <a:solidFill>
                            <a:schemeClr val="tx1"/>
                          </a:solidFill>
                          <a:effectLst/>
                          <a:latin typeface="Segoe UI" panose="020B0502040204020203" pitchFamily="34" charset="0"/>
                          <a:ea typeface="Aptos" panose="020B0004020202020204" pitchFamily="34" charset="0"/>
                          <a:cs typeface="Segoe UI" panose="020B0502040204020203" pitchFamily="34" charset="0"/>
                        </a:rPr>
                        <a:t>Takes responsibility for their tasks and requires minimal reminders to complete them.</a:t>
                      </a:r>
                      <a:endParaRPr lang="en-NZ" sz="1000" b="0" i="0" kern="100" dirty="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A99D">
                        <a:alpha val="15299"/>
                      </a:srgbClr>
                    </a:solidFill>
                  </a:tcPr>
                </a:tc>
                <a:extLst>
                  <a:ext uri="{0D108BD9-81ED-4DB2-BD59-A6C34878D82A}">
                    <a16:rowId xmlns:a16="http://schemas.microsoft.com/office/drawing/2014/main" val="3129321656"/>
                  </a:ext>
                </a:extLst>
              </a:tr>
              <a:tr h="459340">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Apprentice feels safe and comfortable to learn</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Confidence to ask</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150"/>
                        </a:lnSpc>
                        <a:spcBef>
                          <a:spcPts val="0"/>
                        </a:spcBef>
                        <a:spcAft>
                          <a:spcPts val="200"/>
                        </a:spcAft>
                        <a:buNone/>
                      </a:pPr>
                      <a:r>
                        <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Asks questions when instructions are unclear.</a:t>
                      </a:r>
                    </a:p>
                    <a:p>
                      <a:pPr marL="72000">
                        <a:lnSpc>
                          <a:spcPts val="1150"/>
                        </a:lnSpc>
                        <a:spcBef>
                          <a:spcPts val="0"/>
                        </a:spcBef>
                        <a:spcAft>
                          <a:spcPts val="200"/>
                        </a:spcAft>
                        <a:buNone/>
                      </a:pPr>
                      <a:r>
                        <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Seeks clarification before starting unfamiliar tasks.</a:t>
                      </a:r>
                    </a:p>
                    <a:p>
                      <a:pPr marL="72000">
                        <a:lnSpc>
                          <a:spcPts val="1150"/>
                        </a:lnSpc>
                        <a:spcBef>
                          <a:spcPts val="0"/>
                        </a:spcBef>
                        <a:spcAft>
                          <a:spcPts val="200"/>
                        </a:spcAft>
                        <a:buNone/>
                      </a:pPr>
                      <a:r>
                        <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Shows willingness to admit when they don’t understand.</a:t>
                      </a: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6690413"/>
                  </a:ext>
                </a:extLst>
              </a:tr>
              <a:tr h="459340">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Apprentice feels safe and comfortable to learn</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A99D">
                        <a:alpha val="15299"/>
                      </a:srgbClr>
                    </a:solidFill>
                  </a:tcPr>
                </a:tc>
                <a:tc>
                  <a:txBody>
                    <a:bodyPr/>
                    <a:lstStyle/>
                    <a:p>
                      <a:pPr marL="72000">
                        <a:lnSpc>
                          <a:spcPts val="1150"/>
                        </a:lnSpc>
                        <a:spcBef>
                          <a:spcPts val="600"/>
                        </a:spcBef>
                        <a:spcAft>
                          <a:spcPts val="600"/>
                        </a:spcAft>
                        <a:buNone/>
                      </a:pPr>
                      <a:r>
                        <a:rPr lang="en-NZ" sz="1000" b="0" i="0" kern="0" dirty="0">
                          <a:solidFill>
                            <a:schemeClr val="tx1"/>
                          </a:solidFill>
                          <a:effectLst/>
                          <a:latin typeface="Segoe UI" panose="020B0502040204020203" pitchFamily="34" charset="0"/>
                          <a:cs typeface="Segoe UI" panose="020B0502040204020203" pitchFamily="34" charset="0"/>
                        </a:rPr>
                        <a:t>Feedback engagement</a:t>
                      </a:r>
                      <a:endParaRPr lang="en-NZ" sz="1000" b="0" i="0" kern="100" dirty="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A99D">
                        <a:alpha val="15299"/>
                      </a:srgbClr>
                    </a:solidFill>
                  </a:tcPr>
                </a:tc>
                <a:tc>
                  <a:txBody>
                    <a:bodyPr/>
                    <a:lstStyle/>
                    <a:p>
                      <a:pPr marL="72000">
                        <a:lnSpc>
                          <a:spcPts val="1150"/>
                        </a:lnSpc>
                        <a:spcBef>
                          <a:spcPts val="0"/>
                        </a:spcBef>
                        <a:spcAft>
                          <a:spcPts val="200"/>
                        </a:spcAft>
                        <a:buNone/>
                      </a:pPr>
                      <a:r>
                        <a:rPr lang="en-NZ" sz="1000" b="0" i="0" kern="0" dirty="0">
                          <a:solidFill>
                            <a:schemeClr val="tx1"/>
                          </a:solidFill>
                          <a:effectLst/>
                          <a:latin typeface="Segoe UI" panose="020B0502040204020203" pitchFamily="34" charset="0"/>
                          <a:cs typeface="Segoe UI" panose="020B0502040204020203" pitchFamily="34" charset="0"/>
                        </a:rPr>
                        <a:t>Acknowledges feedback by repeating back or asking a follow-up question to confirm understanding.</a:t>
                      </a:r>
                    </a:p>
                    <a:p>
                      <a:pPr marL="72000">
                        <a:lnSpc>
                          <a:spcPts val="1150"/>
                        </a:lnSpc>
                        <a:spcBef>
                          <a:spcPts val="0"/>
                        </a:spcBef>
                        <a:spcAft>
                          <a:spcPts val="200"/>
                        </a:spcAft>
                        <a:buNone/>
                      </a:pPr>
                      <a:r>
                        <a:rPr lang="en-NZ" sz="1000" b="0" i="0" kern="0" dirty="0">
                          <a:solidFill>
                            <a:schemeClr val="tx1"/>
                          </a:solidFill>
                          <a:effectLst/>
                          <a:latin typeface="Segoe UI" panose="020B0502040204020203" pitchFamily="34" charset="0"/>
                          <a:ea typeface="Aptos" panose="020B0004020202020204" pitchFamily="34" charset="0"/>
                          <a:cs typeface="Segoe UI" panose="020B0502040204020203" pitchFamily="34" charset="0"/>
                        </a:rPr>
                        <a:t>Makes clear adjustments to their work after receiving feedback.</a:t>
                      </a:r>
                    </a:p>
                    <a:p>
                      <a:pPr marL="72000">
                        <a:lnSpc>
                          <a:spcPts val="1150"/>
                        </a:lnSpc>
                        <a:spcBef>
                          <a:spcPts val="0"/>
                        </a:spcBef>
                        <a:spcAft>
                          <a:spcPts val="200"/>
                        </a:spcAft>
                        <a:buNone/>
                      </a:pPr>
                      <a:r>
                        <a:rPr lang="en-NZ" sz="1000" b="0" i="0" kern="0" dirty="0">
                          <a:solidFill>
                            <a:schemeClr val="tx1"/>
                          </a:solidFill>
                          <a:effectLst/>
                          <a:latin typeface="Segoe UI" panose="020B0502040204020203" pitchFamily="34" charset="0"/>
                          <a:ea typeface="Aptos" panose="020B0004020202020204" pitchFamily="34" charset="0"/>
                          <a:cs typeface="Segoe UI" panose="020B0502040204020203" pitchFamily="34" charset="0"/>
                        </a:rPr>
                        <a:t>Seeks feedback on whether changes made have met expectations.</a:t>
                      </a:r>
                      <a:endParaRPr lang="en-NZ" sz="1000" b="0" i="0" kern="100" dirty="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A99D">
                        <a:alpha val="15299"/>
                      </a:srgbClr>
                    </a:solidFill>
                  </a:tcPr>
                </a:tc>
                <a:extLst>
                  <a:ext uri="{0D108BD9-81ED-4DB2-BD59-A6C34878D82A}">
                    <a16:rowId xmlns:a16="http://schemas.microsoft.com/office/drawing/2014/main" val="3793491360"/>
                  </a:ext>
                </a:extLst>
              </a:tr>
              <a:tr h="0">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Apprentice feels safe and comfortable to learn</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marR="0" lvl="0" indent="0" algn="l" defTabSz="914400" rtl="0" eaLnBrk="1" fontAlgn="auto" latinLnBrk="0" hangingPunct="1">
                        <a:lnSpc>
                          <a:spcPts val="1150"/>
                        </a:lnSpc>
                        <a:spcBef>
                          <a:spcPts val="600"/>
                        </a:spcBef>
                        <a:spcAft>
                          <a:spcPts val="600"/>
                        </a:spcAft>
                        <a:buClrTx/>
                        <a:buSzTx/>
                        <a:buFontTx/>
                        <a:buNone/>
                        <a:tabLst/>
                        <a:defRPr/>
                      </a:pPr>
                      <a:r>
                        <a:rPr lang="en-NZ" sz="1000" b="0" i="0" kern="0">
                          <a:solidFill>
                            <a:schemeClr val="tx1"/>
                          </a:solidFill>
                          <a:effectLst/>
                          <a:latin typeface="Segoe UI" panose="020B0502040204020203" pitchFamily="34" charset="0"/>
                          <a:cs typeface="Segoe UI" panose="020B0502040204020203" pitchFamily="34" charset="0"/>
                        </a:rPr>
                        <a:t>Team interaction</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marR="0" lvl="0" indent="0" algn="l" defTabSz="914400" rtl="0" eaLnBrk="1" fontAlgn="auto" latinLnBrk="0" hangingPunct="1">
                        <a:lnSpc>
                          <a:spcPts val="1150"/>
                        </a:lnSpc>
                        <a:spcBef>
                          <a:spcPts val="0"/>
                        </a:spcBef>
                        <a:spcAft>
                          <a:spcPts val="200"/>
                        </a:spcAft>
                        <a:buClrTx/>
                        <a:buSzTx/>
                        <a:buFontTx/>
                        <a:buNone/>
                        <a:tabLst/>
                        <a:defRPr/>
                      </a:pPr>
                      <a:r>
                        <a:rPr lang="en-NZ" sz="1000" b="0" i="0" kern="0" spc="-30" baseline="0">
                          <a:solidFill>
                            <a:schemeClr val="tx1"/>
                          </a:solidFill>
                          <a:effectLst/>
                          <a:latin typeface="Segoe UI" panose="020B0502040204020203" pitchFamily="34" charset="0"/>
                          <a:cs typeface="Segoe UI" panose="020B0502040204020203" pitchFamily="34" charset="0"/>
                        </a:rPr>
                        <a:t>Responds appropriately when spoken to by team members (e.g., answers questions, acknowledges instructions).</a:t>
                      </a:r>
                    </a:p>
                    <a:p>
                      <a:pPr marL="72000" marR="0" lvl="0" indent="0" algn="l" defTabSz="914400" rtl="0" eaLnBrk="1" fontAlgn="auto" latinLnBrk="0" hangingPunct="1">
                        <a:lnSpc>
                          <a:spcPts val="1150"/>
                        </a:lnSpc>
                        <a:spcBef>
                          <a:spcPts val="0"/>
                        </a:spcBef>
                        <a:spcAft>
                          <a:spcPts val="200"/>
                        </a:spcAft>
                        <a:buClrTx/>
                        <a:buSzTx/>
                        <a:buFontTx/>
                        <a:buNone/>
                        <a:tabLst/>
                        <a:defRPr/>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Works cooperatively with others when a task requires more than one person (e.g., lifting, carrying, holding, or setting up).</a:t>
                      </a:r>
                    </a:p>
                    <a:p>
                      <a:pPr marL="72000" marR="0" lvl="0" indent="0" algn="l" defTabSz="914400" rtl="0" eaLnBrk="1" fontAlgn="auto" latinLnBrk="0" hangingPunct="1">
                        <a:lnSpc>
                          <a:spcPts val="1150"/>
                        </a:lnSpc>
                        <a:spcBef>
                          <a:spcPts val="0"/>
                        </a:spcBef>
                        <a:spcAft>
                          <a:spcPts val="200"/>
                        </a:spcAft>
                        <a:buClrTx/>
                        <a:buSzTx/>
                        <a:buFontTx/>
                        <a:buNone/>
                        <a:tabLst/>
                        <a:defRPr/>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Offers or accepts help with simple tasks when needed.</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1098774"/>
                  </a:ext>
                </a:extLst>
              </a:tr>
              <a:tr h="459340">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Apprentice feels safe and comfortable to learn</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A99D">
                        <a:alpha val="15299"/>
                      </a:srgbClr>
                    </a:solidFill>
                  </a:tcPr>
                </a:tc>
                <a:tc>
                  <a:txBody>
                    <a:bodyPr/>
                    <a:lstStyle/>
                    <a:p>
                      <a:pPr marL="72000" marR="0" lvl="0" indent="0" algn="l" defTabSz="914400" rtl="0" eaLnBrk="1" fontAlgn="auto" latinLnBrk="0" hangingPunct="1">
                        <a:lnSpc>
                          <a:spcPts val="1150"/>
                        </a:lnSpc>
                        <a:spcBef>
                          <a:spcPts val="600"/>
                        </a:spcBef>
                        <a:spcAft>
                          <a:spcPts val="600"/>
                        </a:spcAft>
                        <a:buClrTx/>
                        <a:buSzTx/>
                        <a:buFontTx/>
                        <a:buNone/>
                        <a:tabLst/>
                        <a:defRPr/>
                      </a:pPr>
                      <a:r>
                        <a:rPr lang="en-NZ" sz="1000" b="0" i="0" kern="0">
                          <a:solidFill>
                            <a:schemeClr val="tx1"/>
                          </a:solidFill>
                          <a:effectLst/>
                          <a:latin typeface="Segoe UI" panose="020B0502040204020203" pitchFamily="34" charset="0"/>
                          <a:cs typeface="Segoe UI" panose="020B0502040204020203" pitchFamily="34" charset="0"/>
                        </a:rPr>
                        <a:t>Learning mindset</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A99D">
                        <a:alpha val="15299"/>
                      </a:srgbClr>
                    </a:solidFill>
                  </a:tcPr>
                </a:tc>
                <a:tc>
                  <a:txBody>
                    <a:bodyPr/>
                    <a:lstStyle/>
                    <a:p>
                      <a:pPr marL="72000" marR="0" lvl="0" indent="0" algn="l" defTabSz="914400" rtl="0" eaLnBrk="1" fontAlgn="auto" latinLnBrk="0" hangingPunct="1">
                        <a:lnSpc>
                          <a:spcPts val="1150"/>
                        </a:lnSpc>
                        <a:spcBef>
                          <a:spcPts val="0"/>
                        </a:spcBef>
                        <a:spcAft>
                          <a:spcPts val="200"/>
                        </a:spcAft>
                        <a:buClrTx/>
                        <a:buSzTx/>
                        <a:buFontTx/>
                        <a:buNone/>
                        <a:tabLst/>
                        <a:defRPr/>
                      </a:pPr>
                      <a:r>
                        <a:rPr lang="en-NZ" sz="1000" b="0" i="0" kern="0" dirty="0">
                          <a:solidFill>
                            <a:schemeClr val="tx1"/>
                          </a:solidFill>
                          <a:effectLst/>
                          <a:latin typeface="Segoe UI" panose="020B0502040204020203" pitchFamily="34" charset="0"/>
                          <a:cs typeface="Segoe UI" panose="020B0502040204020203" pitchFamily="34" charset="0"/>
                        </a:rPr>
                        <a:t>Asks questions to understand why tasks are done a certain way.</a:t>
                      </a:r>
                    </a:p>
                    <a:p>
                      <a:pPr marL="72000" marR="0" lvl="0" indent="0" algn="l" defTabSz="914400" rtl="0" eaLnBrk="1" fontAlgn="auto" latinLnBrk="0" hangingPunct="1">
                        <a:lnSpc>
                          <a:spcPts val="1150"/>
                        </a:lnSpc>
                        <a:spcBef>
                          <a:spcPts val="0"/>
                        </a:spcBef>
                        <a:spcAft>
                          <a:spcPts val="200"/>
                        </a:spcAft>
                        <a:buClrTx/>
                        <a:buSzTx/>
                        <a:buFontTx/>
                        <a:buNone/>
                        <a:tabLst/>
                        <a:defRPr/>
                      </a:pPr>
                      <a:r>
                        <a:rPr lang="en-NZ" sz="1000" b="0" i="0" kern="0" dirty="0">
                          <a:solidFill>
                            <a:schemeClr val="tx1"/>
                          </a:solidFill>
                          <a:effectLst/>
                          <a:latin typeface="Segoe UI" panose="020B0502040204020203" pitchFamily="34" charset="0"/>
                          <a:ea typeface="Aptos" panose="020B0004020202020204" pitchFamily="34" charset="0"/>
                          <a:cs typeface="Segoe UI" panose="020B0502040204020203" pitchFamily="34" charset="0"/>
                        </a:rPr>
                        <a:t>Shows enthusiasm to try new tasks under supervision.</a:t>
                      </a:r>
                    </a:p>
                    <a:p>
                      <a:pPr marL="72000" marR="0" lvl="0" indent="0" algn="l" defTabSz="914400" rtl="0" eaLnBrk="1" fontAlgn="auto" latinLnBrk="0" hangingPunct="1">
                        <a:lnSpc>
                          <a:spcPts val="1150"/>
                        </a:lnSpc>
                        <a:spcBef>
                          <a:spcPts val="0"/>
                        </a:spcBef>
                        <a:spcAft>
                          <a:spcPts val="200"/>
                        </a:spcAft>
                        <a:buClrTx/>
                        <a:buSzTx/>
                        <a:buFontTx/>
                        <a:buNone/>
                        <a:tabLst/>
                        <a:defRPr/>
                      </a:pPr>
                      <a:r>
                        <a:rPr lang="en-NZ" sz="1000" b="0" i="0" kern="0" dirty="0">
                          <a:solidFill>
                            <a:schemeClr val="tx1"/>
                          </a:solidFill>
                          <a:effectLst/>
                          <a:latin typeface="Segoe UI" panose="020B0502040204020203" pitchFamily="34" charset="0"/>
                          <a:ea typeface="Aptos" panose="020B0004020202020204" pitchFamily="34" charset="0"/>
                          <a:cs typeface="Segoe UI" panose="020B0502040204020203" pitchFamily="34" charset="0"/>
                        </a:rPr>
                        <a:t>Talks about or reflects on what they are learning from a task.</a:t>
                      </a:r>
                      <a:endParaRPr lang="en-NZ" sz="1000" b="0" i="0" kern="100" dirty="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A99D">
                        <a:alpha val="15299"/>
                      </a:srgbClr>
                    </a:solidFill>
                  </a:tcPr>
                </a:tc>
                <a:extLst>
                  <a:ext uri="{0D108BD9-81ED-4DB2-BD59-A6C34878D82A}">
                    <a16:rowId xmlns:a16="http://schemas.microsoft.com/office/drawing/2014/main" val="2422725845"/>
                  </a:ext>
                </a:extLst>
              </a:tr>
            </a:tbl>
          </a:graphicData>
        </a:graphic>
      </p:graphicFrame>
    </p:spTree>
    <p:extLst>
      <p:ext uri="{BB962C8B-B14F-4D97-AF65-F5344CB8AC3E}">
        <p14:creationId xmlns:p14="http://schemas.microsoft.com/office/powerpoint/2010/main" val="18889554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F793B-D196-72B3-71A4-AB179792E420}"/>
            </a:ext>
          </a:extLst>
        </p:cNvPr>
        <p:cNvGrpSpPr/>
        <p:nvPr/>
      </p:nvGrpSpPr>
      <p:grpSpPr>
        <a:xfrm>
          <a:off x="0" y="0"/>
          <a:ext cx="0" cy="0"/>
          <a:chOff x="0" y="0"/>
          <a:chExt cx="0" cy="0"/>
        </a:xfrm>
      </p:grpSpPr>
      <p:sp>
        <p:nvSpPr>
          <p:cNvPr id="7" name="Pentagon 6">
            <a:extLst>
              <a:ext uri="{FF2B5EF4-FFF2-40B4-BE49-F238E27FC236}">
                <a16:creationId xmlns:a16="http://schemas.microsoft.com/office/drawing/2014/main" id="{B2B4C570-582D-900C-08E0-0AC0288B4A93}"/>
              </a:ext>
            </a:extLst>
          </p:cNvPr>
          <p:cNvSpPr/>
          <p:nvPr/>
        </p:nvSpPr>
        <p:spPr>
          <a:xfrm>
            <a:off x="381000" y="545515"/>
            <a:ext cx="3340100" cy="386179"/>
          </a:xfrm>
          <a:prstGeom prst="homePlate">
            <a:avLst/>
          </a:prstGeom>
          <a:solidFill>
            <a:srgbClr val="6668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0F2898C2-7689-E69C-2BA2-013163F3E369}"/>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26C33A59-004D-2FC8-4305-CCB23D33BCB9}"/>
              </a:ext>
            </a:extLst>
          </p:cNvPr>
          <p:cNvSpPr>
            <a:spLocks noGrp="1"/>
          </p:cNvSpPr>
          <p:nvPr>
            <p:ph type="sldNum" sz="quarter" idx="4"/>
          </p:nvPr>
        </p:nvSpPr>
        <p:spPr/>
        <p:txBody>
          <a:bodyPr/>
          <a:lstStyle/>
          <a:p>
            <a:fld id="{1DF4AAA5-C268-2745-B477-E8FB4AEBEA9C}" type="slidenum">
              <a:rPr lang="en-US" smtClean="0"/>
              <a:pPr/>
              <a:t>23</a:t>
            </a:fld>
            <a:endParaRPr lang="en-US"/>
          </a:p>
        </p:txBody>
      </p:sp>
      <p:graphicFrame>
        <p:nvGraphicFramePr>
          <p:cNvPr id="4" name="Table 3">
            <a:extLst>
              <a:ext uri="{FF2B5EF4-FFF2-40B4-BE49-F238E27FC236}">
                <a16:creationId xmlns:a16="http://schemas.microsoft.com/office/drawing/2014/main" id="{E4E3F9C3-3736-923A-6AF2-1B3577353349}"/>
              </a:ext>
            </a:extLst>
          </p:cNvPr>
          <p:cNvGraphicFramePr>
            <a:graphicFrameLocks noGrp="1"/>
          </p:cNvGraphicFramePr>
          <p:nvPr>
            <p:extLst>
              <p:ext uri="{D42A27DB-BD31-4B8C-83A1-F6EECF244321}">
                <p14:modId xmlns:p14="http://schemas.microsoft.com/office/powerpoint/2010/main" val="3465746159"/>
              </p:ext>
            </p:extLst>
          </p:nvPr>
        </p:nvGraphicFramePr>
        <p:xfrm>
          <a:off x="390625" y="1048547"/>
          <a:ext cx="9180515" cy="5054520"/>
        </p:xfrm>
        <a:graphic>
          <a:graphicData uri="http://schemas.openxmlformats.org/drawingml/2006/table">
            <a:tbl>
              <a:tblPr firstCol="1" bandRow="1">
                <a:tableStyleId>{5C22544A-7EE6-4342-B048-85BDC9FD1C3A}</a:tableStyleId>
              </a:tblPr>
              <a:tblGrid>
                <a:gridCol w="1668994">
                  <a:extLst>
                    <a:ext uri="{9D8B030D-6E8A-4147-A177-3AD203B41FA5}">
                      <a16:colId xmlns:a16="http://schemas.microsoft.com/office/drawing/2014/main" val="72553744"/>
                    </a:ext>
                  </a:extLst>
                </a:gridCol>
                <a:gridCol w="1473694">
                  <a:extLst>
                    <a:ext uri="{9D8B030D-6E8A-4147-A177-3AD203B41FA5}">
                      <a16:colId xmlns:a16="http://schemas.microsoft.com/office/drawing/2014/main" val="3813536076"/>
                    </a:ext>
                  </a:extLst>
                </a:gridCol>
                <a:gridCol w="6037827">
                  <a:extLst>
                    <a:ext uri="{9D8B030D-6E8A-4147-A177-3AD203B41FA5}">
                      <a16:colId xmlns:a16="http://schemas.microsoft.com/office/drawing/2014/main" val="1656622307"/>
                    </a:ext>
                  </a:extLst>
                </a:gridCol>
              </a:tblGrid>
              <a:tr h="211120">
                <a:tc>
                  <a:txBody>
                    <a:bodyPr/>
                    <a:lstStyle/>
                    <a:p>
                      <a:pPr marL="72000">
                        <a:spcBef>
                          <a:spcPts val="600"/>
                        </a:spcBef>
                        <a:spcAft>
                          <a:spcPts val="6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Outcome</a:t>
                      </a:r>
                    </a:p>
                  </a:txBody>
                  <a:tcPr marL="36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6686D"/>
                    </a:solidFill>
                  </a:tcPr>
                </a:tc>
                <a:tc>
                  <a:txBody>
                    <a:bodyPr/>
                    <a:lstStyle/>
                    <a:p>
                      <a:pPr marL="72000">
                        <a:spcBef>
                          <a:spcPts val="600"/>
                        </a:spcBef>
                        <a:spcAft>
                          <a:spcPts val="6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Subject</a:t>
                      </a:r>
                    </a:p>
                  </a:txBody>
                  <a:tcPr marL="720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6686D"/>
                    </a:solidFill>
                  </a:tcPr>
                </a:tc>
                <a:tc>
                  <a:txBody>
                    <a:bodyPr/>
                    <a:lstStyle/>
                    <a:p>
                      <a:pPr marL="72000">
                        <a:spcBef>
                          <a:spcPts val="600"/>
                        </a:spcBef>
                        <a:spcAft>
                          <a:spcPts val="6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KPIs</a:t>
                      </a:r>
                    </a:p>
                  </a:txBody>
                  <a:tcPr marL="720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6686D"/>
                    </a:solidFill>
                  </a:tcPr>
                </a:tc>
                <a:extLst>
                  <a:ext uri="{0D108BD9-81ED-4DB2-BD59-A6C34878D82A}">
                    <a16:rowId xmlns:a16="http://schemas.microsoft.com/office/drawing/2014/main" val="1734384011"/>
                  </a:ext>
                </a:extLst>
              </a:tr>
              <a:tr h="384643">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Apprentice gains increased competence, confidence, responsibility, and recognition</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Competence</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cs typeface="Segoe UI" panose="020B0502040204020203" pitchFamily="34" charset="0"/>
                        </a:rPr>
                        <a:t>Completes routine trade tasks with minimal supervision.</a:t>
                      </a:r>
                    </a:p>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Produces work to a standard that shows increasing accuracy and efficiency.</a:t>
                      </a:r>
                    </a:p>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Actively practices and refines skills that have already been introduced.</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62444382"/>
                  </a:ext>
                </a:extLst>
              </a:tr>
              <a:tr h="459340">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Apprentice gains increased competence, confidence, responsibility, and recognition</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66686D">
                        <a:alpha val="14902"/>
                      </a:srgbClr>
                    </a:solid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Confidence</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66686D">
                        <a:alpha val="14902"/>
                      </a:srgbClr>
                    </a:solidFill>
                  </a:tcPr>
                </a:tc>
                <a:tc>
                  <a:txBody>
                    <a:bodyPr/>
                    <a:lstStyle/>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cs typeface="Segoe UI" panose="020B0502040204020203" pitchFamily="34" charset="0"/>
                        </a:rPr>
                        <a:t>Volunteers to take on tasks they have already practiced.</a:t>
                      </a:r>
                    </a:p>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Asks to try new tasks once they feel ready, instead of waiting to be told.</a:t>
                      </a:r>
                    </a:p>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Shows initiative by preparing tools or materials without being asked.</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66686D">
                        <a:alpha val="14902"/>
                      </a:srgbClr>
                    </a:solidFill>
                  </a:tcPr>
                </a:tc>
                <a:extLst>
                  <a:ext uri="{0D108BD9-81ED-4DB2-BD59-A6C34878D82A}">
                    <a16:rowId xmlns:a16="http://schemas.microsoft.com/office/drawing/2014/main" val="1561964917"/>
                  </a:ext>
                </a:extLst>
              </a:tr>
              <a:tr h="178582">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Apprentice gains increased competence, confidence, responsibility, and recognition</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Responsibility</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cs typeface="Segoe UI" panose="020B0502040204020203" pitchFamily="34" charset="0"/>
                        </a:rPr>
                        <a:t>Takes ownership for completing allocated tasks from start to finish.</a:t>
                      </a:r>
                    </a:p>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Checks quality of their own work before reporting it complete.</a:t>
                      </a:r>
                    </a:p>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Anticipates next steps or simple needs on site and acts without waiting to be told (e.g., preparing materials, clearing space, readying tools).</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0485700"/>
                  </a:ext>
                </a:extLst>
              </a:tr>
              <a:tr h="459340">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Apprentice gains increased competence, confidence, responsibility, and recognition</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66686D">
                        <a:alpha val="15299"/>
                      </a:srgbClr>
                    </a:solid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Recognition</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66686D">
                        <a:alpha val="15299"/>
                      </a:srgbClr>
                    </a:solidFill>
                  </a:tcPr>
                </a:tc>
                <a:tc>
                  <a:txBody>
                    <a:bodyPr/>
                    <a:lstStyle/>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cs typeface="Segoe UI" panose="020B0502040204020203" pitchFamily="34" charset="0"/>
                        </a:rPr>
                        <a:t>Receives acknowledgement or praise from supervisors/tradespeople for quality work or improvement.</a:t>
                      </a:r>
                    </a:p>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Is entrusted with more complex or independent tasks as a sign of supervisor confidence.</a:t>
                      </a:r>
                    </a:p>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Is seen by peers as a reliable contributor.</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66686D">
                        <a:alpha val="15299"/>
                      </a:srgbClr>
                    </a:solidFill>
                  </a:tcPr>
                </a:tc>
                <a:extLst>
                  <a:ext uri="{0D108BD9-81ED-4DB2-BD59-A6C34878D82A}">
                    <a16:rowId xmlns:a16="http://schemas.microsoft.com/office/drawing/2014/main" val="3129321656"/>
                  </a:ext>
                </a:extLst>
              </a:tr>
              <a:tr h="459340">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Employer gains increased confidence, flexibility, and productivity</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Confidence in apprentice</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150"/>
                        </a:lnSpc>
                        <a:spcBef>
                          <a:spcPts val="0"/>
                        </a:spcBef>
                        <a:spcAft>
                          <a:spcPts val="200"/>
                        </a:spcAft>
                        <a:buNone/>
                      </a:pPr>
                      <a:r>
                        <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Completes assigned tasks correctly with minimal reminders.</a:t>
                      </a:r>
                    </a:p>
                    <a:p>
                      <a:pPr marL="72000">
                        <a:lnSpc>
                          <a:spcPts val="1150"/>
                        </a:lnSpc>
                        <a:spcBef>
                          <a:spcPts val="0"/>
                        </a:spcBef>
                        <a:spcAft>
                          <a:spcPts val="200"/>
                        </a:spcAft>
                        <a:buNone/>
                      </a:pPr>
                      <a:r>
                        <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Can be relied on to maintain safe work practices without prompting.</a:t>
                      </a:r>
                    </a:p>
                    <a:p>
                      <a:pPr marL="72000">
                        <a:lnSpc>
                          <a:spcPts val="1150"/>
                        </a:lnSpc>
                        <a:spcBef>
                          <a:spcPts val="0"/>
                        </a:spcBef>
                        <a:spcAft>
                          <a:spcPts val="200"/>
                        </a:spcAft>
                        <a:buNone/>
                      </a:pPr>
                      <a:r>
                        <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Stays on task until it is completed, even when unsupervised.</a:t>
                      </a:r>
                    </a:p>
                  </a:txBody>
                  <a:tcPr marL="36000" marR="36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6690413"/>
                  </a:ext>
                </a:extLst>
              </a:tr>
              <a:tr h="459340">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Employer gains increased confidence, flexibility, and productivity</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66686D">
                        <a:alpha val="15299"/>
                      </a:srgbClr>
                    </a:solid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Flexibility</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66686D">
                        <a:alpha val="15299"/>
                      </a:srgbClr>
                    </a:solidFill>
                  </a:tcPr>
                </a:tc>
                <a:tc>
                  <a:txBody>
                    <a:bodyPr/>
                    <a:lstStyle/>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cs typeface="Segoe UI" panose="020B0502040204020203" pitchFamily="34" charset="0"/>
                        </a:rPr>
                        <a:t>Can step into a wider range of routine tasks (e.g., basic prep, clean-up, moving materials) without needing close supervision.</a:t>
                      </a:r>
                    </a:p>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Applies previously learned skills across different work areas or job types, reducing the need for tradespeople to cover those tasks.</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66686D">
                        <a:alpha val="15299"/>
                      </a:srgbClr>
                    </a:solidFill>
                  </a:tcPr>
                </a:tc>
                <a:extLst>
                  <a:ext uri="{0D108BD9-81ED-4DB2-BD59-A6C34878D82A}">
                    <a16:rowId xmlns:a16="http://schemas.microsoft.com/office/drawing/2014/main" val="3793491360"/>
                  </a:ext>
                </a:extLst>
              </a:tr>
              <a:tr h="0">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Employer gains increased confidence, flexibility, and productivity</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marR="0" lvl="0" indent="0" algn="l" defTabSz="914400" rtl="0" eaLnBrk="1" fontAlgn="auto" latinLnBrk="0" hangingPunct="1">
                        <a:lnSpc>
                          <a:spcPts val="1150"/>
                        </a:lnSpc>
                        <a:spcBef>
                          <a:spcPts val="600"/>
                        </a:spcBef>
                        <a:spcAft>
                          <a:spcPts val="600"/>
                        </a:spcAft>
                        <a:buClrTx/>
                        <a:buSzTx/>
                        <a:buFontTx/>
                        <a:buNone/>
                        <a:tabLst/>
                        <a:defRPr/>
                      </a:pPr>
                      <a:r>
                        <a:rPr lang="en-NZ" sz="1000" b="0" i="0" kern="0">
                          <a:solidFill>
                            <a:schemeClr val="tx1"/>
                          </a:solidFill>
                          <a:effectLst/>
                          <a:latin typeface="Segoe UI" panose="020B0502040204020203" pitchFamily="34" charset="0"/>
                          <a:cs typeface="Segoe UI" panose="020B0502040204020203" pitchFamily="34" charset="0"/>
                        </a:rPr>
                        <a:t>Productivity</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marR="0" lvl="0" indent="0" algn="l" defTabSz="914400" rtl="0" eaLnBrk="1" fontAlgn="auto" latinLnBrk="0" hangingPunct="1">
                        <a:lnSpc>
                          <a:spcPts val="1150"/>
                        </a:lnSpc>
                        <a:spcBef>
                          <a:spcPts val="0"/>
                        </a:spcBef>
                        <a:spcAft>
                          <a:spcPts val="200"/>
                        </a:spcAft>
                        <a:buClrTx/>
                        <a:buSzTx/>
                        <a:buFontTx/>
                        <a:buNone/>
                        <a:tabLst/>
                        <a:defRPr/>
                      </a:pPr>
                      <a:r>
                        <a:rPr lang="en-NZ" sz="1000" b="0" i="0" kern="0" spc="-30" baseline="0">
                          <a:solidFill>
                            <a:schemeClr val="tx1"/>
                          </a:solidFill>
                          <a:effectLst/>
                          <a:latin typeface="Segoe UI" panose="020B0502040204020203" pitchFamily="34" charset="0"/>
                          <a:cs typeface="Segoe UI" panose="020B0502040204020203" pitchFamily="34" charset="0"/>
                        </a:rPr>
                        <a:t>Carries out routine tasks to the expected standard without needing supervision.</a:t>
                      </a:r>
                    </a:p>
                    <a:p>
                      <a:pPr marL="72000" marR="0" lvl="0" indent="0" algn="l" defTabSz="914400" rtl="0" eaLnBrk="1" fontAlgn="auto" latinLnBrk="0" hangingPunct="1">
                        <a:lnSpc>
                          <a:spcPts val="1150"/>
                        </a:lnSpc>
                        <a:spcBef>
                          <a:spcPts val="0"/>
                        </a:spcBef>
                        <a:spcAft>
                          <a:spcPts val="200"/>
                        </a:spcAft>
                        <a:buClrTx/>
                        <a:buSzTx/>
                        <a:buFontTx/>
                        <a:buNone/>
                        <a:tabLst/>
                        <a:defRPr/>
                      </a:pPr>
                      <a:r>
                        <a:rPr lang="en-NZ" sz="1000" b="0" i="0" kern="0" spc="-30" baseline="0">
                          <a:solidFill>
                            <a:schemeClr val="tx1"/>
                          </a:solidFill>
                          <a:effectLst/>
                          <a:latin typeface="Segoe UI" panose="020B0502040204020203" pitchFamily="34" charset="0"/>
                          <a:ea typeface="Aptos" panose="020B0004020202020204" pitchFamily="34" charset="0"/>
                          <a:cs typeface="Segoe UI" panose="020B0502040204020203" pitchFamily="34" charset="0"/>
                        </a:rPr>
                        <a:t>Works at a pace that keeps up with the crew and doesn’t slow others down.</a:t>
                      </a:r>
                    </a:p>
                    <a:p>
                      <a:pPr marL="72000" marR="0" lvl="0" indent="0" algn="l" defTabSz="914400" rtl="0" eaLnBrk="1" fontAlgn="auto" latinLnBrk="0" hangingPunct="1">
                        <a:lnSpc>
                          <a:spcPts val="1150"/>
                        </a:lnSpc>
                        <a:spcBef>
                          <a:spcPts val="0"/>
                        </a:spcBef>
                        <a:spcAft>
                          <a:spcPts val="200"/>
                        </a:spcAft>
                        <a:buClrTx/>
                        <a:buSzTx/>
                        <a:buFontTx/>
                        <a:buNone/>
                        <a:tabLst/>
                        <a:defRPr/>
                      </a:pPr>
                      <a:r>
                        <a:rPr lang="en-NZ" sz="1000" b="0" i="0" kern="0" spc="-30" baseline="0">
                          <a:solidFill>
                            <a:schemeClr val="tx1"/>
                          </a:solidFill>
                          <a:effectLst/>
                          <a:latin typeface="Segoe UI" panose="020B0502040204020203" pitchFamily="34" charset="0"/>
                          <a:ea typeface="Aptos" panose="020B0004020202020204" pitchFamily="34" charset="0"/>
                          <a:cs typeface="Segoe UI" panose="020B0502040204020203" pitchFamily="34" charset="0"/>
                        </a:rPr>
                        <a:t>Handles routine tasks independently, freeing up tradespeople for higher-level work.</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1098774"/>
                  </a:ext>
                </a:extLst>
              </a:tr>
            </a:tbl>
          </a:graphicData>
        </a:graphic>
      </p:graphicFrame>
      <p:sp>
        <p:nvSpPr>
          <p:cNvPr id="6" name="TextBox 5">
            <a:extLst>
              <a:ext uri="{FF2B5EF4-FFF2-40B4-BE49-F238E27FC236}">
                <a16:creationId xmlns:a16="http://schemas.microsoft.com/office/drawing/2014/main" id="{45015006-5DDE-E236-B907-CC8A630AAE40}"/>
              </a:ext>
            </a:extLst>
          </p:cNvPr>
          <p:cNvSpPr txBox="1"/>
          <p:nvPr/>
        </p:nvSpPr>
        <p:spPr>
          <a:xfrm>
            <a:off x="525855" y="630883"/>
            <a:ext cx="3201984" cy="215444"/>
          </a:xfrm>
          <a:prstGeom prst="rect">
            <a:avLst/>
          </a:prstGeom>
          <a:noFill/>
        </p:spPr>
        <p:txBody>
          <a:bodyPr wrap="square" lIns="0" tIns="0" rIns="0" bIns="0">
            <a:spAutoFit/>
          </a:bodyPr>
          <a:lstStyle/>
          <a:p>
            <a:pPr>
              <a:spcBef>
                <a:spcPts val="600"/>
              </a:spcBef>
              <a:spcAft>
                <a:spcPts val="600"/>
              </a:spcAft>
              <a:buNone/>
            </a:pPr>
            <a:r>
              <a:rPr lang="en-NZ" sz="1400" b="1" spc="10">
                <a:solidFill>
                  <a:schemeClr val="bg1"/>
                </a:solidFill>
                <a:effectLst/>
                <a:latin typeface="Segoe UI Black" panose="020B0502040204020203" pitchFamily="34" charset="0"/>
                <a:ea typeface="Arial" panose="020B0604020202020204" pitchFamily="34" charset="0"/>
                <a:cs typeface="Segoe UI Black" panose="020B0502040204020203" pitchFamily="34" charset="0"/>
              </a:rPr>
              <a:t>Table 3: Train 12–36 months</a:t>
            </a:r>
          </a:p>
        </p:txBody>
      </p:sp>
    </p:spTree>
    <p:extLst>
      <p:ext uri="{BB962C8B-B14F-4D97-AF65-F5344CB8AC3E}">
        <p14:creationId xmlns:p14="http://schemas.microsoft.com/office/powerpoint/2010/main" val="32030147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ECDF0-093F-6D19-CA9D-181C3BA2B8E0}"/>
            </a:ext>
          </a:extLst>
        </p:cNvPr>
        <p:cNvGrpSpPr/>
        <p:nvPr/>
      </p:nvGrpSpPr>
      <p:grpSpPr>
        <a:xfrm>
          <a:off x="0" y="0"/>
          <a:ext cx="0" cy="0"/>
          <a:chOff x="0" y="0"/>
          <a:chExt cx="0" cy="0"/>
        </a:xfrm>
      </p:grpSpPr>
      <p:sp>
        <p:nvSpPr>
          <p:cNvPr id="5" name="Pentagon 4">
            <a:extLst>
              <a:ext uri="{FF2B5EF4-FFF2-40B4-BE49-F238E27FC236}">
                <a16:creationId xmlns:a16="http://schemas.microsoft.com/office/drawing/2014/main" id="{12E2323E-FDD6-1151-5E71-6A8723FD739E}"/>
              </a:ext>
            </a:extLst>
          </p:cNvPr>
          <p:cNvSpPr/>
          <p:nvPr/>
        </p:nvSpPr>
        <p:spPr>
          <a:xfrm>
            <a:off x="381000" y="545515"/>
            <a:ext cx="3340100" cy="386179"/>
          </a:xfrm>
          <a:prstGeom prst="homePlate">
            <a:avLst/>
          </a:prstGeom>
          <a:solidFill>
            <a:srgbClr val="F053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F8328388-B66D-F5CB-89DF-82DACDA5F728}"/>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C7B4552D-5D1B-1A8C-D16F-958B508BC395}"/>
              </a:ext>
            </a:extLst>
          </p:cNvPr>
          <p:cNvSpPr>
            <a:spLocks noGrp="1"/>
          </p:cNvSpPr>
          <p:nvPr>
            <p:ph type="sldNum" sz="quarter" idx="4"/>
          </p:nvPr>
        </p:nvSpPr>
        <p:spPr/>
        <p:txBody>
          <a:bodyPr/>
          <a:lstStyle/>
          <a:p>
            <a:fld id="{1DF4AAA5-C268-2745-B477-E8FB4AEBEA9C}" type="slidenum">
              <a:rPr lang="en-US" smtClean="0"/>
              <a:pPr/>
              <a:t>24</a:t>
            </a:fld>
            <a:endParaRPr lang="en-US"/>
          </a:p>
        </p:txBody>
      </p:sp>
      <p:graphicFrame>
        <p:nvGraphicFramePr>
          <p:cNvPr id="4" name="Table 3">
            <a:extLst>
              <a:ext uri="{FF2B5EF4-FFF2-40B4-BE49-F238E27FC236}">
                <a16:creationId xmlns:a16="http://schemas.microsoft.com/office/drawing/2014/main" id="{02360405-DDF9-0CF2-8436-CBBC69BE5D27}"/>
              </a:ext>
            </a:extLst>
          </p:cNvPr>
          <p:cNvGraphicFramePr>
            <a:graphicFrameLocks noGrp="1"/>
          </p:cNvGraphicFramePr>
          <p:nvPr>
            <p:extLst>
              <p:ext uri="{D42A27DB-BD31-4B8C-83A1-F6EECF244321}">
                <p14:modId xmlns:p14="http://schemas.microsoft.com/office/powerpoint/2010/main" val="1437162750"/>
              </p:ext>
            </p:extLst>
          </p:nvPr>
        </p:nvGraphicFramePr>
        <p:xfrm>
          <a:off x="390625" y="1048547"/>
          <a:ext cx="9180515" cy="4741120"/>
        </p:xfrm>
        <a:graphic>
          <a:graphicData uri="http://schemas.openxmlformats.org/drawingml/2006/table">
            <a:tbl>
              <a:tblPr firstCol="1" bandRow="1">
                <a:tableStyleId>{5C22544A-7EE6-4342-B048-85BDC9FD1C3A}</a:tableStyleId>
              </a:tblPr>
              <a:tblGrid>
                <a:gridCol w="1668994">
                  <a:extLst>
                    <a:ext uri="{9D8B030D-6E8A-4147-A177-3AD203B41FA5}">
                      <a16:colId xmlns:a16="http://schemas.microsoft.com/office/drawing/2014/main" val="72553744"/>
                    </a:ext>
                  </a:extLst>
                </a:gridCol>
                <a:gridCol w="1473694">
                  <a:extLst>
                    <a:ext uri="{9D8B030D-6E8A-4147-A177-3AD203B41FA5}">
                      <a16:colId xmlns:a16="http://schemas.microsoft.com/office/drawing/2014/main" val="3813536076"/>
                    </a:ext>
                  </a:extLst>
                </a:gridCol>
                <a:gridCol w="6037827">
                  <a:extLst>
                    <a:ext uri="{9D8B030D-6E8A-4147-A177-3AD203B41FA5}">
                      <a16:colId xmlns:a16="http://schemas.microsoft.com/office/drawing/2014/main" val="1656622307"/>
                    </a:ext>
                  </a:extLst>
                </a:gridCol>
              </a:tblGrid>
              <a:tr h="211120">
                <a:tc>
                  <a:txBody>
                    <a:bodyPr/>
                    <a:lstStyle/>
                    <a:p>
                      <a:pPr marL="72000">
                        <a:spcBef>
                          <a:spcPts val="600"/>
                        </a:spcBef>
                        <a:spcAft>
                          <a:spcPts val="6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Outcome</a:t>
                      </a:r>
                    </a:p>
                  </a:txBody>
                  <a:tcPr marL="36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5326"/>
                    </a:solidFill>
                  </a:tcPr>
                </a:tc>
                <a:tc>
                  <a:txBody>
                    <a:bodyPr/>
                    <a:lstStyle/>
                    <a:p>
                      <a:pPr marL="72000">
                        <a:spcBef>
                          <a:spcPts val="600"/>
                        </a:spcBef>
                        <a:spcAft>
                          <a:spcPts val="6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Subject</a:t>
                      </a:r>
                    </a:p>
                  </a:txBody>
                  <a:tcPr marL="720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5326"/>
                    </a:solidFill>
                  </a:tcPr>
                </a:tc>
                <a:tc>
                  <a:txBody>
                    <a:bodyPr/>
                    <a:lstStyle/>
                    <a:p>
                      <a:pPr marL="72000">
                        <a:spcBef>
                          <a:spcPts val="600"/>
                        </a:spcBef>
                        <a:spcAft>
                          <a:spcPts val="6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KPIs</a:t>
                      </a:r>
                    </a:p>
                  </a:txBody>
                  <a:tcPr marL="720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5326"/>
                    </a:solidFill>
                  </a:tcPr>
                </a:tc>
                <a:extLst>
                  <a:ext uri="{0D108BD9-81ED-4DB2-BD59-A6C34878D82A}">
                    <a16:rowId xmlns:a16="http://schemas.microsoft.com/office/drawing/2014/main" val="1734384011"/>
                  </a:ext>
                </a:extLst>
              </a:tr>
              <a:tr h="384643">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Apprentice gains career progression and development options </a:t>
                      </a:r>
                      <a:br>
                        <a:rPr lang="en-NZ" sz="1000" b="0" i="0" kern="0">
                          <a:solidFill>
                            <a:schemeClr val="tx1"/>
                          </a:solidFill>
                          <a:effectLst/>
                          <a:latin typeface="Segoe UI" panose="020B0502040204020203" pitchFamily="34" charset="0"/>
                          <a:cs typeface="Segoe UI" panose="020B0502040204020203" pitchFamily="34" charset="0"/>
                        </a:rPr>
                      </a:br>
                      <a:r>
                        <a:rPr lang="en-NZ" sz="1000" b="0" i="0" kern="0">
                          <a:solidFill>
                            <a:schemeClr val="tx1"/>
                          </a:solidFill>
                          <a:effectLst/>
                          <a:latin typeface="Segoe UI" panose="020B0502040204020203" pitchFamily="34" charset="0"/>
                          <a:cs typeface="Segoe UI" panose="020B0502040204020203" pitchFamily="34" charset="0"/>
                        </a:rPr>
                        <a:t>and opportunities </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Independence</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lnSpc>
                          <a:spcPts val="1150"/>
                        </a:lnSpc>
                        <a:spcBef>
                          <a:spcPts val="0"/>
                        </a:spcBef>
                        <a:spcAft>
                          <a:spcPts val="400"/>
                        </a:spcAft>
                        <a:buNone/>
                      </a:pPr>
                      <a:r>
                        <a:rPr lang="en-NZ" sz="1000" b="0" i="0" kern="0">
                          <a:solidFill>
                            <a:schemeClr val="tx1"/>
                          </a:solidFill>
                          <a:effectLst/>
                          <a:latin typeface="Segoe UI" panose="020B0502040204020203" pitchFamily="34" charset="0"/>
                          <a:cs typeface="Segoe UI" panose="020B0502040204020203" pitchFamily="34" charset="0"/>
                        </a:rPr>
                        <a:t>Completes a full range of trade tasks to the required quality standard without supervision. </a:t>
                      </a:r>
                    </a:p>
                    <a:p>
                      <a:pPr marL="72000">
                        <a:lnSpc>
                          <a:spcPts val="1150"/>
                        </a:lnSpc>
                        <a:spcBef>
                          <a:spcPts val="0"/>
                        </a:spcBef>
                        <a:spcAft>
                          <a:spcPts val="400"/>
                        </a:spcAft>
                        <a:buNone/>
                      </a:pPr>
                      <a:r>
                        <a:rPr lang="en-NZ" sz="1000" b="0" i="0" kern="0">
                          <a:solidFill>
                            <a:schemeClr val="tx1"/>
                          </a:solidFill>
                          <a:effectLst/>
                          <a:latin typeface="Segoe UI" panose="020B0502040204020203" pitchFamily="34" charset="0"/>
                          <a:cs typeface="Segoe UI" panose="020B0502040204020203" pitchFamily="34" charset="0"/>
                        </a:rPr>
                        <a:t>Takes appropriate action to keep work moving and seeks guidance when tasks go beyond their level </a:t>
                      </a:r>
                      <a:br>
                        <a:rPr lang="en-NZ" sz="1000" b="0" i="0" kern="0">
                          <a:solidFill>
                            <a:schemeClr val="tx1"/>
                          </a:solidFill>
                          <a:effectLst/>
                          <a:latin typeface="Segoe UI" panose="020B0502040204020203" pitchFamily="34" charset="0"/>
                          <a:cs typeface="Segoe UI" panose="020B0502040204020203" pitchFamily="34" charset="0"/>
                        </a:rPr>
                      </a:br>
                      <a:r>
                        <a:rPr lang="en-NZ" sz="1000" b="0" i="0" kern="0">
                          <a:solidFill>
                            <a:schemeClr val="tx1"/>
                          </a:solidFill>
                          <a:effectLst/>
                          <a:latin typeface="Segoe UI" panose="020B0502040204020203" pitchFamily="34" charset="0"/>
                          <a:cs typeface="Segoe UI" panose="020B0502040204020203" pitchFamily="34" charset="0"/>
                        </a:rPr>
                        <a:t>of experience. </a:t>
                      </a:r>
                    </a:p>
                    <a:p>
                      <a:pPr marL="72000">
                        <a:lnSpc>
                          <a:spcPts val="1150"/>
                        </a:lnSpc>
                        <a:spcBef>
                          <a:spcPts val="0"/>
                        </a:spcBef>
                        <a:spcAft>
                          <a:spcPts val="400"/>
                        </a:spcAft>
                        <a:buNone/>
                      </a:pPr>
                      <a:r>
                        <a:rPr lang="en-NZ" sz="1000" b="0" i="0" kern="0">
                          <a:solidFill>
                            <a:schemeClr val="tx1"/>
                          </a:solidFill>
                          <a:effectLst/>
                          <a:latin typeface="Segoe UI" panose="020B0502040204020203" pitchFamily="34" charset="0"/>
                          <a:cs typeface="Segoe UI" panose="020B0502040204020203" pitchFamily="34" charset="0"/>
                        </a:rPr>
                        <a:t>Identifies and begins appropriate tasks without waiting to be instructed. </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62444382"/>
                  </a:ext>
                </a:extLst>
              </a:tr>
              <a:tr h="459340">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Apprentice gains increased competence, confidence, responsibility, and recognition</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Confidence</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tc>
                  <a:txBody>
                    <a:bodyPr/>
                    <a:lstStyle/>
                    <a:p>
                      <a:pPr marL="72000">
                        <a:lnSpc>
                          <a:spcPts val="1150"/>
                        </a:lnSpc>
                        <a:spcBef>
                          <a:spcPts val="0"/>
                        </a:spcBef>
                        <a:spcAft>
                          <a:spcPts val="400"/>
                        </a:spcAft>
                        <a:buNone/>
                      </a:pPr>
                      <a:r>
                        <a:rPr lang="en-NZ" sz="1000" b="0" i="0" kern="0">
                          <a:solidFill>
                            <a:schemeClr val="tx1"/>
                          </a:solidFill>
                          <a:effectLst/>
                          <a:latin typeface="Segoe UI" panose="020B0502040204020203" pitchFamily="34" charset="0"/>
                          <a:cs typeface="Segoe UI" panose="020B0502040204020203" pitchFamily="34" charset="0"/>
                        </a:rPr>
                        <a:t>Provides guidance to newer apprentices or labourers on basic tasks. </a:t>
                      </a:r>
                    </a:p>
                    <a:p>
                      <a:pPr marL="72000">
                        <a:lnSpc>
                          <a:spcPts val="1150"/>
                        </a:lnSpc>
                        <a:spcBef>
                          <a:spcPts val="0"/>
                        </a:spcBef>
                        <a:spcAft>
                          <a:spcPts val="400"/>
                        </a:spcAft>
                        <a:buNone/>
                      </a:pPr>
                      <a:r>
                        <a:rPr lang="en-NZ" sz="1000" b="0" i="0" kern="0">
                          <a:solidFill>
                            <a:schemeClr val="tx1"/>
                          </a:solidFill>
                          <a:effectLst/>
                          <a:latin typeface="Segoe UI" panose="020B0502040204020203" pitchFamily="34" charset="0"/>
                          <a:cs typeface="Segoe UI" panose="020B0502040204020203" pitchFamily="34" charset="0"/>
                        </a:rPr>
                        <a:t>Completes a comparable volume of work, to a comparable quality, as qualified tradespeople. </a:t>
                      </a:r>
                    </a:p>
                    <a:p>
                      <a:pPr marL="72000">
                        <a:lnSpc>
                          <a:spcPts val="1150"/>
                        </a:lnSpc>
                        <a:spcBef>
                          <a:spcPts val="0"/>
                        </a:spcBef>
                        <a:spcAft>
                          <a:spcPts val="400"/>
                        </a:spcAft>
                        <a:buNone/>
                      </a:pPr>
                      <a:r>
                        <a:rPr lang="en-NZ" sz="1000" b="0" i="0" kern="0">
                          <a:solidFill>
                            <a:schemeClr val="tx1"/>
                          </a:solidFill>
                          <a:effectLst/>
                          <a:latin typeface="Segoe UI" panose="020B0502040204020203" pitchFamily="34" charset="0"/>
                          <a:cs typeface="Segoe UI" panose="020B0502040204020203" pitchFamily="34" charset="0"/>
                        </a:rPr>
                        <a:t>Strengthens the team by modelling and reinforcing shared values, behaviours, and practices. </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extLst>
                  <a:ext uri="{0D108BD9-81ED-4DB2-BD59-A6C34878D82A}">
                    <a16:rowId xmlns:a16="http://schemas.microsoft.com/office/drawing/2014/main" val="1561964917"/>
                  </a:ext>
                </a:extLst>
              </a:tr>
              <a:tr h="178582">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Apprentice gains career progression and development options </a:t>
                      </a:r>
                      <a:br>
                        <a:rPr lang="en-NZ" sz="1000" b="0" i="0" kern="0">
                          <a:solidFill>
                            <a:schemeClr val="tx1"/>
                          </a:solidFill>
                          <a:effectLst/>
                          <a:latin typeface="Segoe UI" panose="020B0502040204020203" pitchFamily="34" charset="0"/>
                          <a:cs typeface="Segoe UI" panose="020B0502040204020203" pitchFamily="34" charset="0"/>
                        </a:rPr>
                      </a:br>
                      <a:r>
                        <a:rPr lang="en-NZ" sz="1000" b="0" i="0" kern="0">
                          <a:solidFill>
                            <a:schemeClr val="tx1"/>
                          </a:solidFill>
                          <a:effectLst/>
                          <a:latin typeface="Segoe UI" panose="020B0502040204020203" pitchFamily="34" charset="0"/>
                          <a:cs typeface="Segoe UI" panose="020B0502040204020203" pitchFamily="34" charset="0"/>
                        </a:rPr>
                        <a:t>and opportunities </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Career progression and development – see optional KPIs</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150"/>
                        </a:lnSpc>
                        <a:spcBef>
                          <a:spcPts val="0"/>
                        </a:spcBef>
                        <a:spcAft>
                          <a:spcPts val="400"/>
                        </a:spcAft>
                        <a:buNone/>
                      </a:pP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0485700"/>
                  </a:ext>
                </a:extLst>
              </a:tr>
              <a:tr h="459340">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Employer gains increased business viability</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5299"/>
                      </a:srgbClr>
                    </a:solid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Productivity</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5299"/>
                      </a:srgbClr>
                    </a:solidFill>
                  </a:tcPr>
                </a:tc>
                <a:tc>
                  <a:txBody>
                    <a:bodyPr/>
                    <a:lstStyle/>
                    <a:p>
                      <a:pPr marL="72000">
                        <a:lnSpc>
                          <a:spcPts val="1150"/>
                        </a:lnSpc>
                        <a:spcBef>
                          <a:spcPts val="0"/>
                        </a:spcBef>
                        <a:spcAft>
                          <a:spcPts val="400"/>
                        </a:spcAft>
                        <a:buNone/>
                      </a:pPr>
                      <a:r>
                        <a:rPr lang="en-NZ" sz="1000" b="0" i="0" kern="0">
                          <a:solidFill>
                            <a:schemeClr val="tx1"/>
                          </a:solidFill>
                          <a:effectLst/>
                          <a:latin typeface="Segoe UI" panose="020B0502040204020203" pitchFamily="34" charset="0"/>
                          <a:cs typeface="Segoe UI" panose="020B0502040204020203" pitchFamily="34" charset="0"/>
                        </a:rPr>
                        <a:t>Always meets expectations regarding speed and quality of work, contributing positively to project timelines.</a:t>
                      </a:r>
                    </a:p>
                    <a:p>
                      <a:pPr marL="72000">
                        <a:lnSpc>
                          <a:spcPts val="1150"/>
                        </a:lnSpc>
                        <a:spcBef>
                          <a:spcPts val="0"/>
                        </a:spcBef>
                        <a:spcAft>
                          <a:spcPts val="400"/>
                        </a:spcAft>
                        <a:buNone/>
                      </a:pPr>
                      <a:r>
                        <a:rPr lang="en-NZ" sz="1000" b="0" i="0" kern="0">
                          <a:solidFill>
                            <a:schemeClr val="tx1"/>
                          </a:solidFill>
                          <a:effectLst/>
                          <a:latin typeface="Segoe UI" panose="020B0502040204020203" pitchFamily="34" charset="0"/>
                          <a:cs typeface="Segoe UI" panose="020B0502040204020203" pitchFamily="34" charset="0"/>
                        </a:rPr>
                        <a:t>Reduces demand on tradespeople by managing routine or preparatory work independently. </a:t>
                      </a:r>
                    </a:p>
                    <a:p>
                      <a:pPr marL="72000">
                        <a:lnSpc>
                          <a:spcPts val="1150"/>
                        </a:lnSpc>
                        <a:spcBef>
                          <a:spcPts val="0"/>
                        </a:spcBef>
                        <a:spcAft>
                          <a:spcPts val="400"/>
                        </a:spcAft>
                        <a:buNone/>
                      </a:pPr>
                      <a:r>
                        <a:rPr lang="en-NZ" sz="1000" b="0" i="0" kern="0">
                          <a:solidFill>
                            <a:schemeClr val="tx1"/>
                          </a:solidFill>
                          <a:effectLst/>
                          <a:latin typeface="Segoe UI" panose="020B0502040204020203" pitchFamily="34" charset="0"/>
                          <a:cs typeface="Segoe UI" panose="020B0502040204020203" pitchFamily="34" charset="0"/>
                        </a:rPr>
                        <a:t>Takes on a share of workload that allows the business to schedule more jobs or larger projects with confidence. </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5299"/>
                      </a:srgbClr>
                    </a:solidFill>
                  </a:tcPr>
                </a:tc>
                <a:extLst>
                  <a:ext uri="{0D108BD9-81ED-4DB2-BD59-A6C34878D82A}">
                    <a16:rowId xmlns:a16="http://schemas.microsoft.com/office/drawing/2014/main" val="3129321656"/>
                  </a:ext>
                </a:extLst>
              </a:tr>
              <a:tr h="459340">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Employer gains increased business viability</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Business alignment</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150"/>
                        </a:lnSpc>
                        <a:spcBef>
                          <a:spcPts val="0"/>
                        </a:spcBef>
                        <a:spcAft>
                          <a:spcPts val="400"/>
                        </a:spcAft>
                        <a:buNone/>
                      </a:pPr>
                      <a:r>
                        <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Applies company systems and processes (e.g., safety, reporting, communication) correctly and without reminders. </a:t>
                      </a:r>
                    </a:p>
                    <a:p>
                      <a:pPr marL="72000">
                        <a:lnSpc>
                          <a:spcPts val="1150"/>
                        </a:lnSpc>
                        <a:spcBef>
                          <a:spcPts val="0"/>
                        </a:spcBef>
                        <a:spcAft>
                          <a:spcPts val="400"/>
                        </a:spcAft>
                        <a:buNone/>
                      </a:pPr>
                      <a:r>
                        <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Supports project delivery by coordinating with other trades or subcontractors in line with company expectations.</a:t>
                      </a:r>
                    </a:p>
                    <a:p>
                      <a:pPr marL="72000">
                        <a:lnSpc>
                          <a:spcPts val="1150"/>
                        </a:lnSpc>
                        <a:spcBef>
                          <a:spcPts val="0"/>
                        </a:spcBef>
                        <a:spcAft>
                          <a:spcPts val="400"/>
                        </a:spcAft>
                        <a:buNone/>
                      </a:pPr>
                      <a:r>
                        <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Demonstrates behaviours (e.g., punctuality, quality focus, teamwork) that align with and reinforce company reputation. </a:t>
                      </a:r>
                    </a:p>
                  </a:txBody>
                  <a:tcPr marL="36000" marR="36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6690413"/>
                  </a:ext>
                </a:extLst>
              </a:tr>
            </a:tbl>
          </a:graphicData>
        </a:graphic>
      </p:graphicFrame>
      <p:sp>
        <p:nvSpPr>
          <p:cNvPr id="6" name="TextBox 5">
            <a:extLst>
              <a:ext uri="{FF2B5EF4-FFF2-40B4-BE49-F238E27FC236}">
                <a16:creationId xmlns:a16="http://schemas.microsoft.com/office/drawing/2014/main" id="{7D007AF7-4A4E-F48E-2E1C-D4F45438B4B7}"/>
              </a:ext>
            </a:extLst>
          </p:cNvPr>
          <p:cNvSpPr txBox="1"/>
          <p:nvPr/>
        </p:nvSpPr>
        <p:spPr>
          <a:xfrm>
            <a:off x="525855" y="630883"/>
            <a:ext cx="3201984" cy="215444"/>
          </a:xfrm>
          <a:prstGeom prst="rect">
            <a:avLst/>
          </a:prstGeom>
          <a:noFill/>
        </p:spPr>
        <p:txBody>
          <a:bodyPr wrap="square" lIns="0" tIns="0" rIns="0" bIns="0">
            <a:spAutoFit/>
          </a:bodyPr>
          <a:lstStyle/>
          <a:p>
            <a:pPr>
              <a:spcBef>
                <a:spcPts val="600"/>
              </a:spcBef>
              <a:spcAft>
                <a:spcPts val="600"/>
              </a:spcAft>
              <a:buNone/>
            </a:pPr>
            <a:r>
              <a:rPr lang="en-NZ" sz="1400" b="1" spc="10">
                <a:solidFill>
                  <a:schemeClr val="bg1"/>
                </a:solidFill>
                <a:effectLst/>
                <a:latin typeface="Segoe UI Black" panose="020B0502040204020203" pitchFamily="34" charset="0"/>
                <a:ea typeface="Arial" panose="020B0604020202020204" pitchFamily="34" charset="0"/>
                <a:cs typeface="Segoe UI Black" panose="020B0502040204020203" pitchFamily="34" charset="0"/>
              </a:rPr>
              <a:t>Table 4: Earn 36</a:t>
            </a:r>
            <a:r>
              <a:rPr lang="en-NZ" sz="1400" b="1" spc="50">
                <a:solidFill>
                  <a:schemeClr val="bg1"/>
                </a:solidFill>
                <a:effectLst/>
                <a:latin typeface="Segoe UI Black" panose="020B0502040204020203" pitchFamily="34" charset="0"/>
                <a:ea typeface="Arial" panose="020B0604020202020204" pitchFamily="34" charset="0"/>
                <a:cs typeface="Segoe UI Black" panose="020B0502040204020203" pitchFamily="34" charset="0"/>
              </a:rPr>
              <a:t>–</a:t>
            </a:r>
            <a:r>
              <a:rPr lang="en-NZ" sz="1400" b="1" spc="20">
                <a:solidFill>
                  <a:schemeClr val="bg1"/>
                </a:solidFill>
                <a:effectLst/>
                <a:latin typeface="Segoe UI Black" panose="020B0502040204020203" pitchFamily="34" charset="0"/>
                <a:ea typeface="Arial" panose="020B0604020202020204" pitchFamily="34" charset="0"/>
                <a:cs typeface="Segoe UI Black" panose="020B0502040204020203" pitchFamily="34" charset="0"/>
              </a:rPr>
              <a:t>4</a:t>
            </a:r>
            <a:r>
              <a:rPr lang="en-NZ" sz="1400" b="1" spc="10">
                <a:solidFill>
                  <a:schemeClr val="bg1"/>
                </a:solidFill>
                <a:effectLst/>
                <a:latin typeface="Segoe UI Black" panose="020B0502040204020203" pitchFamily="34" charset="0"/>
                <a:ea typeface="Arial" panose="020B0604020202020204" pitchFamily="34" charset="0"/>
                <a:cs typeface="Segoe UI Black" panose="020B0502040204020203" pitchFamily="34" charset="0"/>
              </a:rPr>
              <a:t>8 months</a:t>
            </a:r>
          </a:p>
        </p:txBody>
      </p:sp>
    </p:spTree>
    <p:extLst>
      <p:ext uri="{BB962C8B-B14F-4D97-AF65-F5344CB8AC3E}">
        <p14:creationId xmlns:p14="http://schemas.microsoft.com/office/powerpoint/2010/main" val="11907935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3B979D9-72F8-1F0C-0C44-D40D41E46F83}"/>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54CFE9A3-E5EF-DB8F-43A5-1F56A43E9C0A}"/>
              </a:ext>
            </a:extLst>
          </p:cNvPr>
          <p:cNvSpPr>
            <a:spLocks noGrp="1"/>
          </p:cNvSpPr>
          <p:nvPr>
            <p:ph type="sldNum" sz="quarter" idx="4"/>
          </p:nvPr>
        </p:nvSpPr>
        <p:spPr/>
        <p:txBody>
          <a:bodyPr/>
          <a:lstStyle/>
          <a:p>
            <a:fld id="{1DF4AAA5-C268-2745-B477-E8FB4AEBEA9C}" type="slidenum">
              <a:rPr lang="en-US" smtClean="0"/>
              <a:pPr/>
              <a:t>25</a:t>
            </a:fld>
            <a:endParaRPr lang="en-US"/>
          </a:p>
        </p:txBody>
      </p:sp>
      <p:sp>
        <p:nvSpPr>
          <p:cNvPr id="4" name="TextBox 3">
            <a:extLst>
              <a:ext uri="{FF2B5EF4-FFF2-40B4-BE49-F238E27FC236}">
                <a16:creationId xmlns:a16="http://schemas.microsoft.com/office/drawing/2014/main" id="{AB8346D3-C12C-85A3-612B-E4757A8477EC}"/>
              </a:ext>
            </a:extLst>
          </p:cNvPr>
          <p:cNvSpPr txBox="1"/>
          <p:nvPr/>
        </p:nvSpPr>
        <p:spPr>
          <a:xfrm>
            <a:off x="381000" y="469626"/>
            <a:ext cx="6011863" cy="430887"/>
          </a:xfrm>
          <a:prstGeom prst="rect">
            <a:avLst/>
          </a:prstGeom>
          <a:noFill/>
        </p:spPr>
        <p:txBody>
          <a:bodyPr wrap="square" lIns="0" tIns="0" rIns="0" bIns="0" rtlCol="0">
            <a:spAutoFit/>
          </a:bodyPr>
          <a:lstStyle/>
          <a:p>
            <a:r>
              <a:rPr lang="en-US" sz="2800" b="1">
                <a:solidFill>
                  <a:srgbClr val="10273C"/>
                </a:solidFill>
                <a:latin typeface="Segoe UI Black" panose="020B0502040204020203" pitchFamily="34" charset="0"/>
                <a:cs typeface="Segoe UI Black" panose="020B0502040204020203" pitchFamily="34" charset="0"/>
              </a:rPr>
              <a:t>Optional KPIs</a:t>
            </a:r>
          </a:p>
        </p:txBody>
      </p:sp>
      <p:sp>
        <p:nvSpPr>
          <p:cNvPr id="5" name="TextBox 4">
            <a:extLst>
              <a:ext uri="{FF2B5EF4-FFF2-40B4-BE49-F238E27FC236}">
                <a16:creationId xmlns:a16="http://schemas.microsoft.com/office/drawing/2014/main" id="{E544C23B-69BF-F2EC-6A2A-2C51DF0776C2}"/>
              </a:ext>
            </a:extLst>
          </p:cNvPr>
          <p:cNvSpPr txBox="1"/>
          <p:nvPr/>
        </p:nvSpPr>
        <p:spPr>
          <a:xfrm>
            <a:off x="3548063" y="1347878"/>
            <a:ext cx="2844800" cy="5143469"/>
          </a:xfrm>
          <a:prstGeom prst="rect">
            <a:avLst/>
          </a:prstGeom>
          <a:noFill/>
        </p:spPr>
        <p:txBody>
          <a:bodyPr wrap="square" lIns="0" tIns="0" rIns="0" bIns="0" numCol="1" spcCol="360000" rtlCol="0">
            <a:noAutofit/>
          </a:bodyPr>
          <a:lstStyle/>
          <a:p>
            <a:pPr>
              <a:lnSpc>
                <a:spcPts val="1520"/>
              </a:lnSpc>
              <a:spcAft>
                <a:spcPts val="1200"/>
              </a:spcAft>
            </a:pPr>
            <a:r>
              <a:rPr lang="en-NZ" sz="1400" dirty="0">
                <a:solidFill>
                  <a:srgbClr val="10273C"/>
                </a:solidFill>
                <a:latin typeface="Segoe UI Black" panose="020B0502040204020203" pitchFamily="34" charset="0"/>
                <a:cs typeface="Segoe UI Black" panose="020B0502040204020203" pitchFamily="34" charset="0"/>
              </a:rPr>
              <a:t>The Four Pathways</a:t>
            </a:r>
          </a:p>
          <a:p>
            <a:pPr>
              <a:spcAft>
                <a:spcPts val="600"/>
              </a:spcAft>
            </a:pPr>
            <a:r>
              <a:rPr lang="en-NZ" sz="1000" b="1" dirty="0">
                <a:latin typeface="Segoe UI" panose="020B0502040204020203" pitchFamily="34" charset="0"/>
                <a:cs typeface="Segoe UI" panose="020B0502040204020203" pitchFamily="34" charset="0"/>
              </a:rPr>
              <a:t>Business ownership pathway: </a:t>
            </a:r>
            <a:r>
              <a:rPr lang="en-NZ" sz="1000" dirty="0">
                <a:latin typeface="Segoe UI" panose="020B0502040204020203" pitchFamily="34" charset="0"/>
                <a:cs typeface="Segoe UI" panose="020B0502040204020203" pitchFamily="34" charset="0"/>
              </a:rPr>
              <a:t>focuses on apprentices beginning to understand how a business operates, including pricing, scheduling, profitability, and customer value. These KPIs encourage entrepreneurial thinking and prepare apprentices who may one day start their own business. Showing apprentices what is actually involved in running a business can be a great way to keep them around for longer, as it’ll help them understand how much more they need to learn after qualifying to be successful.</a:t>
            </a:r>
          </a:p>
          <a:p>
            <a:pPr>
              <a:spcAft>
                <a:spcPts val="600"/>
              </a:spcAft>
            </a:pPr>
            <a:r>
              <a:rPr lang="en-NZ" sz="1000" b="1" dirty="0">
                <a:latin typeface="Segoe UI" panose="020B0502040204020203" pitchFamily="34" charset="0"/>
                <a:cs typeface="Segoe UI" panose="020B0502040204020203" pitchFamily="34" charset="0"/>
              </a:rPr>
              <a:t>Project management pathway: </a:t>
            </a:r>
            <a:r>
              <a:rPr lang="en-NZ" sz="1000" dirty="0">
                <a:latin typeface="Segoe UI" panose="020B0502040204020203" pitchFamily="34" charset="0"/>
                <a:cs typeface="Segoe UI" panose="020B0502040204020203" pitchFamily="34" charset="0"/>
              </a:rPr>
              <a:t>builds early skills in planning, coordination, and oversight. Apprentices begin to support supervisors in keeping jobs on track and learn how to manage small parts of a project, preparing them for potential leadership roles.</a:t>
            </a:r>
          </a:p>
          <a:p>
            <a:pPr>
              <a:spcAft>
                <a:spcPts val="600"/>
              </a:spcAft>
            </a:pPr>
            <a:r>
              <a:rPr lang="en-NZ" sz="1000" b="1" dirty="0">
                <a:latin typeface="Segoe UI" panose="020B0502040204020203" pitchFamily="34" charset="0"/>
                <a:cs typeface="Segoe UI" panose="020B0502040204020203" pitchFamily="34" charset="0"/>
              </a:rPr>
              <a:t>Master craftsperson pathway: </a:t>
            </a:r>
            <a:r>
              <a:rPr lang="en-NZ" sz="1000" dirty="0">
                <a:latin typeface="Segoe UI" panose="020B0502040204020203" pitchFamily="34" charset="0"/>
                <a:cs typeface="Segoe UI" panose="020B0502040204020203" pitchFamily="34" charset="0"/>
              </a:rPr>
              <a:t>focuses on technical excellence and pride in workmanship. Apprentices start to develop advanced skills, take on more complex tasks, and set high standards for quality. This pathway suits those who want to deepen their trade expertise.</a:t>
            </a:r>
          </a:p>
          <a:p>
            <a:pPr>
              <a:spcAft>
                <a:spcPts val="600"/>
              </a:spcAft>
            </a:pPr>
            <a:r>
              <a:rPr lang="en-NZ" sz="1000" b="1" dirty="0">
                <a:latin typeface="Segoe UI" panose="020B0502040204020203" pitchFamily="34" charset="0"/>
                <a:cs typeface="Segoe UI" panose="020B0502040204020203" pitchFamily="34" charset="0"/>
              </a:rPr>
              <a:t>Mentor pathway: </a:t>
            </a:r>
            <a:r>
              <a:rPr lang="en-NZ" sz="1000" dirty="0">
                <a:latin typeface="Segoe UI" panose="020B0502040204020203" pitchFamily="34" charset="0"/>
                <a:cs typeface="Segoe UI" panose="020B0502040204020203" pitchFamily="34" charset="0"/>
              </a:rPr>
              <a:t>develops apprentices as teachers and supporters of others. Apprentices learn to guide, encourage, and pass on knowledge to junior staff, strengthening team culture and lifting the skills of the whole workforce.</a:t>
            </a:r>
          </a:p>
        </p:txBody>
      </p:sp>
      <p:sp>
        <p:nvSpPr>
          <p:cNvPr id="6" name="TextBox 5">
            <a:extLst>
              <a:ext uri="{FF2B5EF4-FFF2-40B4-BE49-F238E27FC236}">
                <a16:creationId xmlns:a16="http://schemas.microsoft.com/office/drawing/2014/main" id="{71E6661B-A63C-1C6E-A923-BB857CC3B59C}"/>
              </a:ext>
            </a:extLst>
          </p:cNvPr>
          <p:cNvSpPr txBox="1"/>
          <p:nvPr/>
        </p:nvSpPr>
        <p:spPr>
          <a:xfrm>
            <a:off x="381000" y="1341437"/>
            <a:ext cx="2808288" cy="4270400"/>
          </a:xfrm>
          <a:prstGeom prst="rect">
            <a:avLst/>
          </a:prstGeom>
          <a:noFill/>
        </p:spPr>
        <p:txBody>
          <a:bodyPr wrap="square" lIns="0" tIns="0" rIns="0" bIns="0">
            <a:spAutoFit/>
          </a:bodyPr>
          <a:lstStyle/>
          <a:p>
            <a:pPr>
              <a:lnSpc>
                <a:spcPts val="1520"/>
              </a:lnSpc>
              <a:spcAft>
                <a:spcPts val="1200"/>
              </a:spcAft>
            </a:pPr>
            <a:r>
              <a:rPr lang="en-NZ" sz="1400" b="1">
                <a:solidFill>
                  <a:srgbClr val="10273C"/>
                </a:solidFill>
                <a:latin typeface="Segoe UI Black" panose="020B0502040204020203" pitchFamily="34" charset="0"/>
                <a:cs typeface="Segoe UI Black" panose="020B0502040204020203" pitchFamily="34" charset="0"/>
              </a:rPr>
              <a:t>Optional Pathway KPIs</a:t>
            </a:r>
            <a:endParaRPr lang="en-NZ" sz="1400" b="1" spc="-30">
              <a:solidFill>
                <a:srgbClr val="10273C"/>
              </a:solidFill>
              <a:latin typeface="Segoe UI Black" panose="020B0502040204020203" pitchFamily="34" charset="0"/>
              <a:cs typeface="Segoe UI Black" panose="020B0502040204020203" pitchFamily="34" charset="0"/>
            </a:endParaRPr>
          </a:p>
          <a:p>
            <a:pPr lvl="0">
              <a:lnSpc>
                <a:spcPts val="1300"/>
              </a:lnSpc>
              <a:spcAft>
                <a:spcPts val="1200"/>
              </a:spcAft>
            </a:pPr>
            <a:r>
              <a:rPr lang="en-NZ" sz="1000">
                <a:latin typeface="Segoe UI" panose="020B0502040204020203" pitchFamily="34" charset="0"/>
                <a:cs typeface="Segoe UI" panose="020B0502040204020203" pitchFamily="34" charset="0"/>
              </a:rPr>
              <a:t>Alongside the core apprenticeship KPIs, this framework includes optional KPIs that recognise different pathways apprentices may wish to follow as they approach the end of their apprenticeship. These pathways allow businesses to support apprentices in shaping their future careers while also creating value for the company.</a:t>
            </a:r>
          </a:p>
          <a:p>
            <a:pPr>
              <a:lnSpc>
                <a:spcPts val="1500"/>
              </a:lnSpc>
              <a:spcBef>
                <a:spcPts val="600"/>
              </a:spcBef>
              <a:spcAft>
                <a:spcPts val="1200"/>
              </a:spcAft>
            </a:pPr>
            <a:r>
              <a:rPr lang="en-NZ" sz="1400" b="1">
                <a:solidFill>
                  <a:srgbClr val="10273C"/>
                </a:solidFill>
                <a:latin typeface="Segoe UI Black" panose="020B0502040204020203" pitchFamily="34" charset="0"/>
                <a:cs typeface="Segoe UI Black" panose="020B0502040204020203" pitchFamily="34" charset="0"/>
              </a:rPr>
              <a:t>Why Optional KPIs matter</a:t>
            </a:r>
            <a:endParaRPr lang="en-NZ" sz="1400" b="1" spc="-30">
              <a:solidFill>
                <a:srgbClr val="10273C"/>
              </a:solidFill>
              <a:latin typeface="Segoe UI Black" panose="020B0502040204020203" pitchFamily="34" charset="0"/>
              <a:cs typeface="Segoe UI Black" panose="020B0502040204020203" pitchFamily="34" charset="0"/>
            </a:endParaRPr>
          </a:p>
          <a:p>
            <a:pPr marL="228600" lvl="0" indent="-228600">
              <a:lnSpc>
                <a:spcPts val="130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Choice and motivation: </a:t>
            </a:r>
            <a:r>
              <a:rPr lang="en-NZ" sz="1000">
                <a:latin typeface="Segoe UI" panose="020B0502040204020203" pitchFamily="34" charset="0"/>
                <a:cs typeface="Segoe UI" panose="020B0502040204020203" pitchFamily="34" charset="0"/>
              </a:rPr>
              <a:t>apprentices can see how their strengths and interests connect to longer-term career paths.</a:t>
            </a:r>
          </a:p>
          <a:p>
            <a:pPr marL="228600" lvl="0" indent="-228600">
              <a:lnSpc>
                <a:spcPts val="130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Business value</a:t>
            </a:r>
            <a:r>
              <a:rPr lang="en-NZ" sz="1000">
                <a:latin typeface="Segoe UI" panose="020B0502040204020203" pitchFamily="34" charset="0"/>
                <a:cs typeface="Segoe UI" panose="020B0502040204020203" pitchFamily="34" charset="0"/>
              </a:rPr>
              <a:t>: employers can develop apprentices in ways that align with business needs — whether that’s future supervisors, technical specialists, or mentors for new staff.</a:t>
            </a:r>
          </a:p>
          <a:p>
            <a:pPr marL="228600" lvl="0" indent="-228600">
              <a:lnSpc>
                <a:spcPts val="1300"/>
              </a:lnSpc>
              <a:buClr>
                <a:srgbClr val="F05326"/>
              </a:buClr>
              <a:buFont typeface="+mj-lt"/>
              <a:buAutoNum type="arabicPeriod"/>
            </a:pPr>
            <a:r>
              <a:rPr lang="en-NZ" sz="1000" b="1">
                <a:latin typeface="Segoe UI" panose="020B0502040204020203" pitchFamily="34" charset="0"/>
                <a:cs typeface="Segoe UI" panose="020B0502040204020203" pitchFamily="34" charset="0"/>
              </a:rPr>
              <a:t>Retention: </a:t>
            </a:r>
            <a:r>
              <a:rPr lang="en-NZ" sz="1000">
                <a:latin typeface="Segoe UI" panose="020B0502040204020203" pitchFamily="34" charset="0"/>
                <a:cs typeface="Segoe UI" panose="020B0502040204020203" pitchFamily="34" charset="0"/>
              </a:rPr>
              <a:t>apprentices who see opportunities for growth within a business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are more likely to stay.</a:t>
            </a:r>
          </a:p>
          <a:p>
            <a:pPr lvl="0">
              <a:lnSpc>
                <a:spcPts val="1300"/>
              </a:lnSpc>
            </a:pPr>
            <a:endParaRPr lang="en-NZ" sz="1000" i="1">
              <a:solidFill>
                <a:srgbClr val="10273C"/>
              </a:solidFill>
              <a:latin typeface="Segoe UI" panose="020B0502040204020203" pitchFamily="34" charset="0"/>
              <a:cs typeface="Segoe UI" panose="020B0502040204020203" pitchFamily="34" charset="0"/>
            </a:endParaRPr>
          </a:p>
          <a:p>
            <a:pPr>
              <a:lnSpc>
                <a:spcPts val="1520"/>
              </a:lnSpc>
            </a:pPr>
            <a:endParaRPr lang="en-NZ" sz="1400" b="1" spc="-20">
              <a:solidFill>
                <a:srgbClr val="10273C"/>
              </a:solidFill>
              <a:latin typeface="Segoe UI Black" panose="020B0502040204020203" pitchFamily="34" charset="0"/>
              <a:cs typeface="Segoe UI Black" panose="020B0502040204020203" pitchFamily="34" charset="0"/>
            </a:endParaRPr>
          </a:p>
        </p:txBody>
      </p:sp>
      <p:sp>
        <p:nvSpPr>
          <p:cNvPr id="7" name="TextBox 6">
            <a:extLst>
              <a:ext uri="{FF2B5EF4-FFF2-40B4-BE49-F238E27FC236}">
                <a16:creationId xmlns:a16="http://schemas.microsoft.com/office/drawing/2014/main" id="{2230BFAC-34F4-83A5-B0A0-235ECC6D170B}"/>
              </a:ext>
            </a:extLst>
          </p:cNvPr>
          <p:cNvSpPr txBox="1"/>
          <p:nvPr/>
        </p:nvSpPr>
        <p:spPr>
          <a:xfrm>
            <a:off x="6753225" y="1347878"/>
            <a:ext cx="2808288" cy="4852897"/>
          </a:xfrm>
          <a:prstGeom prst="rect">
            <a:avLst/>
          </a:prstGeom>
          <a:noFill/>
        </p:spPr>
        <p:txBody>
          <a:bodyPr wrap="square" lIns="0" tIns="0" rIns="0" bIns="0" numCol="1" spcCol="360000" rtlCol="0">
            <a:noAutofit/>
          </a:bodyPr>
          <a:lstStyle/>
          <a:p>
            <a:pPr>
              <a:lnSpc>
                <a:spcPts val="1520"/>
              </a:lnSpc>
              <a:spcAft>
                <a:spcPts val="1200"/>
              </a:spcAft>
            </a:pPr>
            <a:r>
              <a:rPr lang="en-NZ" sz="1400">
                <a:solidFill>
                  <a:srgbClr val="10273C"/>
                </a:solidFill>
                <a:latin typeface="Segoe UI Black" panose="020B0502040204020203" pitchFamily="34" charset="0"/>
                <a:cs typeface="Segoe UI Black" panose="020B0502040204020203" pitchFamily="34" charset="0"/>
              </a:rPr>
              <a:t>How to use Optional KPIs</a:t>
            </a:r>
          </a:p>
          <a:p>
            <a:pPr marL="228600" indent="-228600">
              <a:lnSpc>
                <a:spcPts val="1300"/>
              </a:lnSpc>
              <a:spcAft>
                <a:spcPts val="600"/>
              </a:spcAft>
              <a:buClr>
                <a:srgbClr val="F05326"/>
              </a:buClr>
              <a:buFont typeface="+mj-lt"/>
              <a:buAutoNum type="arabicPeriod"/>
            </a:pPr>
            <a:r>
              <a:rPr lang="en-NZ" sz="1000" b="1">
                <a:effectLst/>
                <a:latin typeface="Segoe UI" panose="020B0502040204020203" pitchFamily="34" charset="0"/>
                <a:ea typeface="Arial" panose="020B0604020202020204" pitchFamily="34" charset="0"/>
                <a:cs typeface="Segoe UI" panose="020B0502040204020203" pitchFamily="34" charset="0"/>
              </a:rPr>
              <a:t>Introduce</a:t>
            </a:r>
            <a:r>
              <a:rPr lang="en-NZ" sz="1000">
                <a:effectLst/>
                <a:latin typeface="Segoe UI" panose="020B0502040204020203" pitchFamily="34" charset="0"/>
                <a:ea typeface="Arial" panose="020B0604020202020204" pitchFamily="34" charset="0"/>
                <a:cs typeface="Segoe UI" panose="020B0502040204020203" pitchFamily="34" charset="0"/>
              </a:rPr>
              <a:t> optional KPIs during the Earn stage, once apprentices are nearing trade competency.</a:t>
            </a:r>
            <a:endParaRPr lang="en-NZ" sz="1000" b="1">
              <a:effectLst/>
              <a:latin typeface="Segoe UI" panose="020B0502040204020203" pitchFamily="34" charset="0"/>
              <a:ea typeface="Arial" panose="020B0604020202020204" pitchFamily="34" charset="0"/>
              <a:cs typeface="Segoe UI" panose="020B0502040204020203" pitchFamily="34" charset="0"/>
            </a:endParaRPr>
          </a:p>
          <a:p>
            <a:pPr marL="228600" indent="-228600">
              <a:lnSpc>
                <a:spcPts val="1300"/>
              </a:lnSpc>
              <a:spcAft>
                <a:spcPts val="600"/>
              </a:spcAft>
              <a:buClr>
                <a:srgbClr val="F05326"/>
              </a:buClr>
              <a:buFont typeface="+mj-lt"/>
              <a:buAutoNum type="arabicPeriod"/>
            </a:pPr>
            <a:r>
              <a:rPr lang="en-NZ" sz="1000" b="1">
                <a:effectLst/>
                <a:latin typeface="Segoe UI" panose="020B0502040204020203" pitchFamily="34" charset="0"/>
                <a:ea typeface="Arial" panose="020B0604020202020204" pitchFamily="34" charset="0"/>
                <a:cs typeface="Segoe UI" panose="020B0502040204020203" pitchFamily="34" charset="0"/>
              </a:rPr>
              <a:t>Work </a:t>
            </a:r>
            <a:r>
              <a:rPr lang="en-NZ" sz="1000">
                <a:effectLst/>
                <a:latin typeface="Segoe UI" panose="020B0502040204020203" pitchFamily="34" charset="0"/>
                <a:ea typeface="Arial" panose="020B0604020202020204" pitchFamily="34" charset="0"/>
                <a:cs typeface="Segoe UI" panose="020B0502040204020203" pitchFamily="34" charset="0"/>
              </a:rPr>
              <a:t>with apprentices to identify which pathway matches their interests and the business’s needs.</a:t>
            </a:r>
          </a:p>
          <a:p>
            <a:pPr marL="228600" indent="-228600">
              <a:lnSpc>
                <a:spcPts val="1300"/>
              </a:lnSpc>
              <a:spcAft>
                <a:spcPts val="600"/>
              </a:spcAft>
              <a:buClr>
                <a:srgbClr val="F05326"/>
              </a:buClr>
              <a:buFont typeface="+mj-lt"/>
              <a:buAutoNum type="arabicPeriod"/>
            </a:pPr>
            <a:r>
              <a:rPr lang="en-NZ" sz="1000" b="1">
                <a:effectLst/>
                <a:latin typeface="Segoe UI" panose="020B0502040204020203" pitchFamily="34" charset="0"/>
                <a:ea typeface="Arial" panose="020B0604020202020204" pitchFamily="34" charset="0"/>
                <a:cs typeface="Segoe UI" panose="020B0502040204020203" pitchFamily="34" charset="0"/>
              </a:rPr>
              <a:t>Use</a:t>
            </a:r>
            <a:r>
              <a:rPr lang="en-NZ" sz="1000">
                <a:effectLst/>
                <a:latin typeface="Segoe UI" panose="020B0502040204020203" pitchFamily="34" charset="0"/>
                <a:ea typeface="Arial" panose="020B0604020202020204" pitchFamily="34" charset="0"/>
                <a:cs typeface="Segoe UI" panose="020B0502040204020203" pitchFamily="34" charset="0"/>
              </a:rPr>
              <a:t> the optional KPIs to structure development conversations and provide recognition for progress beyond core apprenticeship requirements.</a:t>
            </a:r>
          </a:p>
          <a:p>
            <a:pPr marL="228600" indent="-228600">
              <a:lnSpc>
                <a:spcPts val="1300"/>
              </a:lnSpc>
              <a:spcAft>
                <a:spcPts val="600"/>
              </a:spcAft>
              <a:buClr>
                <a:srgbClr val="F05326"/>
              </a:buClr>
              <a:buFont typeface="+mj-lt"/>
              <a:buAutoNum type="arabicPeriod"/>
            </a:pPr>
            <a:r>
              <a:rPr lang="en-NZ" sz="1000" b="1">
                <a:effectLst/>
                <a:latin typeface="Segoe UI" panose="020B0502040204020203" pitchFamily="34" charset="0"/>
                <a:ea typeface="Arial" panose="020B0604020202020204" pitchFamily="34" charset="0"/>
                <a:cs typeface="Segoe UI" panose="020B0502040204020203" pitchFamily="34" charset="0"/>
              </a:rPr>
              <a:t>Consider</a:t>
            </a:r>
            <a:r>
              <a:rPr lang="en-NZ" sz="1000">
                <a:effectLst/>
                <a:latin typeface="Segoe UI" panose="020B0502040204020203" pitchFamily="34" charset="0"/>
                <a:ea typeface="Arial" panose="020B0604020202020204" pitchFamily="34" charset="0"/>
                <a:cs typeface="Segoe UI" panose="020B0502040204020203" pitchFamily="34" charset="0"/>
              </a:rPr>
              <a:t> linking progression on optional pathways to additional pay or recognition, reinforcing their value to both apprentice </a:t>
            </a:r>
            <a:br>
              <a:rPr lang="en-NZ" sz="1000">
                <a:effectLst/>
                <a:latin typeface="Segoe UI" panose="020B0502040204020203" pitchFamily="34" charset="0"/>
                <a:ea typeface="Arial" panose="020B0604020202020204" pitchFamily="34" charset="0"/>
                <a:cs typeface="Segoe UI" panose="020B0502040204020203" pitchFamily="34" charset="0"/>
              </a:rPr>
            </a:br>
            <a:r>
              <a:rPr lang="en-NZ" sz="1000">
                <a:effectLst/>
                <a:latin typeface="Segoe UI" panose="020B0502040204020203" pitchFamily="34" charset="0"/>
                <a:ea typeface="Arial" panose="020B0604020202020204" pitchFamily="34" charset="0"/>
                <a:cs typeface="Segoe UI" panose="020B0502040204020203" pitchFamily="34" charset="0"/>
              </a:rPr>
              <a:t>and employer.</a:t>
            </a:r>
          </a:p>
          <a:p>
            <a:pPr>
              <a:lnSpc>
                <a:spcPts val="1300"/>
              </a:lnSpc>
              <a:spcAft>
                <a:spcPts val="1200"/>
              </a:spcAft>
            </a:pPr>
            <a:endParaRPr lang="en-NZ" sz="1000" i="1">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641604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entagon 6">
            <a:extLst>
              <a:ext uri="{FF2B5EF4-FFF2-40B4-BE49-F238E27FC236}">
                <a16:creationId xmlns:a16="http://schemas.microsoft.com/office/drawing/2014/main" id="{415E0771-A87D-C98F-4FEA-223E6529C1D6}"/>
              </a:ext>
            </a:extLst>
          </p:cNvPr>
          <p:cNvSpPr/>
          <p:nvPr/>
        </p:nvSpPr>
        <p:spPr>
          <a:xfrm>
            <a:off x="390625" y="545516"/>
            <a:ext cx="4002266" cy="386179"/>
          </a:xfrm>
          <a:prstGeom prst="homePlate">
            <a:avLst/>
          </a:prstGeom>
          <a:solidFill>
            <a:srgbClr val="F053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B02E34CD-A47A-2391-F920-EA185795C1CA}"/>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0D4EB8BB-FE3C-1220-6E78-BF04C6BCEAB8}"/>
              </a:ext>
            </a:extLst>
          </p:cNvPr>
          <p:cNvSpPr>
            <a:spLocks noGrp="1"/>
          </p:cNvSpPr>
          <p:nvPr>
            <p:ph type="sldNum" sz="quarter" idx="4"/>
          </p:nvPr>
        </p:nvSpPr>
        <p:spPr/>
        <p:txBody>
          <a:bodyPr/>
          <a:lstStyle/>
          <a:p>
            <a:fld id="{1DF4AAA5-C268-2745-B477-E8FB4AEBEA9C}" type="slidenum">
              <a:rPr lang="en-US" smtClean="0"/>
              <a:pPr/>
              <a:t>26</a:t>
            </a:fld>
            <a:endParaRPr lang="en-US"/>
          </a:p>
        </p:txBody>
      </p:sp>
      <p:graphicFrame>
        <p:nvGraphicFramePr>
          <p:cNvPr id="5" name="Table 4">
            <a:extLst>
              <a:ext uri="{FF2B5EF4-FFF2-40B4-BE49-F238E27FC236}">
                <a16:creationId xmlns:a16="http://schemas.microsoft.com/office/drawing/2014/main" id="{FD345719-4D1B-F7DD-7613-FE79796C1D18}"/>
              </a:ext>
            </a:extLst>
          </p:cNvPr>
          <p:cNvGraphicFramePr>
            <a:graphicFrameLocks noGrp="1"/>
          </p:cNvGraphicFramePr>
          <p:nvPr>
            <p:extLst>
              <p:ext uri="{D42A27DB-BD31-4B8C-83A1-F6EECF244321}">
                <p14:modId xmlns:p14="http://schemas.microsoft.com/office/powerpoint/2010/main" val="2260806056"/>
              </p:ext>
            </p:extLst>
          </p:nvPr>
        </p:nvGraphicFramePr>
        <p:xfrm>
          <a:off x="390625" y="1048548"/>
          <a:ext cx="9180515" cy="5372667"/>
        </p:xfrm>
        <a:graphic>
          <a:graphicData uri="http://schemas.openxmlformats.org/drawingml/2006/table">
            <a:tbl>
              <a:tblPr firstCol="1" bandRow="1">
                <a:tableStyleId>{5C22544A-7EE6-4342-B048-85BDC9FD1C3A}</a:tableStyleId>
              </a:tblPr>
              <a:tblGrid>
                <a:gridCol w="1371673">
                  <a:extLst>
                    <a:ext uri="{9D8B030D-6E8A-4147-A177-3AD203B41FA5}">
                      <a16:colId xmlns:a16="http://schemas.microsoft.com/office/drawing/2014/main" val="72553744"/>
                    </a:ext>
                  </a:extLst>
                </a:gridCol>
                <a:gridCol w="839586">
                  <a:extLst>
                    <a:ext uri="{9D8B030D-6E8A-4147-A177-3AD203B41FA5}">
                      <a16:colId xmlns:a16="http://schemas.microsoft.com/office/drawing/2014/main" val="3813536076"/>
                    </a:ext>
                  </a:extLst>
                </a:gridCol>
                <a:gridCol w="931025">
                  <a:extLst>
                    <a:ext uri="{9D8B030D-6E8A-4147-A177-3AD203B41FA5}">
                      <a16:colId xmlns:a16="http://schemas.microsoft.com/office/drawing/2014/main" val="3193759002"/>
                    </a:ext>
                  </a:extLst>
                </a:gridCol>
                <a:gridCol w="6038231">
                  <a:extLst>
                    <a:ext uri="{9D8B030D-6E8A-4147-A177-3AD203B41FA5}">
                      <a16:colId xmlns:a16="http://schemas.microsoft.com/office/drawing/2014/main" val="1656622307"/>
                    </a:ext>
                  </a:extLst>
                </a:gridCol>
              </a:tblGrid>
              <a:tr h="199267">
                <a:tc>
                  <a:txBody>
                    <a:bodyPr/>
                    <a:lstStyle/>
                    <a:p>
                      <a:pPr marL="72000">
                        <a:spcBef>
                          <a:spcPts val="600"/>
                        </a:spcBef>
                        <a:spcAft>
                          <a:spcPts val="6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Outcome</a:t>
                      </a:r>
                    </a:p>
                  </a:txBody>
                  <a:tcPr marL="36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5326"/>
                    </a:solidFill>
                  </a:tcPr>
                </a:tc>
                <a:tc>
                  <a:txBody>
                    <a:bodyPr/>
                    <a:lstStyle/>
                    <a:p>
                      <a:pPr marL="72000">
                        <a:spcBef>
                          <a:spcPts val="600"/>
                        </a:spcBef>
                        <a:spcAft>
                          <a:spcPts val="6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Pathway</a:t>
                      </a:r>
                    </a:p>
                  </a:txBody>
                  <a:tcPr marL="720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5326"/>
                    </a:solidFill>
                  </a:tcPr>
                </a:tc>
                <a:tc>
                  <a:txBody>
                    <a:bodyPr/>
                    <a:lstStyle/>
                    <a:p>
                      <a:pPr marL="72000">
                        <a:spcBef>
                          <a:spcPts val="600"/>
                        </a:spcBef>
                        <a:spcAft>
                          <a:spcPts val="6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KPI</a:t>
                      </a:r>
                    </a:p>
                  </a:txBody>
                  <a:tcPr marL="720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5326"/>
                    </a:solidFill>
                  </a:tcPr>
                </a:tc>
                <a:tc>
                  <a:txBody>
                    <a:bodyPr/>
                    <a:lstStyle/>
                    <a:p>
                      <a:pPr marL="72000">
                        <a:spcBef>
                          <a:spcPts val="600"/>
                        </a:spcBef>
                        <a:spcAft>
                          <a:spcPts val="6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KPIs</a:t>
                      </a:r>
                    </a:p>
                  </a:txBody>
                  <a:tcPr marL="720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5326"/>
                    </a:solidFill>
                  </a:tcPr>
                </a:tc>
                <a:extLst>
                  <a:ext uri="{0D108BD9-81ED-4DB2-BD59-A6C34878D82A}">
                    <a16:rowId xmlns:a16="http://schemas.microsoft.com/office/drawing/2014/main" val="1734384011"/>
                  </a:ext>
                </a:extLst>
              </a:tr>
              <a:tr h="883022">
                <a:tc>
                  <a:txBody>
                    <a:bodyPr/>
                    <a:lstStyle/>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Apprentice gains career progression and development options </a:t>
                      </a:r>
                      <a:br>
                        <a:rPr lang="en-NZ" sz="900" b="0" i="0" kern="0">
                          <a:solidFill>
                            <a:schemeClr val="tx1"/>
                          </a:solidFill>
                          <a:effectLst/>
                          <a:latin typeface="Segoe UI" panose="020B0502040204020203" pitchFamily="34" charset="0"/>
                          <a:cs typeface="Segoe UI" panose="020B0502040204020203" pitchFamily="34" charset="0"/>
                        </a:rPr>
                      </a:br>
                      <a:r>
                        <a:rPr lang="en-NZ" sz="900" b="0" i="0" kern="0">
                          <a:solidFill>
                            <a:schemeClr val="tx1"/>
                          </a:solidFill>
                          <a:effectLst/>
                          <a:latin typeface="Segoe UI" panose="020B0502040204020203" pitchFamily="34" charset="0"/>
                          <a:cs typeface="Segoe UI" panose="020B0502040204020203" pitchFamily="34" charset="0"/>
                        </a:rPr>
                        <a:t>and opportunities </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Business ownership</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marR="0" lvl="0" indent="0" algn="l" defTabSz="914400" rtl="0" eaLnBrk="1" fontAlgn="auto" latinLnBrk="0" hangingPunct="1">
                        <a:lnSpc>
                          <a:spcPts val="1030"/>
                        </a:lnSpc>
                        <a:spcBef>
                          <a:spcPts val="0"/>
                        </a:spcBef>
                        <a:spcAft>
                          <a:spcPts val="200"/>
                        </a:spcAft>
                        <a:buClrTx/>
                        <a:buSzTx/>
                        <a:buFontTx/>
                        <a:buNone/>
                        <a:tabLst/>
                        <a:defRPr/>
                      </a:pPr>
                      <a:r>
                        <a:rPr lang="en-NZ" sz="900" b="0" i="0" kern="0">
                          <a:solidFill>
                            <a:schemeClr val="tx1"/>
                          </a:solidFill>
                          <a:effectLst/>
                          <a:latin typeface="Segoe UI" panose="020B0502040204020203" pitchFamily="34" charset="0"/>
                          <a:cs typeface="Segoe UI" panose="020B0502040204020203" pitchFamily="34" charset="0"/>
                        </a:rPr>
                        <a:t>Business awareness</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lnSpc>
                          <a:spcPts val="1030"/>
                        </a:lnSpc>
                        <a:spcBef>
                          <a:spcPts val="0"/>
                        </a:spcBef>
                        <a:spcAft>
                          <a:spcPts val="200"/>
                        </a:spcAft>
                        <a:buNone/>
                      </a:pPr>
                      <a:r>
                        <a:rPr lang="en-NZ" sz="900" b="0" i="0" kern="0" spc="-30" baseline="0">
                          <a:solidFill>
                            <a:schemeClr val="tx1"/>
                          </a:solidFill>
                          <a:effectLst/>
                          <a:latin typeface="Segoe UI" panose="020B0502040204020203" pitchFamily="34" charset="0"/>
                          <a:cs typeface="Segoe UI" panose="020B0502040204020203" pitchFamily="34" charset="0"/>
                        </a:rPr>
                        <a:t>Engages with managers to understand how jobs are priced, scheduled, and invoiced and provides accurate </a:t>
                      </a:r>
                      <a:r>
                        <a:rPr lang="en-NZ" sz="900" b="0" i="0" kern="0" spc="0" baseline="0">
                          <a:solidFill>
                            <a:schemeClr val="tx1"/>
                          </a:solidFill>
                          <a:effectLst/>
                          <a:latin typeface="Segoe UI" panose="020B0502040204020203" pitchFamily="34" charset="0"/>
                          <a:cs typeface="Segoe UI" panose="020B0502040204020203" pitchFamily="34" charset="0"/>
                        </a:rPr>
                        <a:t>information </a:t>
                      </a:r>
                      <a:br>
                        <a:rPr lang="en-NZ" sz="900" b="0" i="0" kern="0" spc="0" baseline="0">
                          <a:solidFill>
                            <a:schemeClr val="tx1"/>
                          </a:solidFill>
                          <a:effectLst/>
                          <a:latin typeface="Segoe UI" panose="020B0502040204020203" pitchFamily="34" charset="0"/>
                          <a:cs typeface="Segoe UI" panose="020B0502040204020203" pitchFamily="34" charset="0"/>
                        </a:rPr>
                      </a:br>
                      <a:r>
                        <a:rPr lang="en-NZ" sz="900" b="0" i="0" kern="0" spc="0" baseline="0">
                          <a:solidFill>
                            <a:schemeClr val="tx1"/>
                          </a:solidFill>
                          <a:effectLst/>
                          <a:latin typeface="Segoe UI" panose="020B0502040204020203" pitchFamily="34" charset="0"/>
                          <a:cs typeface="Segoe UI" panose="020B0502040204020203" pitchFamily="34" charset="0"/>
                        </a:rPr>
                        <a:t>(e.g., progress updates, quantities used) that improves pricing, scheduling, or invoicing. </a:t>
                      </a:r>
                    </a:p>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Asks questions to understand how labour, materials, and overheads affect profitability and demonstrates awareness by using materials and time responsibly. </a:t>
                      </a:r>
                    </a:p>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Takes visible care in workmanship on tasks that affect how the company is seen by clients or contractors, showing awareness of relationship between company reputation and work pipeline. </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62444382"/>
                  </a:ext>
                </a:extLst>
              </a:tr>
              <a:tr h="613658">
                <a:tc>
                  <a:txBody>
                    <a:bodyPr/>
                    <a:lstStyle/>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Apprentice gains career progression and development options </a:t>
                      </a:r>
                      <a:br>
                        <a:rPr lang="en-NZ" sz="900" b="0" i="0" kern="0">
                          <a:solidFill>
                            <a:schemeClr val="tx1"/>
                          </a:solidFill>
                          <a:effectLst/>
                          <a:latin typeface="Segoe UI" panose="020B0502040204020203" pitchFamily="34" charset="0"/>
                          <a:cs typeface="Segoe UI" panose="020B0502040204020203" pitchFamily="34" charset="0"/>
                        </a:rPr>
                      </a:br>
                      <a:r>
                        <a:rPr lang="en-NZ" sz="900" b="0" i="0" kern="0">
                          <a:solidFill>
                            <a:schemeClr val="tx1"/>
                          </a:solidFill>
                          <a:effectLst/>
                          <a:latin typeface="Segoe UI" panose="020B0502040204020203" pitchFamily="34" charset="0"/>
                          <a:cs typeface="Segoe UI" panose="020B0502040204020203" pitchFamily="34" charset="0"/>
                        </a:rPr>
                        <a:t>and opportunities </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tc>
                  <a:txBody>
                    <a:bodyPr/>
                    <a:lstStyle/>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Business ownership</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tc>
                  <a:txBody>
                    <a:bodyPr/>
                    <a:lstStyle/>
                    <a:p>
                      <a:pPr marL="72000" marR="0" lvl="0" indent="0" algn="l" defTabSz="914400" rtl="0" eaLnBrk="1" fontAlgn="auto" latinLnBrk="0" hangingPunct="1">
                        <a:lnSpc>
                          <a:spcPts val="1030"/>
                        </a:lnSpc>
                        <a:spcBef>
                          <a:spcPts val="0"/>
                        </a:spcBef>
                        <a:spcAft>
                          <a:spcPts val="200"/>
                        </a:spcAft>
                        <a:buClrTx/>
                        <a:buSzTx/>
                        <a:buFontTx/>
                        <a:buNone/>
                        <a:tabLst/>
                        <a:defRPr/>
                      </a:pPr>
                      <a:r>
                        <a:rPr lang="en-NZ" sz="900" b="0" i="0" kern="0">
                          <a:solidFill>
                            <a:schemeClr val="tx1"/>
                          </a:solidFill>
                          <a:effectLst/>
                          <a:latin typeface="Segoe UI" panose="020B0502040204020203" pitchFamily="34" charset="0"/>
                          <a:cs typeface="Segoe UI" panose="020B0502040204020203" pitchFamily="34" charset="0"/>
                        </a:rPr>
                        <a:t>Entrepreneurial skills</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tc>
                  <a:txBody>
                    <a:bodyPr/>
                    <a:lstStyle/>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Identifies task-based opportunities to improve efficiency, save costs, or add value for clients. </a:t>
                      </a:r>
                    </a:p>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Suggests practical ideas for how the business could improve work processes or client outcomes. </a:t>
                      </a:r>
                    </a:p>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Takes part in small business-related tasks when given the chance (e.g., preparing quotes, organising materials, </a:t>
                      </a:r>
                      <a:br>
                        <a:rPr lang="en-NZ" sz="900" b="0" i="0" kern="0">
                          <a:solidFill>
                            <a:schemeClr val="tx1"/>
                          </a:solidFill>
                          <a:effectLst/>
                          <a:latin typeface="Segoe UI" panose="020B0502040204020203" pitchFamily="34" charset="0"/>
                          <a:cs typeface="Segoe UI" panose="020B0502040204020203" pitchFamily="34" charset="0"/>
                        </a:rPr>
                      </a:br>
                      <a:r>
                        <a:rPr lang="en-NZ" sz="900" b="0" i="0" kern="0">
                          <a:solidFill>
                            <a:schemeClr val="tx1"/>
                          </a:solidFill>
                          <a:effectLst/>
                          <a:latin typeface="Segoe UI" panose="020B0502040204020203" pitchFamily="34" charset="0"/>
                          <a:cs typeface="Segoe UI" panose="020B0502040204020203" pitchFamily="34" charset="0"/>
                        </a:rPr>
                        <a:t>or assisting with client communication). </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extLst>
                  <a:ext uri="{0D108BD9-81ED-4DB2-BD59-A6C34878D82A}">
                    <a16:rowId xmlns:a16="http://schemas.microsoft.com/office/drawing/2014/main" val="1561964917"/>
                  </a:ext>
                </a:extLst>
              </a:tr>
              <a:tr h="564682">
                <a:tc>
                  <a:txBody>
                    <a:bodyPr/>
                    <a:lstStyle/>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Apprentice gains career progression and development options </a:t>
                      </a:r>
                      <a:br>
                        <a:rPr lang="en-NZ" sz="900" b="0" i="0" kern="0">
                          <a:solidFill>
                            <a:schemeClr val="tx1"/>
                          </a:solidFill>
                          <a:effectLst/>
                          <a:latin typeface="Segoe UI" panose="020B0502040204020203" pitchFamily="34" charset="0"/>
                          <a:cs typeface="Segoe UI" panose="020B0502040204020203" pitchFamily="34" charset="0"/>
                        </a:rPr>
                      </a:br>
                      <a:r>
                        <a:rPr lang="en-NZ" sz="900" b="0" i="0" kern="0">
                          <a:solidFill>
                            <a:schemeClr val="tx1"/>
                          </a:solidFill>
                          <a:effectLst/>
                          <a:latin typeface="Segoe UI" panose="020B0502040204020203" pitchFamily="34" charset="0"/>
                          <a:cs typeface="Segoe UI" panose="020B0502040204020203" pitchFamily="34" charset="0"/>
                        </a:rPr>
                        <a:t>and opportunities </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Project management</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marR="0" lvl="0" indent="0" algn="l" defTabSz="914400" rtl="0" eaLnBrk="1" fontAlgn="auto" latinLnBrk="0" hangingPunct="1">
                        <a:lnSpc>
                          <a:spcPts val="1030"/>
                        </a:lnSpc>
                        <a:spcBef>
                          <a:spcPts val="0"/>
                        </a:spcBef>
                        <a:spcAft>
                          <a:spcPts val="200"/>
                        </a:spcAft>
                        <a:buClrTx/>
                        <a:buSzTx/>
                        <a:buFontTx/>
                        <a:buNone/>
                        <a:tabLst/>
                        <a:defRPr/>
                      </a:pPr>
                      <a:r>
                        <a:rPr lang="en-NZ" sz="900" b="0" i="0" kern="0">
                          <a:solidFill>
                            <a:schemeClr val="tx1"/>
                          </a:solidFill>
                          <a:effectLst/>
                          <a:latin typeface="Segoe UI" panose="020B0502040204020203" pitchFamily="34" charset="0"/>
                          <a:cs typeface="Segoe UI" panose="020B0502040204020203" pitchFamily="34" charset="0"/>
                        </a:rPr>
                        <a:t>Planning and delivery</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Contributes ideas on sequencing and planning for small projects or work packages. </a:t>
                      </a:r>
                    </a:p>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Tracks their own tasks against expected timeframes and adjusts effort to stay aligned. </a:t>
                      </a:r>
                    </a:p>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Provides accurate information (e.g., progress updates, quantities used) that helps supervisors keep projects on track. </a:t>
                      </a: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0485700"/>
                  </a:ext>
                </a:extLst>
              </a:tr>
              <a:tr h="564682">
                <a:tc>
                  <a:txBody>
                    <a:bodyPr/>
                    <a:lstStyle/>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Apprentice gains career progression and development options </a:t>
                      </a:r>
                      <a:br>
                        <a:rPr lang="en-NZ" sz="900" b="0" i="0" kern="0">
                          <a:solidFill>
                            <a:schemeClr val="tx1"/>
                          </a:solidFill>
                          <a:effectLst/>
                          <a:latin typeface="Segoe UI" panose="020B0502040204020203" pitchFamily="34" charset="0"/>
                          <a:cs typeface="Segoe UI" panose="020B0502040204020203" pitchFamily="34" charset="0"/>
                        </a:rPr>
                      </a:br>
                      <a:r>
                        <a:rPr lang="en-NZ" sz="900" b="0" i="0" kern="0">
                          <a:solidFill>
                            <a:schemeClr val="tx1"/>
                          </a:solidFill>
                          <a:effectLst/>
                          <a:latin typeface="Segoe UI" panose="020B0502040204020203" pitchFamily="34" charset="0"/>
                          <a:cs typeface="Segoe UI" panose="020B0502040204020203" pitchFamily="34" charset="0"/>
                        </a:rPr>
                        <a:t>and opportunities </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tc>
                  <a:txBody>
                    <a:bodyPr/>
                    <a:lstStyle/>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Project management</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tc>
                  <a:txBody>
                    <a:bodyPr/>
                    <a:lstStyle/>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Coordination and oversight </a:t>
                      </a: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tc>
                  <a:txBody>
                    <a:bodyPr/>
                    <a:lstStyle/>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Assists in organising labour, tools, or materials so tasks run smoothly. </a:t>
                      </a:r>
                    </a:p>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Monitors task progress (their own and others’) and flags risks or delays early. </a:t>
                      </a:r>
                    </a:p>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Supports supervisors by ensuring small parts of the job are ready on time for the next stage or trade. </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extLst>
                  <a:ext uri="{0D108BD9-81ED-4DB2-BD59-A6C34878D82A}">
                    <a16:rowId xmlns:a16="http://schemas.microsoft.com/office/drawing/2014/main" val="3129321656"/>
                  </a:ext>
                </a:extLst>
              </a:tr>
              <a:tr h="529391">
                <a:tc>
                  <a:txBody>
                    <a:bodyPr/>
                    <a:lstStyle/>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Apprentice gains career progression and development options </a:t>
                      </a:r>
                      <a:br>
                        <a:rPr lang="en-NZ" sz="900" b="0" i="0" kern="0">
                          <a:solidFill>
                            <a:schemeClr val="tx1"/>
                          </a:solidFill>
                          <a:effectLst/>
                          <a:latin typeface="Segoe UI" panose="020B0502040204020203" pitchFamily="34" charset="0"/>
                          <a:cs typeface="Segoe UI" panose="020B0502040204020203" pitchFamily="34" charset="0"/>
                        </a:rPr>
                      </a:br>
                      <a:r>
                        <a:rPr lang="en-NZ" sz="900" b="0" i="0" kern="0">
                          <a:solidFill>
                            <a:schemeClr val="tx1"/>
                          </a:solidFill>
                          <a:effectLst/>
                          <a:latin typeface="Segoe UI" panose="020B0502040204020203" pitchFamily="34" charset="0"/>
                          <a:cs typeface="Segoe UI" panose="020B0502040204020203" pitchFamily="34" charset="0"/>
                        </a:rPr>
                        <a:t>and opportunities </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Master Craftsperson</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Technical excellence </a:t>
                      </a: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030"/>
                        </a:lnSpc>
                        <a:spcBef>
                          <a:spcPts val="0"/>
                        </a:spcBef>
                        <a:spcAft>
                          <a:spcPts val="200"/>
                        </a:spcAft>
                        <a:buNone/>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Experiments with or applies advanced techniques that improve quality, efficiency, or finish. </a:t>
                      </a:r>
                    </a:p>
                    <a:p>
                      <a:pPr marL="72000">
                        <a:lnSpc>
                          <a:spcPts val="1030"/>
                        </a:lnSpc>
                        <a:spcBef>
                          <a:spcPts val="0"/>
                        </a:spcBef>
                        <a:spcAft>
                          <a:spcPts val="200"/>
                        </a:spcAft>
                        <a:buNone/>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Develops skill in specialised techniques, tools, or materials beyond core trade tasks. </a:t>
                      </a:r>
                    </a:p>
                    <a:p>
                      <a:pPr marL="72000">
                        <a:lnSpc>
                          <a:spcPts val="1030"/>
                        </a:lnSpc>
                        <a:spcBef>
                          <a:spcPts val="0"/>
                        </a:spcBef>
                        <a:spcAft>
                          <a:spcPts val="200"/>
                        </a:spcAft>
                        <a:buNone/>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Seeks out complex or detailed tasks that require precision and higher-level workmanship. </a:t>
                      </a: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6690413"/>
                  </a:ext>
                </a:extLst>
              </a:tr>
              <a:tr h="367620">
                <a:tc>
                  <a:txBody>
                    <a:bodyPr/>
                    <a:lstStyle/>
                    <a:p>
                      <a:pPr marL="72000" marR="0" lvl="0" indent="0" algn="l" defTabSz="914400" rtl="0" eaLnBrk="1" fontAlgn="auto" latinLnBrk="0" hangingPunct="1">
                        <a:lnSpc>
                          <a:spcPts val="1030"/>
                        </a:lnSpc>
                        <a:spcBef>
                          <a:spcPts val="0"/>
                        </a:spcBef>
                        <a:spcAft>
                          <a:spcPts val="200"/>
                        </a:spcAft>
                        <a:buClrTx/>
                        <a:buSzTx/>
                        <a:buFontTx/>
                        <a:buNone/>
                        <a:tabLst/>
                        <a:defRPr/>
                      </a:pPr>
                      <a:r>
                        <a:rPr lang="en-NZ" sz="900" b="0" i="0" kern="0">
                          <a:solidFill>
                            <a:schemeClr val="tx1"/>
                          </a:solidFill>
                          <a:effectLst/>
                          <a:latin typeface="Segoe UI" panose="020B0502040204020203" pitchFamily="34" charset="0"/>
                          <a:cs typeface="Segoe UI" panose="020B0502040204020203" pitchFamily="34" charset="0"/>
                        </a:rPr>
                        <a:t>Apprentice gains career progression and development options </a:t>
                      </a:r>
                      <a:br>
                        <a:rPr lang="en-NZ" sz="900" b="0" i="0" kern="0">
                          <a:solidFill>
                            <a:schemeClr val="tx1"/>
                          </a:solidFill>
                          <a:effectLst/>
                          <a:latin typeface="Segoe UI" panose="020B0502040204020203" pitchFamily="34" charset="0"/>
                          <a:cs typeface="Segoe UI" panose="020B0502040204020203" pitchFamily="34" charset="0"/>
                        </a:rPr>
                      </a:br>
                      <a:r>
                        <a:rPr lang="en-NZ" sz="900" b="0" i="0" kern="0">
                          <a:solidFill>
                            <a:schemeClr val="tx1"/>
                          </a:solidFill>
                          <a:effectLst/>
                          <a:latin typeface="Segoe UI" panose="020B0502040204020203" pitchFamily="34" charset="0"/>
                          <a:cs typeface="Segoe UI" panose="020B0502040204020203" pitchFamily="34" charset="0"/>
                        </a:rPr>
                        <a:t>and opportunities </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tc>
                  <a:txBody>
                    <a:bodyPr/>
                    <a:lstStyle/>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Master Craftsperson</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tc>
                  <a:txBody>
                    <a:bodyPr/>
                    <a:lstStyle/>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Craft standards</a:t>
                      </a: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tc>
                  <a:txBody>
                    <a:bodyPr/>
                    <a:lstStyle/>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Demonstrates pride in workmanship by consistently finishing tasks to a high standard. </a:t>
                      </a:r>
                    </a:p>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Shares specialised skills or techniques with junior apprentices when opportunities arise. </a:t>
                      </a:r>
                    </a:p>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Contributes ideas for improving trade practices, quality standards, or innovative methods. </a:t>
                      </a: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extLst>
                  <a:ext uri="{0D108BD9-81ED-4DB2-BD59-A6C34878D82A}">
                    <a16:rowId xmlns:a16="http://schemas.microsoft.com/office/drawing/2014/main" val="2992388858"/>
                  </a:ext>
                </a:extLst>
              </a:tr>
              <a:tr h="748340">
                <a:tc>
                  <a:txBody>
                    <a:bodyPr/>
                    <a:lstStyle/>
                    <a:p>
                      <a:pPr marL="72000" marR="0" lvl="0" indent="0" algn="l" defTabSz="914400" rtl="0" eaLnBrk="1" fontAlgn="auto" latinLnBrk="0" hangingPunct="1">
                        <a:lnSpc>
                          <a:spcPts val="1030"/>
                        </a:lnSpc>
                        <a:spcBef>
                          <a:spcPts val="0"/>
                        </a:spcBef>
                        <a:spcAft>
                          <a:spcPts val="200"/>
                        </a:spcAft>
                        <a:buClrTx/>
                        <a:buSzTx/>
                        <a:buFontTx/>
                        <a:buNone/>
                        <a:tabLst/>
                        <a:defRPr/>
                      </a:pPr>
                      <a:r>
                        <a:rPr lang="en-NZ" sz="900" b="0" i="0" kern="0">
                          <a:solidFill>
                            <a:schemeClr val="tx1"/>
                          </a:solidFill>
                          <a:effectLst/>
                          <a:latin typeface="Segoe UI" panose="020B0502040204020203" pitchFamily="34" charset="0"/>
                          <a:cs typeface="Segoe UI" panose="020B0502040204020203" pitchFamily="34" charset="0"/>
                        </a:rPr>
                        <a:t>Apprentice gains career progression and development options </a:t>
                      </a:r>
                      <a:br>
                        <a:rPr lang="en-NZ" sz="900" b="0" i="0" kern="0">
                          <a:solidFill>
                            <a:schemeClr val="tx1"/>
                          </a:solidFill>
                          <a:effectLst/>
                          <a:latin typeface="Segoe UI" panose="020B0502040204020203" pitchFamily="34" charset="0"/>
                          <a:cs typeface="Segoe UI" panose="020B0502040204020203" pitchFamily="34" charset="0"/>
                        </a:rPr>
                      </a:br>
                      <a:r>
                        <a:rPr lang="en-NZ" sz="900" b="0" i="0" kern="0">
                          <a:solidFill>
                            <a:schemeClr val="tx1"/>
                          </a:solidFill>
                          <a:effectLst/>
                          <a:latin typeface="Segoe UI" panose="020B0502040204020203" pitchFamily="34" charset="0"/>
                          <a:cs typeface="Segoe UI" panose="020B0502040204020203" pitchFamily="34" charset="0"/>
                        </a:rPr>
                        <a:t>and opportunities </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14902"/>
                      </a:schemeClr>
                    </a:solidFill>
                  </a:tcPr>
                </a:tc>
                <a:tc>
                  <a:txBody>
                    <a:bodyPr/>
                    <a:lstStyle/>
                    <a:p>
                      <a:pPr marL="72000">
                        <a:lnSpc>
                          <a:spcPts val="1030"/>
                        </a:lnSpc>
                        <a:spcBef>
                          <a:spcPts val="0"/>
                        </a:spcBef>
                        <a:spcAft>
                          <a:spcPts val="200"/>
                        </a:spcAft>
                        <a:buNone/>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Trainer</a:t>
                      </a: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14902"/>
                      </a:schemeClr>
                    </a:solidFill>
                  </a:tcPr>
                </a:tc>
                <a:tc>
                  <a:txBody>
                    <a:bodyPr/>
                    <a:lstStyle/>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Teaching</a:t>
                      </a: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14902"/>
                      </a:schemeClr>
                    </a:solidFill>
                  </a:tcPr>
                </a:tc>
                <a:tc>
                  <a:txBody>
                    <a:bodyPr/>
                    <a:lstStyle/>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Asks juniors about what they’ve learned and checks how they are applying it on the job. </a:t>
                      </a:r>
                    </a:p>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Seeks out opportunities to teach junior apprentices by explaining and demonstrating basic trade tasks in a way </a:t>
                      </a:r>
                      <a:b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b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that is clear and easy to follow. </a:t>
                      </a:r>
                    </a:p>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Seeks out opportunities to work with junior apprentices to point out a specific steps in tasks that needs improvement, demonstrate the correct method, and have them retry it. </a:t>
                      </a: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14902"/>
                      </a:schemeClr>
                    </a:solidFill>
                  </a:tcPr>
                </a:tc>
                <a:extLst>
                  <a:ext uri="{0D108BD9-81ED-4DB2-BD59-A6C34878D82A}">
                    <a16:rowId xmlns:a16="http://schemas.microsoft.com/office/drawing/2014/main" val="2931527198"/>
                  </a:ext>
                </a:extLst>
              </a:tr>
              <a:tr h="564682">
                <a:tc>
                  <a:txBody>
                    <a:bodyPr/>
                    <a:lstStyle/>
                    <a:p>
                      <a:pPr marL="72000" marR="0" lvl="0" indent="0" algn="l" defTabSz="914400" rtl="0" eaLnBrk="1" fontAlgn="auto" latinLnBrk="0" hangingPunct="1">
                        <a:lnSpc>
                          <a:spcPts val="1030"/>
                        </a:lnSpc>
                        <a:spcBef>
                          <a:spcPts val="0"/>
                        </a:spcBef>
                        <a:spcAft>
                          <a:spcPts val="200"/>
                        </a:spcAft>
                        <a:buClrTx/>
                        <a:buSzTx/>
                        <a:buFontTx/>
                        <a:buNone/>
                        <a:tabLst/>
                        <a:defRPr/>
                      </a:pPr>
                      <a:r>
                        <a:rPr lang="en-NZ" sz="900" b="0" i="0" kern="0">
                          <a:solidFill>
                            <a:schemeClr val="tx1"/>
                          </a:solidFill>
                          <a:effectLst/>
                          <a:latin typeface="Segoe UI" panose="020B0502040204020203" pitchFamily="34" charset="0"/>
                          <a:cs typeface="Segoe UI" panose="020B0502040204020203" pitchFamily="34" charset="0"/>
                        </a:rPr>
                        <a:t>Apprentice gains career progression and development options </a:t>
                      </a:r>
                      <a:br>
                        <a:rPr lang="en-NZ" sz="900" b="0" i="0" kern="0">
                          <a:solidFill>
                            <a:schemeClr val="tx1"/>
                          </a:solidFill>
                          <a:effectLst/>
                          <a:latin typeface="Segoe UI" panose="020B0502040204020203" pitchFamily="34" charset="0"/>
                          <a:cs typeface="Segoe UI" panose="020B0502040204020203" pitchFamily="34" charset="0"/>
                        </a:rPr>
                      </a:br>
                      <a:r>
                        <a:rPr lang="en-NZ" sz="900" b="0" i="0" kern="0">
                          <a:solidFill>
                            <a:schemeClr val="tx1"/>
                          </a:solidFill>
                          <a:effectLst/>
                          <a:latin typeface="Segoe UI" panose="020B0502040204020203" pitchFamily="34" charset="0"/>
                          <a:cs typeface="Segoe UI" panose="020B0502040204020203" pitchFamily="34" charset="0"/>
                        </a:rPr>
                        <a:t>and opportunities </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tc>
                  <a:txBody>
                    <a:bodyPr/>
                    <a:lstStyle/>
                    <a:p>
                      <a:pPr marL="72000" marR="0" lvl="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Trainer</a:t>
                      </a: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tc>
                  <a:txBody>
                    <a:bodyPr/>
                    <a:lstStyle/>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Mentoring</a:t>
                      </a: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tc>
                  <a:txBody>
                    <a:bodyPr/>
                    <a:lstStyle/>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Checks in with junior apprentices about how they are managing their experience in the trade. </a:t>
                      </a:r>
                    </a:p>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Shares insights about future opportunities in the industry (e.g., career paths, specialisations, progression). </a:t>
                      </a:r>
                    </a:p>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Normalises challenges by sharing personal experiences and showing how persistence leads to improvement. </a:t>
                      </a: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extLst>
                  <a:ext uri="{0D108BD9-81ED-4DB2-BD59-A6C34878D82A}">
                    <a16:rowId xmlns:a16="http://schemas.microsoft.com/office/drawing/2014/main" val="787135489"/>
                  </a:ext>
                </a:extLst>
              </a:tr>
            </a:tbl>
          </a:graphicData>
        </a:graphic>
      </p:graphicFrame>
      <p:sp>
        <p:nvSpPr>
          <p:cNvPr id="6" name="TextBox 5">
            <a:extLst>
              <a:ext uri="{FF2B5EF4-FFF2-40B4-BE49-F238E27FC236}">
                <a16:creationId xmlns:a16="http://schemas.microsoft.com/office/drawing/2014/main" id="{AE9B62F8-F4DF-6FC6-E927-5BA1F73C68FE}"/>
              </a:ext>
            </a:extLst>
          </p:cNvPr>
          <p:cNvSpPr txBox="1"/>
          <p:nvPr/>
        </p:nvSpPr>
        <p:spPr>
          <a:xfrm>
            <a:off x="525855" y="630884"/>
            <a:ext cx="3780138" cy="215444"/>
          </a:xfrm>
          <a:prstGeom prst="rect">
            <a:avLst/>
          </a:prstGeom>
          <a:noFill/>
        </p:spPr>
        <p:txBody>
          <a:bodyPr wrap="square" lIns="0" tIns="0" rIns="0" bIns="0">
            <a:spAutoFit/>
          </a:bodyPr>
          <a:lstStyle/>
          <a:p>
            <a:pPr>
              <a:spcBef>
                <a:spcPts val="600"/>
              </a:spcBef>
              <a:spcAft>
                <a:spcPts val="600"/>
              </a:spcAft>
              <a:buNone/>
            </a:pPr>
            <a:r>
              <a:rPr lang="en-NZ" sz="1400" b="1" spc="-10">
                <a:solidFill>
                  <a:schemeClr val="bg1"/>
                </a:solidFill>
                <a:effectLst/>
                <a:latin typeface="Segoe UI Black" panose="020B0502040204020203" pitchFamily="34" charset="0"/>
                <a:ea typeface="Arial" panose="020B0604020202020204" pitchFamily="34" charset="0"/>
                <a:cs typeface="Segoe UI Black" panose="020B0502040204020203" pitchFamily="34" charset="0"/>
              </a:rPr>
              <a:t>Table 5: Earn (optional progression KPIs)</a:t>
            </a:r>
          </a:p>
        </p:txBody>
      </p:sp>
    </p:spTree>
    <p:extLst>
      <p:ext uri="{BB962C8B-B14F-4D97-AF65-F5344CB8AC3E}">
        <p14:creationId xmlns:p14="http://schemas.microsoft.com/office/powerpoint/2010/main" val="29778835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7F96AC6-172F-195A-4BD7-05D3343C16A4}"/>
              </a:ext>
            </a:extLst>
          </p:cNvPr>
          <p:cNvSpPr>
            <a:spLocks noGrp="1"/>
          </p:cNvSpPr>
          <p:nvPr>
            <p:ph type="ftr" sz="quarter" idx="3"/>
          </p:nvPr>
        </p:nvSpPr>
        <p:spPr>
          <a:xfrm>
            <a:off x="381000" y="6491345"/>
            <a:ext cx="2006712" cy="167307"/>
          </a:xfrm>
        </p:spPr>
        <p:txBody>
          <a:bodyPr/>
          <a:lstStyle/>
          <a:p>
            <a:r>
              <a:rPr lang="en-US"/>
              <a:t>Apprenticeship Toolkit</a:t>
            </a:r>
          </a:p>
        </p:txBody>
      </p:sp>
      <p:sp>
        <p:nvSpPr>
          <p:cNvPr id="3" name="Slide Number Placeholder 2">
            <a:extLst>
              <a:ext uri="{FF2B5EF4-FFF2-40B4-BE49-F238E27FC236}">
                <a16:creationId xmlns:a16="http://schemas.microsoft.com/office/drawing/2014/main" id="{ACAB82B3-E270-4668-979D-B6DA4BE1D689}"/>
              </a:ext>
            </a:extLst>
          </p:cNvPr>
          <p:cNvSpPr>
            <a:spLocks noGrp="1"/>
          </p:cNvSpPr>
          <p:nvPr>
            <p:ph type="sldNum" sz="quarter" idx="4"/>
          </p:nvPr>
        </p:nvSpPr>
        <p:spPr>
          <a:xfrm>
            <a:off x="9574026" y="6493569"/>
            <a:ext cx="331974" cy="99358"/>
          </a:xfrm>
        </p:spPr>
        <p:txBody>
          <a:bodyPr/>
          <a:lstStyle/>
          <a:p>
            <a:fld id="{1DF4AAA5-C268-2745-B477-E8FB4AEBEA9C}" type="slidenum">
              <a:rPr lang="en-US" smtClean="0"/>
              <a:pPr/>
              <a:t>27</a:t>
            </a:fld>
            <a:endParaRPr lang="en-US"/>
          </a:p>
        </p:txBody>
      </p:sp>
      <p:sp>
        <p:nvSpPr>
          <p:cNvPr id="4" name="TextBox 3">
            <a:extLst>
              <a:ext uri="{FF2B5EF4-FFF2-40B4-BE49-F238E27FC236}">
                <a16:creationId xmlns:a16="http://schemas.microsoft.com/office/drawing/2014/main" id="{FCE4E859-0835-8639-E67B-343F0E737BEA}"/>
              </a:ext>
            </a:extLst>
          </p:cNvPr>
          <p:cNvSpPr txBox="1"/>
          <p:nvPr/>
        </p:nvSpPr>
        <p:spPr>
          <a:xfrm>
            <a:off x="3548063" y="1195818"/>
            <a:ext cx="2844800" cy="4852897"/>
          </a:xfrm>
          <a:prstGeom prst="rect">
            <a:avLst/>
          </a:prstGeom>
          <a:noFill/>
        </p:spPr>
        <p:txBody>
          <a:bodyPr wrap="square" lIns="0" tIns="0" rIns="0" bIns="0" numCol="1" spcCol="360000" rtlCol="0">
            <a:noAutofit/>
          </a:bodyPr>
          <a:lstStyle/>
          <a:p>
            <a:pPr>
              <a:lnSpc>
                <a:spcPts val="1520"/>
              </a:lnSpc>
              <a:spcAft>
                <a:spcPts val="1200"/>
              </a:spcAft>
            </a:pPr>
            <a:r>
              <a:rPr lang="en-NZ" sz="1400">
                <a:solidFill>
                  <a:srgbClr val="10273C"/>
                </a:solidFill>
                <a:latin typeface="Segoe UI Black" panose="020B0502040204020203" pitchFamily="34" charset="0"/>
                <a:cs typeface="Segoe UI Black" panose="020B0502040204020203" pitchFamily="34" charset="0"/>
              </a:rPr>
              <a:t>The key elements of good apprenticeship KPIs</a:t>
            </a:r>
          </a:p>
          <a:p>
            <a:pPr>
              <a:lnSpc>
                <a:spcPts val="1300"/>
              </a:lnSpc>
              <a:spcAft>
                <a:spcPts val="600"/>
              </a:spcAft>
            </a:pPr>
            <a:r>
              <a:rPr lang="en-NZ" sz="1000">
                <a:latin typeface="Segoe UI" panose="020B0502040204020203" pitchFamily="34" charset="0"/>
                <a:cs typeface="Segoe UI" panose="020B0502040204020203" pitchFamily="34" charset="0"/>
              </a:rPr>
              <a:t>When creating or customising KPIs, ensure they share the same core qualities as the ones included in this tool.</a:t>
            </a:r>
          </a:p>
          <a:p>
            <a:pPr>
              <a:lnSpc>
                <a:spcPts val="1300"/>
              </a:lnSpc>
              <a:spcAft>
                <a:spcPts val="600"/>
              </a:spcAft>
            </a:pPr>
            <a:r>
              <a:rPr lang="en-NZ" sz="1000">
                <a:latin typeface="Segoe UI" panose="020B0502040204020203" pitchFamily="34" charset="0"/>
                <a:cs typeface="Segoe UI" panose="020B0502040204020203" pitchFamily="34" charset="0"/>
              </a:rPr>
              <a:t>A good apprenticeship KPI should be:</a:t>
            </a:r>
          </a:p>
          <a:p>
            <a:pPr marL="228600" lvl="0" indent="-228600">
              <a:lnSpc>
                <a:spcPts val="130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Stage-appropriate: </a:t>
            </a:r>
            <a:r>
              <a:rPr lang="en-NZ" sz="1000">
                <a:latin typeface="Segoe UI" panose="020B0502040204020203" pitchFamily="34" charset="0"/>
                <a:cs typeface="Segoe UI" panose="020B0502040204020203" pitchFamily="34" charset="0"/>
              </a:rPr>
              <a:t>matches where the apprentice is in their journey.</a:t>
            </a:r>
          </a:p>
          <a:p>
            <a:pPr marL="228600" lvl="0" indent="-228600">
              <a:lnSpc>
                <a:spcPts val="130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Observable: </a:t>
            </a:r>
            <a:r>
              <a:rPr lang="en-NZ" sz="1000">
                <a:latin typeface="Segoe UI" panose="020B0502040204020203" pitchFamily="34" charset="0"/>
                <a:cs typeface="Segoe UI" panose="020B0502040204020203" pitchFamily="34" charset="0"/>
              </a:rPr>
              <a:t>describes specific, visible behaviours.</a:t>
            </a:r>
          </a:p>
          <a:p>
            <a:pPr marL="228600" lvl="0" indent="-228600">
              <a:lnSpc>
                <a:spcPts val="130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Action-based: </a:t>
            </a:r>
            <a:r>
              <a:rPr lang="en-NZ" sz="1000">
                <a:latin typeface="Segoe UI" panose="020B0502040204020203" pitchFamily="34" charset="0"/>
                <a:cs typeface="Segoe UI" panose="020B0502040204020203" pitchFamily="34" charset="0"/>
              </a:rPr>
              <a:t>focuses on what the apprentice does, not what they are.</a:t>
            </a:r>
          </a:p>
          <a:p>
            <a:pPr marL="228600" lvl="0" indent="-228600">
              <a:lnSpc>
                <a:spcPts val="130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Achievement adds value for both parties: </a:t>
            </a:r>
            <a:r>
              <a:rPr lang="en-NZ" sz="1000">
                <a:latin typeface="Segoe UI" panose="020B0502040204020203" pitchFamily="34" charset="0"/>
                <a:cs typeface="Segoe UI" panose="020B0502040204020203" pitchFamily="34" charset="0"/>
              </a:rPr>
              <a:t>growth for apprentice + productivity for employer.</a:t>
            </a:r>
          </a:p>
          <a:p>
            <a:pPr marL="228600" lvl="0" indent="-228600">
              <a:lnSpc>
                <a:spcPts val="130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Concrete but flexible: </a:t>
            </a:r>
            <a:r>
              <a:rPr lang="en-NZ" sz="1000">
                <a:latin typeface="Segoe UI" panose="020B0502040204020203" pitchFamily="34" charset="0"/>
                <a:cs typeface="Segoe UI" panose="020B0502040204020203" pitchFamily="34" charset="0"/>
              </a:rPr>
              <a:t>broad enough to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cover all the work you do, but specific enough to be fair.</a:t>
            </a:r>
          </a:p>
        </p:txBody>
      </p:sp>
      <p:sp>
        <p:nvSpPr>
          <p:cNvPr id="5" name="TextBox 4">
            <a:extLst>
              <a:ext uri="{FF2B5EF4-FFF2-40B4-BE49-F238E27FC236}">
                <a16:creationId xmlns:a16="http://schemas.microsoft.com/office/drawing/2014/main" id="{0CCDBCDC-4845-847F-2FB9-A3942592DE1F}"/>
              </a:ext>
            </a:extLst>
          </p:cNvPr>
          <p:cNvSpPr txBox="1"/>
          <p:nvPr/>
        </p:nvSpPr>
        <p:spPr>
          <a:xfrm>
            <a:off x="381000" y="1189377"/>
            <a:ext cx="2806701" cy="4859340"/>
          </a:xfrm>
          <a:prstGeom prst="rect">
            <a:avLst/>
          </a:prstGeom>
          <a:noFill/>
        </p:spPr>
        <p:txBody>
          <a:bodyPr wrap="square" lIns="0" tIns="0" rIns="0" bIns="0">
            <a:noAutofit/>
          </a:bodyPr>
          <a:lstStyle/>
          <a:p>
            <a:pPr>
              <a:lnSpc>
                <a:spcPts val="1520"/>
              </a:lnSpc>
              <a:spcAft>
                <a:spcPts val="1200"/>
              </a:spcAft>
            </a:pPr>
            <a:r>
              <a:rPr lang="en-NZ" sz="1400" b="1">
                <a:solidFill>
                  <a:srgbClr val="10273C"/>
                </a:solidFill>
                <a:latin typeface="Segoe UI Black" panose="020B0502040204020203" pitchFamily="34" charset="0"/>
                <a:cs typeface="Segoe UI Black" panose="020B0502040204020203" pitchFamily="34" charset="0"/>
              </a:rPr>
              <a:t>How to customise the Apprenticeship Progression Framework</a:t>
            </a:r>
            <a:endParaRPr lang="en-NZ" sz="1400" b="1" spc="-30">
              <a:solidFill>
                <a:srgbClr val="10273C"/>
              </a:solidFill>
              <a:latin typeface="Segoe UI Black" panose="020B0502040204020203" pitchFamily="34" charset="0"/>
              <a:cs typeface="Segoe UI Black" panose="020B0502040204020203" pitchFamily="34" charset="0"/>
            </a:endParaRPr>
          </a:p>
          <a:p>
            <a:pPr lvl="0">
              <a:lnSpc>
                <a:spcPts val="1300"/>
              </a:lnSpc>
              <a:spcAft>
                <a:spcPts val="1200"/>
              </a:spcAft>
            </a:pPr>
            <a:r>
              <a:rPr lang="en-NZ" sz="1000">
                <a:latin typeface="Segoe UI" panose="020B0502040204020203" pitchFamily="34" charset="0"/>
                <a:cs typeface="Segoe UI" panose="020B0502040204020203" pitchFamily="34" charset="0"/>
              </a:rPr>
              <a:t>Every business is different. The KPIs provided are templates. While you can use them as they are, customisation makes them more relevant to your trade, team, and culture.</a:t>
            </a:r>
          </a:p>
          <a:p>
            <a:pPr>
              <a:lnSpc>
                <a:spcPts val="1500"/>
              </a:lnSpc>
              <a:spcBef>
                <a:spcPts val="600"/>
              </a:spcBef>
              <a:spcAft>
                <a:spcPts val="1200"/>
              </a:spcAft>
            </a:pPr>
            <a:r>
              <a:rPr lang="en-NZ" sz="1400" b="1">
                <a:solidFill>
                  <a:srgbClr val="10273C"/>
                </a:solidFill>
                <a:latin typeface="Segoe UI Black" panose="020B0502040204020203" pitchFamily="34" charset="0"/>
                <a:cs typeface="Segoe UI Black" panose="020B0502040204020203" pitchFamily="34" charset="0"/>
              </a:rPr>
              <a:t>Steps to customise the Apprenticeship Progression Framework</a:t>
            </a:r>
            <a:endParaRPr lang="en-NZ" sz="1400" b="1" spc="-30">
              <a:solidFill>
                <a:srgbClr val="10273C"/>
              </a:solidFill>
              <a:latin typeface="Segoe UI Black" panose="020B0502040204020203" pitchFamily="34" charset="0"/>
              <a:cs typeface="Segoe UI Black" panose="020B0502040204020203" pitchFamily="34" charset="0"/>
            </a:endParaRPr>
          </a:p>
          <a:p>
            <a:pPr marL="228600" lvl="0" indent="-228600">
              <a:lnSpc>
                <a:spcPts val="130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Review the template KPIs: </a:t>
            </a:r>
            <a:r>
              <a:rPr lang="en-NZ" sz="1000">
                <a:latin typeface="Segoe UI" panose="020B0502040204020203" pitchFamily="34" charset="0"/>
                <a:cs typeface="Segoe UI" panose="020B0502040204020203" pitchFamily="34" charset="0"/>
              </a:rPr>
              <a:t>Identify which are directly relevant to your work and which need adjusting.</a:t>
            </a:r>
          </a:p>
          <a:p>
            <a:pPr marL="228600" lvl="0" indent="-228600">
              <a:lnSpc>
                <a:spcPts val="130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Adapt language: </a:t>
            </a:r>
            <a:r>
              <a:rPr lang="en-NZ" sz="1000">
                <a:latin typeface="Segoe UI" panose="020B0502040204020203" pitchFamily="34" charset="0"/>
                <a:cs typeface="Segoe UI" panose="020B0502040204020203" pitchFamily="34" charset="0"/>
              </a:rPr>
              <a:t>Use terms your business already uses (e.g., “foreman” vs “supervisor,” “prep work” vs “site setup”).</a:t>
            </a:r>
          </a:p>
          <a:p>
            <a:pPr marL="228600" lvl="0" indent="-228600">
              <a:lnSpc>
                <a:spcPts val="130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Add trade-specific examples: </a:t>
            </a:r>
            <a:r>
              <a:rPr lang="en-NZ" sz="1000">
                <a:latin typeface="Segoe UI" panose="020B0502040204020203" pitchFamily="34" charset="0"/>
                <a:cs typeface="Segoe UI" panose="020B0502040204020203" pitchFamily="34" charset="0"/>
              </a:rPr>
              <a:t>Replace generic references (e.g., “specialised tools”) with those used in your trade.</a:t>
            </a:r>
          </a:p>
          <a:p>
            <a:pPr marL="228600" lvl="0" indent="-228600">
              <a:lnSpc>
                <a:spcPts val="130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Consider company culture: </a:t>
            </a:r>
            <a:r>
              <a:rPr lang="en-NZ" sz="1000">
                <a:latin typeface="Segoe UI" panose="020B0502040204020203" pitchFamily="34" charset="0"/>
                <a:cs typeface="Segoe UI" panose="020B0502040204020203" pitchFamily="34" charset="0"/>
              </a:rPr>
              <a:t>If teamwork or </a:t>
            </a:r>
            <a:r>
              <a:rPr lang="en-NZ" sz="1000" spc="-20">
                <a:latin typeface="Segoe UI" panose="020B0502040204020203" pitchFamily="34" charset="0"/>
                <a:cs typeface="Segoe UI" panose="020B0502040204020203" pitchFamily="34" charset="0"/>
              </a:rPr>
              <a:t>client interaction is especially important in your </a:t>
            </a:r>
            <a:r>
              <a:rPr lang="en-NZ" sz="1000">
                <a:latin typeface="Segoe UI" panose="020B0502040204020203" pitchFamily="34" charset="0"/>
                <a:cs typeface="Segoe UI" panose="020B0502040204020203" pitchFamily="34" charset="0"/>
              </a:rPr>
              <a:t>business, give more weight to those KPIs.</a:t>
            </a:r>
          </a:p>
          <a:p>
            <a:pPr marL="228600" lvl="0" indent="-228600">
              <a:lnSpc>
                <a:spcPts val="1300"/>
              </a:lnSpc>
              <a:buClr>
                <a:srgbClr val="F05326"/>
              </a:buClr>
              <a:buFont typeface="+mj-lt"/>
              <a:buAutoNum type="arabicPeriod"/>
            </a:pPr>
            <a:r>
              <a:rPr lang="en-NZ" sz="1000" b="1">
                <a:latin typeface="Segoe UI" panose="020B0502040204020203" pitchFamily="34" charset="0"/>
                <a:cs typeface="Segoe UI" panose="020B0502040204020203" pitchFamily="34" charset="0"/>
              </a:rPr>
              <a:t>Test and refine: </a:t>
            </a:r>
            <a:r>
              <a:rPr lang="en-NZ" sz="1000">
                <a:latin typeface="Segoe UI" panose="020B0502040204020203" pitchFamily="34" charset="0"/>
                <a:cs typeface="Segoe UI" panose="020B0502040204020203" pitchFamily="34" charset="0"/>
              </a:rPr>
              <a:t>Apply KPIs for one review cycle, then adjust based on what worked and what felt vague or hard to measure.</a:t>
            </a:r>
          </a:p>
          <a:p>
            <a:pPr lvl="0">
              <a:lnSpc>
                <a:spcPts val="1300"/>
              </a:lnSpc>
            </a:pPr>
            <a:endParaRPr lang="en-NZ" sz="1000" i="1">
              <a:solidFill>
                <a:srgbClr val="10273C"/>
              </a:solidFill>
              <a:latin typeface="Segoe UI" panose="020B0502040204020203" pitchFamily="34" charset="0"/>
              <a:cs typeface="Segoe UI" panose="020B0502040204020203" pitchFamily="34" charset="0"/>
            </a:endParaRPr>
          </a:p>
          <a:p>
            <a:pPr>
              <a:lnSpc>
                <a:spcPts val="1520"/>
              </a:lnSpc>
            </a:pPr>
            <a:endParaRPr lang="en-NZ" sz="1400" b="1" spc="-20">
              <a:solidFill>
                <a:srgbClr val="10273C"/>
              </a:solidFill>
              <a:latin typeface="Segoe UI Black" panose="020B0502040204020203" pitchFamily="34" charset="0"/>
              <a:cs typeface="Segoe UI Black" panose="020B0502040204020203" pitchFamily="34" charset="0"/>
            </a:endParaRPr>
          </a:p>
        </p:txBody>
      </p:sp>
      <p:sp>
        <p:nvSpPr>
          <p:cNvPr id="6" name="TextBox 5">
            <a:extLst>
              <a:ext uri="{FF2B5EF4-FFF2-40B4-BE49-F238E27FC236}">
                <a16:creationId xmlns:a16="http://schemas.microsoft.com/office/drawing/2014/main" id="{0E12480E-AB7C-7923-C8DB-313D39627008}"/>
              </a:ext>
            </a:extLst>
          </p:cNvPr>
          <p:cNvSpPr txBox="1"/>
          <p:nvPr/>
        </p:nvSpPr>
        <p:spPr>
          <a:xfrm>
            <a:off x="6753225" y="1195818"/>
            <a:ext cx="2808288" cy="4852897"/>
          </a:xfrm>
          <a:prstGeom prst="rect">
            <a:avLst/>
          </a:prstGeom>
          <a:noFill/>
        </p:spPr>
        <p:txBody>
          <a:bodyPr wrap="square" lIns="0" tIns="0" rIns="0" bIns="0" numCol="1" spcCol="360000" rtlCol="0">
            <a:noAutofit/>
          </a:bodyPr>
          <a:lstStyle/>
          <a:p>
            <a:pPr>
              <a:lnSpc>
                <a:spcPts val="1520"/>
              </a:lnSpc>
              <a:spcAft>
                <a:spcPts val="1200"/>
              </a:spcAft>
            </a:pPr>
            <a:r>
              <a:rPr lang="en-NZ" sz="1400">
                <a:solidFill>
                  <a:srgbClr val="10273C"/>
                </a:solidFill>
                <a:latin typeface="Segoe UI Black" panose="020B0502040204020203" pitchFamily="34" charset="0"/>
                <a:cs typeface="Segoe UI Black" panose="020B0502040204020203" pitchFamily="34" charset="0"/>
              </a:rPr>
              <a:t>Example of customisation </a:t>
            </a:r>
            <a:br>
              <a:rPr lang="en-NZ" sz="1400">
                <a:solidFill>
                  <a:srgbClr val="10273C"/>
                </a:solidFill>
                <a:latin typeface="Segoe UI Black" panose="020B0502040204020203" pitchFamily="34" charset="0"/>
                <a:cs typeface="Segoe UI Black" panose="020B0502040204020203" pitchFamily="34" charset="0"/>
              </a:rPr>
            </a:br>
            <a:r>
              <a:rPr lang="en-NZ" sz="1400">
                <a:solidFill>
                  <a:srgbClr val="10273C"/>
                </a:solidFill>
                <a:latin typeface="Segoe UI Black" panose="020B0502040204020203" pitchFamily="34" charset="0"/>
                <a:cs typeface="Segoe UI Black" panose="020B0502040204020203" pitchFamily="34" charset="0"/>
              </a:rPr>
              <a:t>in practice</a:t>
            </a:r>
          </a:p>
          <a:p>
            <a:pPr>
              <a:lnSpc>
                <a:spcPts val="1300"/>
              </a:lnSpc>
              <a:spcAft>
                <a:spcPts val="1200"/>
              </a:spcAft>
            </a:pPr>
            <a:r>
              <a:rPr lang="en-NZ" sz="1000" b="1">
                <a:latin typeface="Segoe UI" panose="020B0502040204020203" pitchFamily="34" charset="0"/>
                <a:cs typeface="Segoe UI" panose="020B0502040204020203" pitchFamily="34" charset="0"/>
              </a:rPr>
              <a:t>Template KPI</a:t>
            </a:r>
            <a:r>
              <a:rPr lang="en-NZ" sz="1000" i="1">
                <a:latin typeface="Segoe UI" panose="020B0502040204020203" pitchFamily="34" charset="0"/>
                <a:cs typeface="Segoe UI" panose="020B0502040204020203" pitchFamily="34" charset="0"/>
              </a:rPr>
              <a:t>: “Checks their own work for quality before reporting it complete.”</a:t>
            </a:r>
          </a:p>
          <a:p>
            <a:pPr>
              <a:lnSpc>
                <a:spcPts val="1300"/>
              </a:lnSpc>
              <a:spcAft>
                <a:spcPts val="1200"/>
              </a:spcAft>
            </a:pPr>
            <a:r>
              <a:rPr lang="en-NZ" sz="1000" b="1">
                <a:latin typeface="Segoe UI" panose="020B0502040204020203" pitchFamily="34" charset="0"/>
                <a:cs typeface="Segoe UI" panose="020B0502040204020203" pitchFamily="34" charset="0"/>
              </a:rPr>
              <a:t>Customised Version </a:t>
            </a:r>
            <a:r>
              <a:rPr lang="en-NZ" sz="1000">
                <a:latin typeface="Segoe UI" panose="020B0502040204020203" pitchFamily="34" charset="0"/>
                <a:cs typeface="Segoe UI" panose="020B0502040204020203" pitchFamily="34" charset="0"/>
              </a:rPr>
              <a:t>(Painting Contractor): </a:t>
            </a:r>
            <a:r>
              <a:rPr lang="en-NZ" sz="1000" i="1">
                <a:latin typeface="Segoe UI" panose="020B0502040204020203" pitchFamily="34" charset="0"/>
                <a:cs typeface="Segoe UI" panose="020B0502040204020203" pitchFamily="34" charset="0"/>
              </a:rPr>
              <a:t>“Checks paint finish for runs or missed spots before reporting an area complete.”</a:t>
            </a:r>
          </a:p>
          <a:p>
            <a:pPr>
              <a:lnSpc>
                <a:spcPts val="1300"/>
              </a:lnSpc>
              <a:spcBef>
                <a:spcPts val="600"/>
              </a:spcBef>
              <a:spcAft>
                <a:spcPts val="1200"/>
              </a:spcAft>
            </a:pPr>
            <a:r>
              <a:rPr lang="en-NZ" sz="1400">
                <a:solidFill>
                  <a:srgbClr val="10273C"/>
                </a:solidFill>
                <a:latin typeface="Segoe UI Black" panose="020B0502040204020203" pitchFamily="34" charset="0"/>
                <a:cs typeface="Segoe UI Black" panose="020B0502040204020203" pitchFamily="34" charset="0"/>
              </a:rPr>
              <a:t>Linking pay progression to KPIs</a:t>
            </a:r>
          </a:p>
          <a:p>
            <a:pPr>
              <a:lnSpc>
                <a:spcPts val="1300"/>
              </a:lnSpc>
              <a:spcAft>
                <a:spcPts val="600"/>
              </a:spcAft>
              <a:buNone/>
            </a:pPr>
            <a:r>
              <a:rPr lang="en-NZ" sz="1000">
                <a:effectLst/>
                <a:latin typeface="Segoe UI" panose="020B0502040204020203" pitchFamily="34" charset="0"/>
                <a:ea typeface="Arial" panose="020B0604020202020204" pitchFamily="34" charset="0"/>
                <a:cs typeface="Segoe UI" panose="020B0502040204020203" pitchFamily="34" charset="0"/>
              </a:rPr>
              <a:t>Apprenticeship KPIs can be directly tied to structured pay increases, which benefits both the business and the apprentice:</a:t>
            </a:r>
          </a:p>
          <a:p>
            <a:pPr marL="172800" lvl="0" indent="-172800">
              <a:lnSpc>
                <a:spcPts val="1300"/>
              </a:lnSpc>
              <a:spcAft>
                <a:spcPts val="600"/>
              </a:spcAft>
              <a:buClr>
                <a:srgbClr val="F05326"/>
              </a:buClr>
              <a:buSzPct val="90000"/>
              <a:buFont typeface="System Font Regular"/>
              <a:buChar char="►"/>
              <a:tabLst>
                <a:tab pos="457200" algn="l"/>
              </a:tabLst>
            </a:pPr>
            <a:r>
              <a:rPr lang="en-NZ" sz="1000" b="1">
                <a:effectLst/>
                <a:latin typeface="Segoe UI" panose="020B0502040204020203" pitchFamily="34" charset="0"/>
                <a:ea typeface="Arial" panose="020B0604020202020204" pitchFamily="34" charset="0"/>
                <a:cs typeface="Segoe UI" panose="020B0502040204020203" pitchFamily="34" charset="0"/>
              </a:rPr>
              <a:t>Recognition of progress: </a:t>
            </a:r>
            <a:r>
              <a:rPr lang="en-NZ" sz="1000">
                <a:effectLst/>
                <a:latin typeface="Segoe UI" panose="020B0502040204020203" pitchFamily="34" charset="0"/>
                <a:ea typeface="Arial" panose="020B0604020202020204" pitchFamily="34" charset="0"/>
                <a:cs typeface="Segoe UI" panose="020B0502040204020203" pitchFamily="34" charset="0"/>
              </a:rPr>
              <a:t>pay rises show apprentices their efforts and growth are valued.</a:t>
            </a:r>
          </a:p>
          <a:p>
            <a:pPr marL="172800" lvl="0" indent="-172800">
              <a:lnSpc>
                <a:spcPts val="1300"/>
              </a:lnSpc>
              <a:spcAft>
                <a:spcPts val="600"/>
              </a:spcAft>
              <a:buClr>
                <a:srgbClr val="F05326"/>
              </a:buClr>
              <a:buSzPct val="90000"/>
              <a:buFont typeface="System Font Regular"/>
              <a:buChar char="►"/>
              <a:tabLst>
                <a:tab pos="457200" algn="l"/>
              </a:tabLst>
            </a:pPr>
            <a:r>
              <a:rPr lang="en-NZ" sz="1000" b="1">
                <a:effectLst/>
                <a:latin typeface="Segoe UI" panose="020B0502040204020203" pitchFamily="34" charset="0"/>
                <a:ea typeface="Arial" panose="020B0604020202020204" pitchFamily="34" charset="0"/>
                <a:cs typeface="Segoe UI" panose="020B0502040204020203" pitchFamily="34" charset="0"/>
              </a:rPr>
              <a:t>Incentive to progress: </a:t>
            </a:r>
            <a:r>
              <a:rPr lang="en-NZ" sz="1000">
                <a:effectLst/>
                <a:latin typeface="Segoe UI" panose="020B0502040204020203" pitchFamily="34" charset="0"/>
                <a:ea typeface="Arial" panose="020B0604020202020204" pitchFamily="34" charset="0"/>
                <a:cs typeface="Segoe UI" panose="020B0502040204020203" pitchFamily="34" charset="0"/>
              </a:rPr>
              <a:t>apprentices have </a:t>
            </a:r>
            <a:br>
              <a:rPr lang="en-NZ" sz="1000">
                <a:effectLst/>
                <a:latin typeface="Segoe UI" panose="020B0502040204020203" pitchFamily="34" charset="0"/>
                <a:ea typeface="Arial" panose="020B0604020202020204" pitchFamily="34" charset="0"/>
                <a:cs typeface="Segoe UI" panose="020B0502040204020203" pitchFamily="34" charset="0"/>
              </a:rPr>
            </a:br>
            <a:r>
              <a:rPr lang="en-NZ" sz="1000">
                <a:effectLst/>
                <a:latin typeface="Segoe UI" panose="020B0502040204020203" pitchFamily="34" charset="0"/>
                <a:ea typeface="Arial" panose="020B0604020202020204" pitchFamily="34" charset="0"/>
                <a:cs typeface="Segoe UI" panose="020B0502040204020203" pitchFamily="34" charset="0"/>
              </a:rPr>
              <a:t>a clear motivation to move quickly through </a:t>
            </a:r>
            <a:br>
              <a:rPr lang="en-NZ" sz="1000">
                <a:effectLst/>
                <a:latin typeface="Segoe UI" panose="020B0502040204020203" pitchFamily="34" charset="0"/>
                <a:ea typeface="Arial" panose="020B0604020202020204" pitchFamily="34" charset="0"/>
                <a:cs typeface="Segoe UI" panose="020B0502040204020203" pitchFamily="34" charset="0"/>
              </a:rPr>
            </a:br>
            <a:r>
              <a:rPr lang="en-NZ" sz="1000">
                <a:effectLst/>
                <a:latin typeface="Segoe UI" panose="020B0502040204020203" pitchFamily="34" charset="0"/>
                <a:ea typeface="Arial" panose="020B0604020202020204" pitchFamily="34" charset="0"/>
                <a:cs typeface="Segoe UI" panose="020B0502040204020203" pitchFamily="34" charset="0"/>
              </a:rPr>
              <a:t>the stages.</a:t>
            </a:r>
          </a:p>
          <a:p>
            <a:pPr marL="172800" lvl="0" indent="-172800">
              <a:lnSpc>
                <a:spcPts val="1300"/>
              </a:lnSpc>
              <a:spcAft>
                <a:spcPts val="1200"/>
              </a:spcAft>
              <a:buClr>
                <a:srgbClr val="F05326"/>
              </a:buClr>
              <a:buSzPct val="90000"/>
              <a:buFont typeface="System Font Regular"/>
              <a:buChar char="►"/>
              <a:tabLst>
                <a:tab pos="457200" algn="l"/>
              </a:tabLst>
            </a:pPr>
            <a:r>
              <a:rPr lang="en-NZ" sz="1000" b="1">
                <a:effectLst/>
                <a:latin typeface="Segoe UI" panose="020B0502040204020203" pitchFamily="34" charset="0"/>
                <a:ea typeface="Arial" panose="020B0604020202020204" pitchFamily="34" charset="0"/>
                <a:cs typeface="Segoe UI" panose="020B0502040204020203" pitchFamily="34" charset="0"/>
              </a:rPr>
              <a:t>Retention tool: </a:t>
            </a:r>
            <a:r>
              <a:rPr lang="en-NZ" sz="1000">
                <a:effectLst/>
                <a:latin typeface="Segoe UI" panose="020B0502040204020203" pitchFamily="34" charset="0"/>
                <a:ea typeface="Arial" panose="020B0604020202020204" pitchFamily="34" charset="0"/>
                <a:cs typeface="Segoe UI" panose="020B0502040204020203" pitchFamily="34" charset="0"/>
              </a:rPr>
              <a:t>apprentices are more likely </a:t>
            </a:r>
            <a:br>
              <a:rPr lang="en-NZ" sz="1000">
                <a:effectLst/>
                <a:latin typeface="Segoe UI" panose="020B0502040204020203" pitchFamily="34" charset="0"/>
                <a:ea typeface="Arial" panose="020B0604020202020204" pitchFamily="34" charset="0"/>
                <a:cs typeface="Segoe UI" panose="020B0502040204020203" pitchFamily="34" charset="0"/>
              </a:rPr>
            </a:br>
            <a:r>
              <a:rPr lang="en-NZ" sz="1000">
                <a:effectLst/>
                <a:latin typeface="Segoe UI" panose="020B0502040204020203" pitchFamily="34" charset="0"/>
                <a:ea typeface="Arial" panose="020B0604020202020204" pitchFamily="34" charset="0"/>
                <a:cs typeface="Segoe UI" panose="020B0502040204020203" pitchFamily="34" charset="0"/>
              </a:rPr>
              <a:t>to stay with an employer who rewards measurable progress.</a:t>
            </a:r>
            <a:endParaRPr lang="en-NZ" sz="1400">
              <a:latin typeface="Segoe UI" panose="020B0502040204020203" pitchFamily="34" charset="0"/>
              <a:cs typeface="Segoe UI" panose="020B0502040204020203" pitchFamily="34" charset="0"/>
            </a:endParaRPr>
          </a:p>
          <a:p>
            <a:pPr>
              <a:lnSpc>
                <a:spcPts val="1300"/>
              </a:lnSpc>
              <a:spcAft>
                <a:spcPts val="1200"/>
              </a:spcAft>
            </a:pPr>
            <a:endParaRPr lang="en-NZ" sz="1000" i="1">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2579117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2FB60-73D2-0257-B3DF-11F96D574279}"/>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CFD7351B-A64D-A59B-1E7F-A33A2FD73E7C}"/>
              </a:ext>
            </a:extLst>
          </p:cNvPr>
          <p:cNvSpPr/>
          <p:nvPr/>
        </p:nvSpPr>
        <p:spPr>
          <a:xfrm>
            <a:off x="6751638" y="1046579"/>
            <a:ext cx="2808288" cy="2583202"/>
          </a:xfrm>
          <a:prstGeom prst="rect">
            <a:avLst/>
          </a:prstGeom>
          <a:solidFill>
            <a:srgbClr val="F05326">
              <a:alpha val="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74D5B2CC-BC89-C21F-9AC6-9FC3B945F7CE}"/>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B75D5CA8-C39B-91F6-E0DD-A8A06C42B32D}"/>
              </a:ext>
            </a:extLst>
          </p:cNvPr>
          <p:cNvSpPr>
            <a:spLocks noGrp="1"/>
          </p:cNvSpPr>
          <p:nvPr>
            <p:ph type="sldNum" sz="quarter" idx="4"/>
          </p:nvPr>
        </p:nvSpPr>
        <p:spPr/>
        <p:txBody>
          <a:bodyPr/>
          <a:lstStyle/>
          <a:p>
            <a:fld id="{1DF4AAA5-C268-2745-B477-E8FB4AEBEA9C}" type="slidenum">
              <a:rPr lang="en-US" smtClean="0"/>
              <a:pPr/>
              <a:t>28</a:t>
            </a:fld>
            <a:endParaRPr lang="en-US"/>
          </a:p>
        </p:txBody>
      </p:sp>
      <p:sp>
        <p:nvSpPr>
          <p:cNvPr id="4" name="TextBox 3">
            <a:extLst>
              <a:ext uri="{FF2B5EF4-FFF2-40B4-BE49-F238E27FC236}">
                <a16:creationId xmlns:a16="http://schemas.microsoft.com/office/drawing/2014/main" id="{8EC89F21-8B66-D288-2456-60DB4E01F281}"/>
              </a:ext>
            </a:extLst>
          </p:cNvPr>
          <p:cNvSpPr txBox="1"/>
          <p:nvPr/>
        </p:nvSpPr>
        <p:spPr>
          <a:xfrm>
            <a:off x="3548063" y="1194318"/>
            <a:ext cx="2844800" cy="4852897"/>
          </a:xfrm>
          <a:prstGeom prst="rect">
            <a:avLst/>
          </a:prstGeom>
          <a:noFill/>
        </p:spPr>
        <p:txBody>
          <a:bodyPr wrap="square" lIns="0" tIns="0" rIns="0" bIns="0" numCol="1" spcCol="360000" rtlCol="0">
            <a:noAutofit/>
          </a:bodyPr>
          <a:lstStyle/>
          <a:p>
            <a:pPr>
              <a:lnSpc>
                <a:spcPts val="1520"/>
              </a:lnSpc>
              <a:spcAft>
                <a:spcPts val="1200"/>
              </a:spcAft>
            </a:pPr>
            <a:r>
              <a:rPr lang="en-NZ" sz="1400">
                <a:solidFill>
                  <a:srgbClr val="10273C"/>
                </a:solidFill>
                <a:latin typeface="Segoe UI Black" panose="020B0502040204020203" pitchFamily="34" charset="0"/>
                <a:cs typeface="Segoe UI Black" panose="020B0502040204020203" pitchFamily="34" charset="0"/>
              </a:rPr>
              <a:t>Benefits for employers</a:t>
            </a:r>
          </a:p>
          <a:p>
            <a:pPr>
              <a:lnSpc>
                <a:spcPts val="1300"/>
              </a:lnSpc>
              <a:spcAft>
                <a:spcPts val="600"/>
              </a:spcAft>
            </a:pPr>
            <a:r>
              <a:rPr lang="en-NZ" sz="1000">
                <a:latin typeface="Segoe UI" panose="020B0502040204020203" pitchFamily="34" charset="0"/>
                <a:cs typeface="Segoe UI" panose="020B0502040204020203" pitchFamily="34" charset="0"/>
              </a:rPr>
              <a:t>Adopting this KPI framework delivers real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business value:</a:t>
            </a:r>
          </a:p>
          <a:p>
            <a:pPr marL="171450" lvl="0" indent="-171450">
              <a:lnSpc>
                <a:spcPts val="1300"/>
              </a:lnSpc>
              <a:spcAft>
                <a:spcPts val="600"/>
              </a:spcAft>
              <a:buClr>
                <a:srgbClr val="F05326"/>
              </a:buClr>
              <a:buSzPct val="90000"/>
              <a:buFont typeface="System Font Regular"/>
              <a:buChar char="►"/>
            </a:pPr>
            <a:r>
              <a:rPr lang="en-NZ" sz="1000" b="1">
                <a:latin typeface="Segoe UI" panose="020B0502040204020203" pitchFamily="34" charset="0"/>
                <a:cs typeface="Segoe UI" panose="020B0502040204020203" pitchFamily="34" charset="0"/>
              </a:rPr>
              <a:t>Increased certainty: </a:t>
            </a:r>
            <a:r>
              <a:rPr lang="en-NZ" sz="1000">
                <a:latin typeface="Segoe UI" panose="020B0502040204020203" pitchFamily="34" charset="0"/>
                <a:cs typeface="Segoe UI" panose="020B0502040204020203" pitchFamily="34" charset="0"/>
              </a:rPr>
              <a:t>clear KPIs mean you always know when an apprentice is ready for more responsibility.</a:t>
            </a:r>
          </a:p>
          <a:p>
            <a:pPr marL="171450" lvl="0" indent="-171450">
              <a:lnSpc>
                <a:spcPts val="1300"/>
              </a:lnSpc>
              <a:spcAft>
                <a:spcPts val="600"/>
              </a:spcAft>
              <a:buClr>
                <a:srgbClr val="F05326"/>
              </a:buClr>
              <a:buSzPct val="90000"/>
              <a:buFont typeface="System Font Regular"/>
              <a:buChar char="►"/>
            </a:pPr>
            <a:r>
              <a:rPr lang="en-NZ" sz="1000" b="1">
                <a:latin typeface="Segoe UI" panose="020B0502040204020203" pitchFamily="34" charset="0"/>
                <a:cs typeface="Segoe UI" panose="020B0502040204020203" pitchFamily="34" charset="0"/>
              </a:rPr>
              <a:t>Faster progression: </a:t>
            </a:r>
            <a:r>
              <a:rPr lang="en-NZ" sz="1000">
                <a:latin typeface="Segoe UI" panose="020B0502040204020203" pitchFamily="34" charset="0"/>
                <a:cs typeface="Segoe UI" panose="020B0502040204020203" pitchFamily="34" charset="0"/>
              </a:rPr>
              <a:t>apprentices move through stages more quickly, reducing the period where they cost more than they produce.</a:t>
            </a:r>
          </a:p>
          <a:p>
            <a:pPr marL="171450" lvl="0" indent="-171450">
              <a:lnSpc>
                <a:spcPts val="1300"/>
              </a:lnSpc>
              <a:spcAft>
                <a:spcPts val="600"/>
              </a:spcAft>
              <a:buClr>
                <a:srgbClr val="F05326"/>
              </a:buClr>
              <a:buSzPct val="90000"/>
              <a:buFont typeface="System Font Regular"/>
              <a:buChar char="►"/>
            </a:pPr>
            <a:r>
              <a:rPr lang="en-NZ" sz="1000" b="1">
                <a:latin typeface="Segoe UI" panose="020B0502040204020203" pitchFamily="34" charset="0"/>
                <a:cs typeface="Segoe UI" panose="020B0502040204020203" pitchFamily="34" charset="0"/>
              </a:rPr>
              <a:t>Improved retention: </a:t>
            </a:r>
            <a:r>
              <a:rPr lang="en-NZ" sz="1000">
                <a:latin typeface="Segoe UI" panose="020B0502040204020203" pitchFamily="34" charset="0"/>
                <a:cs typeface="Segoe UI" panose="020B0502040204020203" pitchFamily="34" charset="0"/>
              </a:rPr>
              <a:t>linking progress to recognition and pay reduces the risk of losing apprentices to other employers.</a:t>
            </a:r>
          </a:p>
          <a:p>
            <a:pPr marL="171450" lvl="0" indent="-171450">
              <a:lnSpc>
                <a:spcPts val="1300"/>
              </a:lnSpc>
              <a:spcAft>
                <a:spcPts val="600"/>
              </a:spcAft>
              <a:buClr>
                <a:srgbClr val="F05326"/>
              </a:buClr>
              <a:buSzPct val="90000"/>
              <a:buFont typeface="System Font Regular"/>
              <a:buChar char="►"/>
            </a:pPr>
            <a:r>
              <a:rPr lang="en-NZ" sz="1000" b="1">
                <a:latin typeface="Segoe UI" panose="020B0502040204020203" pitchFamily="34" charset="0"/>
                <a:cs typeface="Segoe UI" panose="020B0502040204020203" pitchFamily="34" charset="0"/>
              </a:rPr>
              <a:t>Stronger culture: </a:t>
            </a:r>
            <a:r>
              <a:rPr lang="en-NZ" sz="1000">
                <a:latin typeface="Segoe UI" panose="020B0502040204020203" pitchFamily="34" charset="0"/>
                <a:cs typeface="Segoe UI" panose="020B0502040204020203" pitchFamily="34" charset="0"/>
              </a:rPr>
              <a:t>KPIs reinforce company values and ensure apprentices are developed in line with business priorities.</a:t>
            </a:r>
          </a:p>
          <a:p>
            <a:pPr marL="171450" lvl="0" indent="-171450">
              <a:lnSpc>
                <a:spcPts val="1300"/>
              </a:lnSpc>
              <a:spcAft>
                <a:spcPts val="600"/>
              </a:spcAft>
              <a:buClr>
                <a:srgbClr val="F05326"/>
              </a:buClr>
              <a:buSzPct val="90000"/>
              <a:buFont typeface="System Font Regular"/>
              <a:buChar char="►"/>
            </a:pPr>
            <a:r>
              <a:rPr lang="en-NZ" sz="1000" b="1">
                <a:latin typeface="Segoe UI" panose="020B0502040204020203" pitchFamily="34" charset="0"/>
                <a:cs typeface="Segoe UI" panose="020B0502040204020203" pitchFamily="34" charset="0"/>
              </a:rPr>
              <a:t>Better workforce planning: </a:t>
            </a:r>
            <a:r>
              <a:rPr lang="en-NZ" sz="1000">
                <a:latin typeface="Segoe UI" panose="020B0502040204020203" pitchFamily="34" charset="0"/>
                <a:cs typeface="Segoe UI" panose="020B0502040204020203" pitchFamily="34" charset="0"/>
              </a:rPr>
              <a:t>with KPIs, you can predict when apprentices will become fully productive and plan workloads with more confidence.</a:t>
            </a:r>
          </a:p>
        </p:txBody>
      </p:sp>
      <p:sp>
        <p:nvSpPr>
          <p:cNvPr id="5" name="TextBox 4">
            <a:extLst>
              <a:ext uri="{FF2B5EF4-FFF2-40B4-BE49-F238E27FC236}">
                <a16:creationId xmlns:a16="http://schemas.microsoft.com/office/drawing/2014/main" id="{BF6DF9C2-BE0F-7C8B-4CFA-0F979E7F30C7}"/>
              </a:ext>
            </a:extLst>
          </p:cNvPr>
          <p:cNvSpPr txBox="1"/>
          <p:nvPr/>
        </p:nvSpPr>
        <p:spPr>
          <a:xfrm>
            <a:off x="381000" y="1192237"/>
            <a:ext cx="2808288" cy="3783087"/>
          </a:xfrm>
          <a:prstGeom prst="rect">
            <a:avLst/>
          </a:prstGeom>
          <a:noFill/>
        </p:spPr>
        <p:txBody>
          <a:bodyPr wrap="square" lIns="0" tIns="0" rIns="0" bIns="0">
            <a:spAutoFit/>
          </a:bodyPr>
          <a:lstStyle/>
          <a:p>
            <a:pPr>
              <a:lnSpc>
                <a:spcPts val="1520"/>
              </a:lnSpc>
              <a:spcAft>
                <a:spcPts val="1200"/>
              </a:spcAft>
            </a:pPr>
            <a:r>
              <a:rPr lang="en-NZ" sz="1400" b="1">
                <a:solidFill>
                  <a:srgbClr val="10273C"/>
                </a:solidFill>
                <a:latin typeface="Segoe UI Black" panose="020B0502040204020203" pitchFamily="34" charset="0"/>
                <a:cs typeface="Segoe UI Black" panose="020B0502040204020203" pitchFamily="34" charset="0"/>
              </a:rPr>
              <a:t>How to implement linking pay progression to KPIs</a:t>
            </a:r>
            <a:endParaRPr lang="en-NZ" sz="1400" b="1" spc="-30">
              <a:solidFill>
                <a:srgbClr val="10273C"/>
              </a:solidFill>
              <a:latin typeface="Segoe UI Black" panose="020B0502040204020203" pitchFamily="34" charset="0"/>
              <a:cs typeface="Segoe UI Black" panose="020B0502040204020203" pitchFamily="34" charset="0"/>
            </a:endParaRPr>
          </a:p>
          <a:p>
            <a:pPr marL="228600" lvl="0" indent="-228600">
              <a:lnSpc>
                <a:spcPts val="130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Set baseline pay: </a:t>
            </a:r>
            <a:r>
              <a:rPr lang="en-NZ" sz="1000">
                <a:latin typeface="Segoe UI" panose="020B0502040204020203" pitchFamily="34" charset="0"/>
                <a:cs typeface="Segoe UI" panose="020B0502040204020203" pitchFamily="34" charset="0"/>
              </a:rPr>
              <a:t>apprentices start at a standard entry rate when they join.</a:t>
            </a:r>
          </a:p>
          <a:p>
            <a:pPr marL="228600" lvl="0" indent="-228600">
              <a:lnSpc>
                <a:spcPts val="130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Link stages to pay bands:</a:t>
            </a:r>
            <a:r>
              <a:rPr lang="en-NZ" sz="1000">
                <a:latin typeface="Segoe UI" panose="020B0502040204020203" pitchFamily="34" charset="0"/>
                <a:cs typeface="Segoe UI" panose="020B0502040204020203" pitchFamily="34" charset="0"/>
              </a:rPr>
              <a:t> each stage has an associated pay increase once KPIs are achieved.</a:t>
            </a:r>
          </a:p>
          <a:p>
            <a:pPr marL="228600" lvl="0" indent="-228600">
              <a:lnSpc>
                <a:spcPts val="130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Communicate clearly: </a:t>
            </a:r>
            <a:r>
              <a:rPr lang="en-NZ" sz="1000">
                <a:latin typeface="Segoe UI" panose="020B0502040204020203" pitchFamily="34" charset="0"/>
                <a:cs typeface="Segoe UI" panose="020B0502040204020203" pitchFamily="34" charset="0"/>
              </a:rPr>
              <a:t>apprentices should know from the outset what KPIs they need to meet and what pay increase they will earn at each stage.</a:t>
            </a:r>
          </a:p>
          <a:p>
            <a:pPr marL="228600" lvl="0" indent="-228600">
              <a:lnSpc>
                <a:spcPts val="130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Be consistent: </a:t>
            </a:r>
            <a:r>
              <a:rPr lang="en-NZ" sz="1000">
                <a:latin typeface="Segoe UI" panose="020B0502040204020203" pitchFamily="34" charset="0"/>
                <a:cs typeface="Segoe UI" panose="020B0502040204020203" pitchFamily="34" charset="0"/>
              </a:rPr>
              <a:t>apply the system fairly and consistently across all apprentices.</a:t>
            </a:r>
          </a:p>
          <a:p>
            <a:pPr marL="228600" lvl="0" indent="-228600">
              <a:lnSpc>
                <a:spcPts val="130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Reward optional pathways: </a:t>
            </a:r>
            <a:r>
              <a:rPr lang="en-NZ" sz="1000">
                <a:latin typeface="Segoe UI" panose="020B0502040204020203" pitchFamily="34" charset="0"/>
                <a:cs typeface="Segoe UI" panose="020B0502040204020203" pitchFamily="34" charset="0"/>
              </a:rPr>
              <a:t>apprentices who take on advanced pathways (Business Ownership, Project Management, Master Craftsperson, Mentor) can access further recognition or higher pay bands.</a:t>
            </a:r>
          </a:p>
          <a:p>
            <a:pPr>
              <a:lnSpc>
                <a:spcPts val="1520"/>
              </a:lnSpc>
            </a:pPr>
            <a:endParaRPr lang="en-NZ" sz="1400" b="1" spc="-20">
              <a:solidFill>
                <a:srgbClr val="10273C"/>
              </a:solidFill>
              <a:latin typeface="Segoe UI Black" panose="020B0502040204020203" pitchFamily="34" charset="0"/>
              <a:cs typeface="Segoe UI Black" panose="020B0502040204020203" pitchFamily="34" charset="0"/>
            </a:endParaRPr>
          </a:p>
        </p:txBody>
      </p:sp>
      <p:sp>
        <p:nvSpPr>
          <p:cNvPr id="6" name="TextBox 5">
            <a:extLst>
              <a:ext uri="{FF2B5EF4-FFF2-40B4-BE49-F238E27FC236}">
                <a16:creationId xmlns:a16="http://schemas.microsoft.com/office/drawing/2014/main" id="{1F8FAB34-E25D-8DF2-C1DC-01652843E9BD}"/>
              </a:ext>
            </a:extLst>
          </p:cNvPr>
          <p:cNvSpPr txBox="1"/>
          <p:nvPr/>
        </p:nvSpPr>
        <p:spPr>
          <a:xfrm>
            <a:off x="6915541" y="1192237"/>
            <a:ext cx="2305040" cy="2379296"/>
          </a:xfrm>
          <a:prstGeom prst="rect">
            <a:avLst/>
          </a:prstGeom>
          <a:noFill/>
        </p:spPr>
        <p:txBody>
          <a:bodyPr wrap="square" lIns="0" tIns="0" rIns="0" bIns="0" numCol="1" spcCol="360000" rtlCol="0">
            <a:noAutofit/>
          </a:bodyPr>
          <a:lstStyle/>
          <a:p>
            <a:pPr>
              <a:lnSpc>
                <a:spcPts val="1520"/>
              </a:lnSpc>
              <a:spcAft>
                <a:spcPts val="1200"/>
              </a:spcAft>
            </a:pPr>
            <a:r>
              <a:rPr lang="en-NZ" sz="1400">
                <a:solidFill>
                  <a:srgbClr val="10273C"/>
                </a:solidFill>
                <a:latin typeface="Segoe UI Black" panose="020B0502040204020203" pitchFamily="34" charset="0"/>
                <a:cs typeface="Segoe UI Black" panose="020B0502040204020203" pitchFamily="34" charset="0"/>
              </a:rPr>
              <a:t>Tips for success</a:t>
            </a:r>
          </a:p>
          <a:p>
            <a:pPr marL="171450" lvl="0" indent="-171450">
              <a:lnSpc>
                <a:spcPts val="1300"/>
              </a:lnSpc>
              <a:spcAft>
                <a:spcPts val="600"/>
              </a:spcAft>
              <a:buClr>
                <a:srgbClr val="F05326"/>
              </a:buClr>
              <a:buSzPct val="90000"/>
              <a:buFont typeface="System Font Regular"/>
              <a:buChar char="►"/>
            </a:pPr>
            <a:r>
              <a:rPr lang="en-NZ" sz="1000" b="1">
                <a:latin typeface="Segoe UI" panose="020B0502040204020203" pitchFamily="34" charset="0"/>
                <a:cs typeface="Segoe UI" panose="020B0502040204020203" pitchFamily="34" charset="0"/>
              </a:rPr>
              <a:t>Make it visible: </a:t>
            </a:r>
            <a:r>
              <a:rPr lang="en-NZ" sz="1000">
                <a:latin typeface="Segoe UI" panose="020B0502040204020203" pitchFamily="34" charset="0"/>
                <a:cs typeface="Segoe UI" panose="020B0502040204020203" pitchFamily="34" charset="0"/>
              </a:rPr>
              <a:t>post KPIs in the workshop, staff room, or an apprentice handbook.</a:t>
            </a:r>
          </a:p>
          <a:p>
            <a:pPr marL="171450" lvl="0" indent="-171450">
              <a:lnSpc>
                <a:spcPts val="1300"/>
              </a:lnSpc>
              <a:spcAft>
                <a:spcPts val="600"/>
              </a:spcAft>
              <a:buClr>
                <a:srgbClr val="F05326"/>
              </a:buClr>
              <a:buSzPct val="90000"/>
              <a:buFont typeface="System Font Regular"/>
              <a:buChar char="►"/>
            </a:pPr>
            <a:r>
              <a:rPr lang="en-NZ" sz="1000" b="1">
                <a:latin typeface="Segoe UI" panose="020B0502040204020203" pitchFamily="34" charset="0"/>
                <a:cs typeface="Segoe UI" panose="020B0502040204020203" pitchFamily="34" charset="0"/>
              </a:rPr>
              <a:t>Use them positively: </a:t>
            </a:r>
            <a:r>
              <a:rPr lang="en-NZ" sz="1000">
                <a:latin typeface="Segoe UI" panose="020B0502040204020203" pitchFamily="34" charset="0"/>
                <a:cs typeface="Segoe UI" panose="020B0502040204020203" pitchFamily="34" charset="0"/>
              </a:rPr>
              <a:t>KPIs are tools for growth, not just assessment. Celebrate achievement as well as pointing out gaps.</a:t>
            </a:r>
          </a:p>
          <a:p>
            <a:pPr marL="171450" lvl="0" indent="-171450">
              <a:lnSpc>
                <a:spcPts val="1300"/>
              </a:lnSpc>
              <a:spcAft>
                <a:spcPts val="600"/>
              </a:spcAft>
              <a:buClr>
                <a:srgbClr val="F05326"/>
              </a:buClr>
              <a:buSzPct val="90000"/>
              <a:buFont typeface="System Font Regular"/>
              <a:buChar char="►"/>
            </a:pPr>
            <a:r>
              <a:rPr lang="en-NZ" sz="1000" b="1">
                <a:latin typeface="Segoe UI" panose="020B0502040204020203" pitchFamily="34" charset="0"/>
                <a:cs typeface="Segoe UI" panose="020B0502040204020203" pitchFamily="34" charset="0"/>
              </a:rPr>
              <a:t>Evolve them: </a:t>
            </a:r>
            <a:r>
              <a:rPr lang="en-NZ" sz="1000">
                <a:latin typeface="Segoe UI" panose="020B0502040204020203" pitchFamily="34" charset="0"/>
                <a:cs typeface="Segoe UI" panose="020B0502040204020203" pitchFamily="34" charset="0"/>
              </a:rPr>
              <a:t>as your business or trade changes, adjust KPIs so they always reflect what matters most.</a:t>
            </a:r>
          </a:p>
          <a:p>
            <a:pPr>
              <a:lnSpc>
                <a:spcPts val="1300"/>
              </a:lnSpc>
              <a:spcAft>
                <a:spcPts val="1200"/>
              </a:spcAft>
            </a:pPr>
            <a:endParaRPr lang="en-NZ" sz="1000" i="1">
              <a:latin typeface="Segoe UI" panose="020B0502040204020203" pitchFamily="34" charset="0"/>
              <a:cs typeface="Segoe UI" panose="020B0502040204020203" pitchFamily="34" charset="0"/>
            </a:endParaRPr>
          </a:p>
        </p:txBody>
      </p:sp>
      <p:pic>
        <p:nvPicPr>
          <p:cNvPr id="9" name="Picture 8">
            <a:extLst>
              <a:ext uri="{FF2B5EF4-FFF2-40B4-BE49-F238E27FC236}">
                <a16:creationId xmlns:a16="http://schemas.microsoft.com/office/drawing/2014/main" id="{DB0E9F4B-3391-B063-15E3-01815918F571}"/>
              </a:ext>
            </a:extLst>
          </p:cNvPr>
          <p:cNvPicPr>
            <a:picLocks noChangeAspect="1"/>
          </p:cNvPicPr>
          <p:nvPr/>
        </p:nvPicPr>
        <p:blipFill>
          <a:blip r:embed="rId2"/>
          <a:stretch>
            <a:fillRect/>
          </a:stretch>
        </p:blipFill>
        <p:spPr>
          <a:xfrm>
            <a:off x="9102744" y="1192237"/>
            <a:ext cx="330197" cy="330197"/>
          </a:xfrm>
          <a:prstGeom prst="rect">
            <a:avLst/>
          </a:prstGeom>
        </p:spPr>
      </p:pic>
    </p:spTree>
    <p:extLst>
      <p:ext uri="{BB962C8B-B14F-4D97-AF65-F5344CB8AC3E}">
        <p14:creationId xmlns:p14="http://schemas.microsoft.com/office/powerpoint/2010/main" val="41033934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and person in hardhats sitting at a table&#10;&#10;AI-generated content may be incorrect.">
            <a:extLst>
              <a:ext uri="{FF2B5EF4-FFF2-40B4-BE49-F238E27FC236}">
                <a16:creationId xmlns:a16="http://schemas.microsoft.com/office/drawing/2014/main" id="{81E6A2BE-6B1E-6579-BDEE-EF01E8CE78BE}"/>
              </a:ext>
            </a:extLst>
          </p:cNvPr>
          <p:cNvPicPr>
            <a:picLocks noChangeAspect="1"/>
          </p:cNvPicPr>
          <p:nvPr/>
        </p:nvPicPr>
        <p:blipFill>
          <a:blip r:embed="rId3"/>
          <a:stretch>
            <a:fillRect/>
          </a:stretch>
        </p:blipFill>
        <p:spPr>
          <a:xfrm>
            <a:off x="-1" y="0"/>
            <a:ext cx="9906001" cy="6858000"/>
          </a:xfrm>
          <a:prstGeom prst="rect">
            <a:avLst/>
          </a:prstGeom>
        </p:spPr>
      </p:pic>
      <p:sp>
        <p:nvSpPr>
          <p:cNvPr id="6" name="TextBox 5">
            <a:extLst>
              <a:ext uri="{FF2B5EF4-FFF2-40B4-BE49-F238E27FC236}">
                <a16:creationId xmlns:a16="http://schemas.microsoft.com/office/drawing/2014/main" id="{A71190B9-1A3D-A236-5426-537827256CF6}"/>
              </a:ext>
            </a:extLst>
          </p:cNvPr>
          <p:cNvSpPr txBox="1"/>
          <p:nvPr/>
        </p:nvSpPr>
        <p:spPr>
          <a:xfrm>
            <a:off x="6276180" y="2912602"/>
            <a:ext cx="3559480" cy="1041311"/>
          </a:xfrm>
          <a:prstGeom prst="rect">
            <a:avLst/>
          </a:prstGeom>
          <a:noFill/>
        </p:spPr>
        <p:txBody>
          <a:bodyPr wrap="square" lIns="288000">
            <a:spAutoFit/>
          </a:bodyPr>
          <a:lstStyle/>
          <a:p>
            <a:pPr>
              <a:lnSpc>
                <a:spcPts val="3720"/>
              </a:lnSpc>
            </a:pPr>
            <a:r>
              <a:rPr lang="en-NZ" sz="3200" b="1" kern="100" spc="-20">
                <a:solidFill>
                  <a:schemeClr val="bg1"/>
                </a:solidFill>
                <a:latin typeface="Segoe UI Black" panose="020B0502040204020203" pitchFamily="34" charset="0"/>
                <a:ea typeface="Aptos" panose="020B0004020202020204" pitchFamily="34" charset="0"/>
                <a:cs typeface="Segoe UI Black" panose="020B0502040204020203" pitchFamily="34" charset="0"/>
              </a:rPr>
              <a:t>Apprenticeship</a:t>
            </a:r>
            <a:r>
              <a:rPr lang="en-NZ" sz="3200" b="1" kern="100">
                <a:solidFill>
                  <a:schemeClr val="bg1"/>
                </a:solidFill>
                <a:latin typeface="Segoe UI Black" panose="020B0502040204020203" pitchFamily="34" charset="0"/>
                <a:ea typeface="Aptos" panose="020B0004020202020204" pitchFamily="34" charset="0"/>
                <a:cs typeface="Segoe UI Black" panose="020B0502040204020203" pitchFamily="34" charset="0"/>
              </a:rPr>
              <a:t> Schedule</a:t>
            </a:r>
          </a:p>
        </p:txBody>
      </p:sp>
      <p:pic>
        <p:nvPicPr>
          <p:cNvPr id="3" name="Graphic 2">
            <a:extLst>
              <a:ext uri="{FF2B5EF4-FFF2-40B4-BE49-F238E27FC236}">
                <a16:creationId xmlns:a16="http://schemas.microsoft.com/office/drawing/2014/main" id="{F7D20544-A329-724F-E732-D65C2384EEF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72250" y="2371725"/>
            <a:ext cx="540000" cy="540000"/>
          </a:xfrm>
          <a:prstGeom prst="rect">
            <a:avLst/>
          </a:prstGeom>
        </p:spPr>
      </p:pic>
    </p:spTree>
    <p:extLst>
      <p:ext uri="{BB962C8B-B14F-4D97-AF65-F5344CB8AC3E}">
        <p14:creationId xmlns:p14="http://schemas.microsoft.com/office/powerpoint/2010/main" val="2492561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42">
            <a:extLst>
              <a:ext uri="{FF2B5EF4-FFF2-40B4-BE49-F238E27FC236}">
                <a16:creationId xmlns:a16="http://schemas.microsoft.com/office/drawing/2014/main" id="{7B47D138-B167-68FB-E478-34C4B665F998}"/>
              </a:ext>
            </a:extLst>
          </p:cNvPr>
          <p:cNvSpPr/>
          <p:nvPr/>
        </p:nvSpPr>
        <p:spPr>
          <a:xfrm>
            <a:off x="6505572" y="4310196"/>
            <a:ext cx="3028945" cy="433254"/>
          </a:xfrm>
          <a:prstGeom prst="roundRect">
            <a:avLst>
              <a:gd name="adj" fmla="val 0"/>
            </a:avLst>
          </a:prstGeom>
          <a:solidFill>
            <a:srgbClr val="10273C">
              <a:alpha val="9804"/>
            </a:srgbClr>
          </a:solidFill>
          <a:ln w="12700" cap="flat" cmpd="sng" algn="ctr">
            <a:noFill/>
            <a:prstDash val="solid"/>
            <a:miter lim="800000"/>
          </a:ln>
          <a:effectLst/>
        </p:spPr>
        <p:txBody>
          <a:bodyPr lIns="36000" tIns="252000" rIns="72000" bIns="7200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200" b="0" i="0" u="none" strike="noStrike" kern="0" cap="none" spc="0" normalizeH="0" baseline="0" noProof="0">
              <a:ln>
                <a:noFill/>
              </a:ln>
              <a:solidFill>
                <a:srgbClr val="36424A"/>
              </a:solidFill>
              <a:effectLst/>
              <a:uLnTx/>
              <a:uFillTx/>
              <a:latin typeface="Segoe UI" panose="020B0502040204020203" pitchFamily="34" charset="0"/>
              <a:ea typeface="+mn-ea"/>
              <a:cs typeface="Segoe UI" panose="020B0502040204020203" pitchFamily="34" charset="0"/>
            </a:endParaRPr>
          </a:p>
        </p:txBody>
      </p:sp>
      <p:sp>
        <p:nvSpPr>
          <p:cNvPr id="4" name="TextBox 3">
            <a:extLst>
              <a:ext uri="{FF2B5EF4-FFF2-40B4-BE49-F238E27FC236}">
                <a16:creationId xmlns:a16="http://schemas.microsoft.com/office/drawing/2014/main" id="{E3FD6627-31B4-53B0-FD4B-8CBEBE60A7F3}"/>
              </a:ext>
            </a:extLst>
          </p:cNvPr>
          <p:cNvSpPr txBox="1"/>
          <p:nvPr/>
        </p:nvSpPr>
        <p:spPr>
          <a:xfrm>
            <a:off x="381000" y="469912"/>
            <a:ext cx="10409676" cy="43088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10273C"/>
                </a:solidFill>
                <a:effectLst/>
                <a:uLnTx/>
                <a:uFillTx/>
                <a:latin typeface="Segoe UI Black" panose="020B0502040204020203" pitchFamily="34" charset="0"/>
                <a:ea typeface="+mn-ea"/>
                <a:cs typeface="Segoe UI Black" panose="020B0502040204020203" pitchFamily="34" charset="0"/>
              </a:rPr>
              <a:t>How do I use this toolkit?</a:t>
            </a:r>
          </a:p>
        </p:txBody>
      </p:sp>
      <p:sp>
        <p:nvSpPr>
          <p:cNvPr id="6" name="TextBox 5">
            <a:extLst>
              <a:ext uri="{FF2B5EF4-FFF2-40B4-BE49-F238E27FC236}">
                <a16:creationId xmlns:a16="http://schemas.microsoft.com/office/drawing/2014/main" id="{E30FAF1E-D002-8F49-BD44-FB3383A44999}"/>
              </a:ext>
            </a:extLst>
          </p:cNvPr>
          <p:cNvSpPr txBox="1"/>
          <p:nvPr/>
        </p:nvSpPr>
        <p:spPr>
          <a:xfrm>
            <a:off x="3491854" y="1341438"/>
            <a:ext cx="2680346" cy="1544637"/>
          </a:xfrm>
          <a:prstGeom prst="rect">
            <a:avLst/>
          </a:prstGeom>
          <a:noFill/>
        </p:spPr>
        <p:txBody>
          <a:bodyPr wrap="square" lIns="0" tIns="0" rIns="0" bIns="0" numCol="1" spcCol="360000">
            <a:noAutofit/>
          </a:bodyPr>
          <a:lstStyle/>
          <a:p>
            <a:pPr marL="0" marR="0" lvl="0" indent="0" algn="l" defTabSz="457200" rtl="0" eaLnBrk="1" fontAlgn="auto" latinLnBrk="0" hangingPunct="1">
              <a:lnSpc>
                <a:spcPts val="1300"/>
              </a:lnSpc>
              <a:spcBef>
                <a:spcPts val="0"/>
              </a:spcBef>
              <a:spcAft>
                <a:spcPts val="1200"/>
              </a:spcAft>
              <a:buClrTx/>
              <a:buSzTx/>
              <a:buFontTx/>
              <a:buNone/>
              <a:tabLst/>
              <a:defRPr/>
            </a:pPr>
            <a:r>
              <a:rPr kumimoji="0" lang="en-NZ" sz="1000" b="0" i="0" u="none" strike="noStrike" kern="1200" cap="none" spc="0" normalizeH="0" baseline="0" noProof="0">
                <a:ln>
                  <a:noFill/>
                </a:ln>
                <a:solidFill>
                  <a:prstClr val="black"/>
                </a:solidFill>
                <a:effectLst/>
                <a:uLnTx/>
                <a:uFillTx/>
                <a:latin typeface="Segoe UI" panose="020B0502040204020203" pitchFamily="34" charset="0"/>
                <a:ea typeface="Arial" panose="020B0604020202020204" pitchFamily="34" charset="0"/>
                <a:cs typeface="Segoe UI" panose="020B0502040204020203" pitchFamily="34" charset="0"/>
              </a:rPr>
              <a:t>Each tool has been designed so that you can use it by itself, with some of the other tools, or with all of the other tools.</a:t>
            </a:r>
          </a:p>
          <a:p>
            <a:pPr marL="266700" marR="0" lvl="0" indent="-266700" algn="l" defTabSz="457200" rtl="0" eaLnBrk="1" fontAlgn="auto" latinLnBrk="0" hangingPunct="1">
              <a:lnSpc>
                <a:spcPts val="1600"/>
              </a:lnSpc>
              <a:spcBef>
                <a:spcPts val="0"/>
              </a:spcBef>
              <a:spcAft>
                <a:spcPts val="600"/>
              </a:spcAft>
              <a:buClrTx/>
              <a:buSzTx/>
              <a:buFont typeface="Segoe UI" panose="020B0502040204020203" pitchFamily="34" charset="0"/>
              <a:buChar char="▼"/>
              <a:tabLst/>
              <a:defRPr/>
            </a:pPr>
            <a:r>
              <a:rPr kumimoji="0" lang="en-NZ" sz="1100" b="1" i="0" u="none" strike="noStrike" kern="1200" cap="none" spc="0" normalizeH="0" baseline="0" noProof="0">
                <a:ln>
                  <a:noFill/>
                </a:ln>
                <a:solidFill>
                  <a:prstClr val="black"/>
                </a:solidFill>
                <a:effectLst/>
                <a:uLnTx/>
                <a:uFillTx/>
                <a:latin typeface="Segoe UI" panose="020B0502040204020203" pitchFamily="34" charset="0"/>
                <a:ea typeface="Segoe UI Black" panose="020B0A02040204020203" pitchFamily="34" charset="0"/>
                <a:cs typeface="Segoe UI" panose="020B0502040204020203" pitchFamily="34" charset="0"/>
              </a:rPr>
              <a:t>The following page includes a map of the apprenticeship, which shows which tools it is recommended that you use at each stage.</a:t>
            </a:r>
          </a:p>
        </p:txBody>
      </p:sp>
      <p:sp>
        <p:nvSpPr>
          <p:cNvPr id="8" name="Footer Placeholder 7">
            <a:extLst>
              <a:ext uri="{FF2B5EF4-FFF2-40B4-BE49-F238E27FC236}">
                <a16:creationId xmlns:a16="http://schemas.microsoft.com/office/drawing/2014/main" id="{B9251BD1-41C3-9D9E-6351-656819966557}"/>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9B9DA1"/>
                </a:solidFill>
                <a:effectLst/>
                <a:uLnTx/>
                <a:uFillTx/>
                <a:latin typeface="Segoe UI" panose="020B0502040204020203" pitchFamily="34" charset="0"/>
                <a:ea typeface="+mn-ea"/>
                <a:cs typeface="Segoe UI" panose="020B0502040204020203" pitchFamily="34" charset="0"/>
              </a:rPr>
              <a:t>Apprenticeship Toolkit</a:t>
            </a:r>
          </a:p>
        </p:txBody>
      </p:sp>
      <p:sp>
        <p:nvSpPr>
          <p:cNvPr id="9" name="Slide Number Placeholder 8">
            <a:extLst>
              <a:ext uri="{FF2B5EF4-FFF2-40B4-BE49-F238E27FC236}">
                <a16:creationId xmlns:a16="http://schemas.microsoft.com/office/drawing/2014/main" id="{D5B7889C-96DE-D5DE-8004-08EF6F6A01F0}"/>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DF4AAA5-C268-2745-B477-E8FB4AEBEA9C}" type="slidenum">
              <a:rPr kumimoji="0" lang="en-US" sz="800" b="0" i="0" u="none" strike="noStrike" kern="1200" cap="none" spc="0" normalizeH="0" baseline="0" noProof="0" smtClean="0">
                <a:ln>
                  <a:noFill/>
                </a:ln>
                <a:solidFill>
                  <a:srgbClr val="9B9DA1"/>
                </a:solidFill>
                <a:effectLst/>
                <a:uLnTx/>
                <a:uFillTx/>
                <a:latin typeface="Segoe UI" panose="020B0502040204020203" pitchFamily="34" charset="0"/>
                <a:ea typeface="+mn-ea"/>
                <a:cs typeface="Segoe UI" panose="020B0502040204020203"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a:t>
            </a:fld>
            <a:endParaRPr kumimoji="0" lang="en-US" sz="800" b="0" i="0" u="none" strike="noStrike" kern="1200" cap="none" spc="0" normalizeH="0" baseline="0" noProof="0">
              <a:ln>
                <a:noFill/>
              </a:ln>
              <a:solidFill>
                <a:srgbClr val="9B9DA1"/>
              </a:solidFill>
              <a:effectLst/>
              <a:uLnTx/>
              <a:uFillTx/>
              <a:latin typeface="Segoe UI" panose="020B0502040204020203" pitchFamily="34" charset="0"/>
              <a:ea typeface="+mn-ea"/>
              <a:cs typeface="Segoe UI" panose="020B0502040204020203" pitchFamily="34" charset="0"/>
            </a:endParaRPr>
          </a:p>
        </p:txBody>
      </p:sp>
      <p:sp>
        <p:nvSpPr>
          <p:cNvPr id="10" name="Rectangle 9">
            <a:extLst>
              <a:ext uri="{FF2B5EF4-FFF2-40B4-BE49-F238E27FC236}">
                <a16:creationId xmlns:a16="http://schemas.microsoft.com/office/drawing/2014/main" id="{F0DF5041-AC4A-50A4-E0AA-A19D579C0F6B}"/>
              </a:ext>
            </a:extLst>
          </p:cNvPr>
          <p:cNvSpPr/>
          <p:nvPr/>
        </p:nvSpPr>
        <p:spPr>
          <a:xfrm>
            <a:off x="380999" y="1341439"/>
            <a:ext cx="2808289" cy="3219082"/>
          </a:xfrm>
          <a:prstGeom prst="rect">
            <a:avLst/>
          </a:prstGeom>
          <a:solidFill>
            <a:srgbClr val="10273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499176D-7BC4-BC47-8AD4-3BC121217ED7}"/>
              </a:ext>
            </a:extLst>
          </p:cNvPr>
          <p:cNvSpPr txBox="1"/>
          <p:nvPr/>
        </p:nvSpPr>
        <p:spPr>
          <a:xfrm>
            <a:off x="594803" y="1535838"/>
            <a:ext cx="2476871" cy="443883"/>
          </a:xfrm>
          <a:prstGeom prst="rect">
            <a:avLst/>
          </a:prstGeom>
          <a:noFill/>
        </p:spPr>
        <p:txBody>
          <a:bodyPr wrap="square" lIns="0" tIns="0" rIns="0" bIns="0" rtlCol="0">
            <a:noAutofit/>
          </a:bodyPr>
          <a:lstStyle/>
          <a:p>
            <a:pPr marL="0" marR="0" lvl="0" indent="0" algn="l" defTabSz="457200" rtl="0" eaLnBrk="1" fontAlgn="auto" latinLnBrk="0" hangingPunct="1">
              <a:lnSpc>
                <a:spcPts val="1680"/>
              </a:lnSpc>
              <a:spcBef>
                <a:spcPts val="0"/>
              </a:spcBef>
              <a:spcAft>
                <a:spcPts val="0"/>
              </a:spcAft>
              <a:buClrTx/>
              <a:buSzTx/>
              <a:buFontTx/>
              <a:buNone/>
              <a:tabLst/>
              <a:defRPr/>
            </a:pPr>
            <a:r>
              <a:rPr kumimoji="0" lang="en-NZ" sz="1400" b="1" i="0" u="none" strike="noStrike" kern="1200" cap="none" spc="0" normalizeH="0" baseline="0" noProof="0">
                <a:ln>
                  <a:noFill/>
                </a:ln>
                <a:solidFill>
                  <a:srgbClr val="E2E228"/>
                </a:solidFill>
                <a:effectLst/>
                <a:uLnTx/>
                <a:uFillTx/>
                <a:latin typeface="Segoe UI" panose="020B0502040204020203" pitchFamily="34" charset="0"/>
                <a:ea typeface="Arial" panose="020B0604020202020204" pitchFamily="34" charset="0"/>
                <a:cs typeface="Segoe UI" panose="020B0502040204020203" pitchFamily="34" charset="0"/>
              </a:rPr>
              <a:t>The toolkit includes </a:t>
            </a:r>
            <a:br>
              <a:rPr kumimoji="0" lang="en-NZ" sz="1400" b="1" i="0" u="none" strike="noStrike" kern="1200" cap="none" spc="0" normalizeH="0" baseline="0" noProof="0">
                <a:ln>
                  <a:noFill/>
                </a:ln>
                <a:solidFill>
                  <a:srgbClr val="E2E228"/>
                </a:solidFill>
                <a:effectLst/>
                <a:uLnTx/>
                <a:uFillTx/>
                <a:latin typeface="Segoe UI" panose="020B0502040204020203" pitchFamily="34" charset="0"/>
                <a:ea typeface="Arial" panose="020B0604020202020204" pitchFamily="34" charset="0"/>
                <a:cs typeface="Segoe UI" panose="020B0502040204020203" pitchFamily="34" charset="0"/>
              </a:rPr>
            </a:br>
            <a:r>
              <a:rPr kumimoji="0" lang="en-NZ" sz="1400" b="1" i="0" u="none" strike="noStrike" kern="1200" cap="none" spc="0" normalizeH="0" baseline="0" noProof="0">
                <a:ln>
                  <a:noFill/>
                </a:ln>
                <a:solidFill>
                  <a:srgbClr val="E2E228"/>
                </a:solidFill>
                <a:effectLst/>
                <a:uLnTx/>
                <a:uFillTx/>
                <a:latin typeface="Segoe UI" panose="020B0502040204020203" pitchFamily="34" charset="0"/>
                <a:ea typeface="Arial" panose="020B0604020202020204" pitchFamily="34" charset="0"/>
                <a:cs typeface="Segoe UI" panose="020B0502040204020203" pitchFamily="34" charset="0"/>
              </a:rPr>
              <a:t>five separate tools</a:t>
            </a:r>
          </a:p>
          <a:p>
            <a:pPr marL="0" marR="0" lvl="0" indent="0" algn="l" defTabSz="457200" rtl="0" eaLnBrk="1" fontAlgn="auto" latinLnBrk="0" hangingPunct="1">
              <a:lnSpc>
                <a:spcPts val="168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E2E228"/>
              </a:solidFill>
              <a:effectLst/>
              <a:uLnTx/>
              <a:uFillTx/>
              <a:latin typeface="Segoe UI" panose="020B0502040204020203" pitchFamily="34" charset="0"/>
              <a:ea typeface="+mn-ea"/>
              <a:cs typeface="Segoe UI" panose="020B0502040204020203" pitchFamily="34" charset="0"/>
            </a:endParaRPr>
          </a:p>
        </p:txBody>
      </p:sp>
      <p:sp>
        <p:nvSpPr>
          <p:cNvPr id="12" name="TextBox 11">
            <a:extLst>
              <a:ext uri="{FF2B5EF4-FFF2-40B4-BE49-F238E27FC236}">
                <a16:creationId xmlns:a16="http://schemas.microsoft.com/office/drawing/2014/main" id="{FE5EAD12-9291-59C5-9A23-79B03A9A1F9E}"/>
              </a:ext>
            </a:extLst>
          </p:cNvPr>
          <p:cNvSpPr txBox="1"/>
          <p:nvPr/>
        </p:nvSpPr>
        <p:spPr>
          <a:xfrm>
            <a:off x="596284" y="2132124"/>
            <a:ext cx="2022630" cy="2138039"/>
          </a:xfrm>
          <a:prstGeom prst="rect">
            <a:avLst/>
          </a:prstGeom>
          <a:noFill/>
        </p:spPr>
        <p:txBody>
          <a:bodyPr wrap="square" lIns="0" tIns="0" rIns="0" bIns="0" rtlCol="0">
            <a:noAutofit/>
          </a:bodyPr>
          <a:lstStyle/>
          <a:p>
            <a:pPr marL="171450" marR="0" lvl="0" indent="-171450" algn="l" defTabSz="457200" rtl="0" eaLnBrk="1" fontAlgn="auto" latinLnBrk="0" hangingPunct="1">
              <a:lnSpc>
                <a:spcPts val="1520"/>
              </a:lnSpc>
              <a:spcBef>
                <a:spcPts val="0"/>
              </a:spcBef>
              <a:spcAft>
                <a:spcPts val="1200"/>
              </a:spcAft>
              <a:buClr>
                <a:prstClr val="white"/>
              </a:buClr>
              <a:buSzPct val="80000"/>
              <a:buFont typeface="System Font Regular"/>
              <a:buChar char="►"/>
              <a:tabLst/>
              <a:defRPr/>
            </a:pPr>
            <a:r>
              <a:rPr kumimoji="0" lang="en-NZ" sz="1100" b="0" i="0" u="none" strike="noStrike" kern="1200" cap="none" spc="0" normalizeH="0" baseline="0" noProof="0">
                <a:ln>
                  <a:noFill/>
                </a:ln>
                <a:solidFill>
                  <a:prstClr val="white"/>
                </a:solidFill>
                <a:effectLst/>
                <a:uLnTx/>
                <a:uFillTx/>
                <a:latin typeface="Segoe UI" panose="020B0502040204020203" pitchFamily="34" charset="0"/>
                <a:ea typeface="Arial" panose="020B0604020202020204" pitchFamily="34" charset="0"/>
                <a:cs typeface="Segoe UI" panose="020B0502040204020203" pitchFamily="34" charset="0"/>
                <a:hlinkClick r:id="rId2" action="ppaction://hlinksldjump">
                  <a:extLst>
                    <a:ext uri="{A12FA001-AC4F-418D-AE19-62706E023703}">
                      <ahyp:hlinkClr xmlns:ahyp="http://schemas.microsoft.com/office/drawing/2018/hyperlinkcolor" val="tx"/>
                    </a:ext>
                  </a:extLst>
                </a:hlinkClick>
              </a:rPr>
              <a:t>Recruitment Framework</a:t>
            </a:r>
            <a:endParaRPr kumimoji="0" lang="en-NZ" sz="1100" b="0" i="0" u="none" strike="noStrike" kern="1200" cap="none" spc="0" normalizeH="0" baseline="0" noProof="0">
              <a:ln>
                <a:noFill/>
              </a:ln>
              <a:solidFill>
                <a:prstClr val="white"/>
              </a:solidFill>
              <a:effectLst/>
              <a:uLnTx/>
              <a:uFillTx/>
              <a:latin typeface="Segoe UI" panose="020B0502040204020203" pitchFamily="34" charset="0"/>
              <a:ea typeface="Arial" panose="020B0604020202020204" pitchFamily="34" charset="0"/>
              <a:cs typeface="Segoe UI" panose="020B0502040204020203" pitchFamily="34" charset="0"/>
            </a:endParaRPr>
          </a:p>
          <a:p>
            <a:pPr marL="171450" marR="0" lvl="0" indent="-171450" algn="l" defTabSz="457200" rtl="0" eaLnBrk="1" fontAlgn="auto" latinLnBrk="0" hangingPunct="1">
              <a:lnSpc>
                <a:spcPts val="1520"/>
              </a:lnSpc>
              <a:spcBef>
                <a:spcPts val="0"/>
              </a:spcBef>
              <a:spcAft>
                <a:spcPts val="1200"/>
              </a:spcAft>
              <a:buClr>
                <a:prstClr val="white"/>
              </a:buClr>
              <a:buSzPct val="80000"/>
              <a:buFont typeface="System Font Regular"/>
              <a:buChar char="►"/>
              <a:tabLst/>
              <a:defRPr/>
            </a:pPr>
            <a:r>
              <a:rPr kumimoji="0" lang="en-NZ" sz="11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hlinkClick r:id="rId3" action="ppaction://hlinksldjump">
                  <a:extLst>
                    <a:ext uri="{A12FA001-AC4F-418D-AE19-62706E023703}">
                      <ahyp:hlinkClr xmlns:ahyp="http://schemas.microsoft.com/office/drawing/2018/hyperlinkcolor" val="tx"/>
                    </a:ext>
                  </a:extLst>
                </a:hlinkClick>
              </a:rPr>
              <a:t>Tools of the Trade</a:t>
            </a:r>
            <a:endParaRPr kumimoji="0" lang="en-NZ" sz="11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a:p>
            <a:pPr marL="171450" marR="0" lvl="0" indent="-171450" algn="l" defTabSz="457200" rtl="0" eaLnBrk="1" fontAlgn="auto" latinLnBrk="0" hangingPunct="1">
              <a:lnSpc>
                <a:spcPts val="1520"/>
              </a:lnSpc>
              <a:spcBef>
                <a:spcPts val="0"/>
              </a:spcBef>
              <a:spcAft>
                <a:spcPts val="1200"/>
              </a:spcAft>
              <a:buClr>
                <a:prstClr val="white"/>
              </a:buClr>
              <a:buSzPct val="80000"/>
              <a:buFont typeface="System Font Regular"/>
              <a:buChar char="►"/>
              <a:tabLst/>
              <a:defRPr/>
            </a:pPr>
            <a:r>
              <a:rPr kumimoji="0" lang="en-NZ" sz="11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hlinkClick r:id="rId4" action="ppaction://hlinksldjump">
                  <a:extLst>
                    <a:ext uri="{A12FA001-AC4F-418D-AE19-62706E023703}">
                      <ahyp:hlinkClr xmlns:ahyp="http://schemas.microsoft.com/office/drawing/2018/hyperlinkcolor" val="tx"/>
                    </a:ext>
                  </a:extLst>
                </a:hlinkClick>
              </a:rPr>
              <a:t>Apprenticeship Schedule</a:t>
            </a:r>
            <a:endParaRPr kumimoji="0" lang="en-NZ" sz="11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a:p>
            <a:pPr marL="171450" marR="0" lvl="0" indent="-171450" algn="l" defTabSz="457200" rtl="0" eaLnBrk="1" fontAlgn="auto" latinLnBrk="0" hangingPunct="1">
              <a:lnSpc>
                <a:spcPts val="1520"/>
              </a:lnSpc>
              <a:spcBef>
                <a:spcPts val="0"/>
              </a:spcBef>
              <a:spcAft>
                <a:spcPts val="1200"/>
              </a:spcAft>
              <a:buClr>
                <a:prstClr val="white"/>
              </a:buClr>
              <a:buSzPct val="80000"/>
              <a:buFont typeface="System Font Regular"/>
              <a:buChar char="►"/>
              <a:tabLst/>
              <a:defRPr/>
            </a:pPr>
            <a:r>
              <a:rPr kumimoji="0" lang="en-NZ" sz="11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hlinkClick r:id="rId5" action="ppaction://hlinksldjump">
                  <a:extLst>
                    <a:ext uri="{A12FA001-AC4F-418D-AE19-62706E023703}">
                      <ahyp:hlinkClr xmlns:ahyp="http://schemas.microsoft.com/office/drawing/2018/hyperlinkcolor" val="tx"/>
                    </a:ext>
                  </a:extLst>
                </a:hlinkClick>
              </a:rPr>
              <a:t>Apprenticeship Progression Framework</a:t>
            </a:r>
            <a:endParaRPr kumimoji="0" lang="en-NZ" sz="11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a:p>
            <a:pPr marL="171450" marR="0" lvl="0" indent="-171450" algn="l" defTabSz="457200" rtl="0" eaLnBrk="1" fontAlgn="auto" latinLnBrk="0" hangingPunct="1">
              <a:lnSpc>
                <a:spcPts val="1420"/>
              </a:lnSpc>
              <a:spcBef>
                <a:spcPts val="0"/>
              </a:spcBef>
              <a:spcAft>
                <a:spcPts val="1200"/>
              </a:spcAft>
              <a:buClr>
                <a:prstClr val="white"/>
              </a:buClr>
              <a:buSzPct val="80000"/>
              <a:buFont typeface="System Font Regular"/>
              <a:buChar char="►"/>
              <a:tabLst/>
              <a:defRPr/>
            </a:pPr>
            <a:r>
              <a:rPr kumimoji="0" lang="en-NZ" sz="11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hlinkClick r:id="rId6" action="ppaction://hlinksldjump">
                  <a:extLst>
                    <a:ext uri="{A12FA001-AC4F-418D-AE19-62706E023703}">
                      <ahyp:hlinkClr xmlns:ahyp="http://schemas.microsoft.com/office/drawing/2018/hyperlinkcolor" val="tx"/>
                    </a:ext>
                  </a:extLst>
                </a:hlinkClick>
              </a:rPr>
              <a:t>Coaching Playbook</a:t>
            </a:r>
            <a:endParaRPr kumimoji="0" lang="en-US" sz="11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5" name="Picture 4">
            <a:hlinkClick r:id="rId7" action="ppaction://hlinksldjump"/>
            <a:extLst>
              <a:ext uri="{FF2B5EF4-FFF2-40B4-BE49-F238E27FC236}">
                <a16:creationId xmlns:a16="http://schemas.microsoft.com/office/drawing/2014/main" id="{612E510F-7EAB-6492-61EA-2EB4CC7F5CF7}"/>
              </a:ext>
            </a:extLst>
          </p:cNvPr>
          <p:cNvPicPr>
            <a:picLocks noChangeAspect="1"/>
          </p:cNvPicPr>
          <p:nvPr/>
        </p:nvPicPr>
        <p:blipFill>
          <a:blip r:embed="rId8"/>
          <a:stretch>
            <a:fillRect/>
          </a:stretch>
        </p:blipFill>
        <p:spPr>
          <a:xfrm>
            <a:off x="3752850" y="2956721"/>
            <a:ext cx="2314575" cy="1603800"/>
          </a:xfrm>
          <a:prstGeom prst="rect">
            <a:avLst/>
          </a:prstGeom>
          <a:ln>
            <a:solidFill>
              <a:srgbClr val="2C5B66"/>
            </a:solidFill>
          </a:ln>
        </p:spPr>
      </p:pic>
      <p:sp>
        <p:nvSpPr>
          <p:cNvPr id="13" name="TextBox 12">
            <a:extLst>
              <a:ext uri="{FF2B5EF4-FFF2-40B4-BE49-F238E27FC236}">
                <a16:creationId xmlns:a16="http://schemas.microsoft.com/office/drawing/2014/main" id="{BB5E18D3-8332-2B52-004A-623F3DFB40E7}"/>
              </a:ext>
            </a:extLst>
          </p:cNvPr>
          <p:cNvSpPr txBox="1"/>
          <p:nvPr/>
        </p:nvSpPr>
        <p:spPr>
          <a:xfrm>
            <a:off x="6505573" y="1341438"/>
            <a:ext cx="3028952" cy="3834576"/>
          </a:xfrm>
          <a:prstGeom prst="rect">
            <a:avLst/>
          </a:prstGeom>
          <a:noFill/>
        </p:spPr>
        <p:txBody>
          <a:bodyPr wrap="square" lIns="0" tIns="0" rIns="0" bIns="0" numCol="1" spcCol="360000">
            <a:spAutoFit/>
          </a:bodyPr>
          <a:lstStyle/>
          <a:p>
            <a:pPr marL="266700" marR="0" lvl="0" indent="0" algn="l" defTabSz="457200" rtl="0" eaLnBrk="1" fontAlgn="auto" latinLnBrk="0" hangingPunct="1">
              <a:lnSpc>
                <a:spcPts val="1300"/>
              </a:lnSpc>
              <a:spcBef>
                <a:spcPts val="0"/>
              </a:spcBef>
              <a:spcAft>
                <a:spcPts val="1200"/>
              </a:spcAft>
              <a:buClrTx/>
              <a:buSzTx/>
              <a:buFontTx/>
              <a:buNone/>
              <a:tabLst/>
              <a:defRPr/>
            </a:pPr>
            <a:r>
              <a:rPr kumimoji="0" lang="en-NZ" sz="1000" b="0" i="0" u="none" strike="noStrike" kern="1200" cap="none" spc="0" normalizeH="0" baseline="0" noProof="0" dirty="0">
                <a:ln>
                  <a:noFill/>
                </a:ln>
                <a:solidFill>
                  <a:prstClr val="black"/>
                </a:solidFill>
                <a:effectLst/>
                <a:uLnTx/>
                <a:uFillTx/>
                <a:latin typeface="Segoe UI" panose="020B0502040204020203" pitchFamily="34" charset="0"/>
                <a:ea typeface="Arial" panose="020B0604020202020204" pitchFamily="34" charset="0"/>
                <a:cs typeface="Segoe UI" panose="020B0502040204020203" pitchFamily="34" charset="0"/>
              </a:rPr>
              <a:t>To use the toolkit for the first time, you can start by </a:t>
            </a:r>
            <a:r>
              <a:rPr kumimoji="0" lang="en-NZ" sz="1000" b="1" i="0" u="none" strike="noStrike" kern="1200" cap="none" spc="0" normalizeH="0" baseline="0" noProof="0" dirty="0">
                <a:ln>
                  <a:noFill/>
                </a:ln>
                <a:solidFill>
                  <a:prstClr val="black"/>
                </a:solidFill>
                <a:effectLst/>
                <a:uLnTx/>
                <a:uFillTx/>
                <a:latin typeface="Segoe UI" panose="020B0502040204020203" pitchFamily="34" charset="0"/>
                <a:ea typeface="Arial" panose="020B0604020202020204" pitchFamily="34" charset="0"/>
                <a:cs typeface="Segoe UI" panose="020B0502040204020203" pitchFamily="34" charset="0"/>
              </a:rPr>
              <a:t>checking the map </a:t>
            </a:r>
            <a:r>
              <a:rPr kumimoji="0" lang="en-NZ" sz="1000" b="0" i="0" u="none" strike="noStrike" kern="1200" cap="none" spc="0" normalizeH="0" baseline="0" noProof="0" dirty="0">
                <a:ln>
                  <a:noFill/>
                </a:ln>
                <a:solidFill>
                  <a:prstClr val="black"/>
                </a:solidFill>
                <a:effectLst/>
                <a:uLnTx/>
                <a:uFillTx/>
                <a:latin typeface="Segoe UI" panose="020B0502040204020203" pitchFamily="34" charset="0"/>
                <a:ea typeface="Arial" panose="020B0604020202020204" pitchFamily="34" charset="0"/>
                <a:cs typeface="Segoe UI" panose="020B0502040204020203" pitchFamily="34" charset="0"/>
              </a:rPr>
              <a:t>to see what stage your apprentices are at. </a:t>
            </a:r>
          </a:p>
          <a:p>
            <a:pPr marL="266700" marR="0" lvl="0" indent="0" algn="l" defTabSz="457200" rtl="0" eaLnBrk="1" fontAlgn="auto" latinLnBrk="0" hangingPunct="1">
              <a:lnSpc>
                <a:spcPts val="1300"/>
              </a:lnSpc>
              <a:spcBef>
                <a:spcPts val="0"/>
              </a:spcBef>
              <a:spcAft>
                <a:spcPts val="1200"/>
              </a:spcAft>
              <a:buClrTx/>
              <a:buSzTx/>
              <a:buFontTx/>
              <a:buNone/>
              <a:tabLst/>
              <a:defRPr/>
            </a:pPr>
            <a:r>
              <a:rPr kumimoji="0" lang="en-NZ" sz="1000" b="0" i="0" u="none" strike="noStrike" kern="1200" cap="none" spc="0" normalizeH="0" baseline="0" noProof="0" dirty="0">
                <a:ln>
                  <a:noFill/>
                </a:ln>
                <a:solidFill>
                  <a:prstClr val="black"/>
                </a:solidFill>
                <a:effectLst/>
                <a:uLnTx/>
                <a:uFillTx/>
                <a:latin typeface="Segoe UI" panose="020B0502040204020203" pitchFamily="34" charset="0"/>
                <a:ea typeface="Arial" panose="020B0604020202020204" pitchFamily="34" charset="0"/>
                <a:cs typeface="Segoe UI" panose="020B0502040204020203" pitchFamily="34" charset="0"/>
              </a:rPr>
              <a:t>You can then </a:t>
            </a:r>
            <a:r>
              <a:rPr kumimoji="0" lang="en-NZ" sz="1000" b="1" i="0" u="none" strike="noStrike" kern="1200" cap="none" spc="0" normalizeH="0" baseline="0" noProof="0" dirty="0">
                <a:ln>
                  <a:noFill/>
                </a:ln>
                <a:solidFill>
                  <a:prstClr val="black"/>
                </a:solidFill>
                <a:effectLst/>
                <a:uLnTx/>
                <a:uFillTx/>
                <a:latin typeface="Segoe UI" panose="020B0502040204020203" pitchFamily="34" charset="0"/>
                <a:ea typeface="Arial" panose="020B0604020202020204" pitchFamily="34" charset="0"/>
                <a:cs typeface="Segoe UI" panose="020B0502040204020203" pitchFamily="34" charset="0"/>
              </a:rPr>
              <a:t>go to the relevant tool </a:t>
            </a:r>
            <a:r>
              <a:rPr kumimoji="0" lang="en-NZ" sz="1000" b="0" i="0" u="none" strike="noStrike" kern="1200" cap="none" spc="0" normalizeH="0" baseline="0" noProof="0" dirty="0">
                <a:ln>
                  <a:noFill/>
                </a:ln>
                <a:solidFill>
                  <a:prstClr val="black"/>
                </a:solidFill>
                <a:effectLst/>
                <a:uLnTx/>
                <a:uFillTx/>
                <a:latin typeface="Segoe UI" panose="020B0502040204020203" pitchFamily="34" charset="0"/>
                <a:ea typeface="Arial" panose="020B0604020202020204" pitchFamily="34" charset="0"/>
                <a:cs typeface="Segoe UI" panose="020B0502040204020203" pitchFamily="34" charset="0"/>
              </a:rPr>
              <a:t>and read the “how-to guide” for the tool, which will explain the purpose of the tool, how to apply it, and the benefits of using it. The how-to guides also explain how you can customise the tools to better suit your business. While the tools have been designed to be used as is, customisation will make them more effective.</a:t>
            </a:r>
          </a:p>
          <a:p>
            <a:pPr marL="0" marR="0" lvl="0" indent="0" algn="l" defTabSz="457200" rtl="0" eaLnBrk="1" fontAlgn="auto" latinLnBrk="0" hangingPunct="1">
              <a:lnSpc>
                <a:spcPts val="1300"/>
              </a:lnSpc>
              <a:spcBef>
                <a:spcPts val="0"/>
              </a:spcBef>
              <a:spcAft>
                <a:spcPts val="1200"/>
              </a:spcAft>
              <a:buClrTx/>
              <a:buSzTx/>
              <a:buFontTx/>
              <a:buNone/>
              <a:tabLst/>
              <a:defRPr/>
            </a:pPr>
            <a:r>
              <a:rPr kumimoji="0" lang="en-NZ" sz="1000" b="0" i="0" u="none" strike="noStrike" kern="1200" cap="none" spc="0" normalizeH="0" baseline="0" noProof="0" dirty="0">
                <a:ln>
                  <a:noFill/>
                </a:ln>
                <a:solidFill>
                  <a:prstClr val="black"/>
                </a:solidFill>
                <a:effectLst/>
                <a:uLnTx/>
                <a:uFillTx/>
                <a:latin typeface="Segoe UI" panose="020B0502040204020203" pitchFamily="34" charset="0"/>
                <a:ea typeface="Arial" panose="020B0604020202020204" pitchFamily="34" charset="0"/>
                <a:cs typeface="Segoe UI" panose="020B0502040204020203" pitchFamily="34" charset="0"/>
              </a:rPr>
              <a:t>If you would like help understanding or implementing the toolkit, you can contact Sean Stack, who led the development of the toolkit. </a:t>
            </a:r>
          </a:p>
          <a:p>
            <a:pPr marL="0" marR="0" lvl="0" indent="0" algn="l" defTabSz="457200" rtl="0" eaLnBrk="1" fontAlgn="auto" latinLnBrk="0" hangingPunct="1">
              <a:lnSpc>
                <a:spcPts val="1300"/>
              </a:lnSpc>
              <a:spcBef>
                <a:spcPts val="0"/>
              </a:spcBef>
              <a:spcAft>
                <a:spcPts val="1200"/>
              </a:spcAft>
              <a:buClrTx/>
              <a:buSzTx/>
              <a:buFontTx/>
              <a:buNone/>
              <a:tabLst/>
              <a:defRPr/>
            </a:pPr>
            <a:r>
              <a:rPr kumimoji="0" lang="en-NZ" sz="1000" b="0" i="0" u="none" strike="noStrike" kern="1200" cap="none" spc="0" normalizeH="0" baseline="0" noProof="0" dirty="0">
                <a:ln>
                  <a:noFill/>
                </a:ln>
                <a:solidFill>
                  <a:prstClr val="black"/>
                </a:solidFill>
                <a:effectLst/>
                <a:uLnTx/>
                <a:uFillTx/>
                <a:latin typeface="Segoe UI" panose="020B0502040204020203" pitchFamily="34" charset="0"/>
                <a:ea typeface="Arial" panose="020B0604020202020204" pitchFamily="34" charset="0"/>
                <a:cs typeface="Segoe UI" panose="020B0502040204020203" pitchFamily="34" charset="0"/>
              </a:rPr>
              <a:t>His email address is </a:t>
            </a:r>
          </a:p>
          <a:p>
            <a:pPr marL="266700" marR="0" lvl="0" indent="0" algn="l" defTabSz="457200" rtl="0" eaLnBrk="1" fontAlgn="auto" latinLnBrk="0" hangingPunct="1">
              <a:lnSpc>
                <a:spcPts val="1300"/>
              </a:lnSpc>
              <a:spcBef>
                <a:spcPts val="0"/>
              </a:spcBef>
              <a:spcAft>
                <a:spcPts val="1800"/>
              </a:spcAft>
              <a:buClrTx/>
              <a:buSzTx/>
              <a:buFontTx/>
              <a:buNone/>
              <a:tabLst/>
              <a:defRPr/>
            </a:pPr>
            <a:r>
              <a:rPr kumimoji="0" lang="en-NZ" sz="1200" b="1" i="0" u="none" strike="noStrike" kern="1200" cap="none" spc="0" normalizeH="0" baseline="0" noProof="0" dirty="0">
                <a:ln>
                  <a:noFill/>
                </a:ln>
                <a:solidFill>
                  <a:srgbClr val="2C5B66"/>
                </a:solidFill>
                <a:effectLst/>
                <a:uLnTx/>
                <a:uFillTx/>
                <a:latin typeface="Segoe UI Semibold" panose="020B0502040204020203" pitchFamily="34" charset="0"/>
                <a:ea typeface="Arial" panose="020B0604020202020204" pitchFamily="34" charset="0"/>
                <a:cs typeface="Segoe UI Semibold" panose="020B0502040204020203" pitchFamily="34" charset="0"/>
                <a:hlinkClick r:id="rId9">
                  <a:extLst>
                    <a:ext uri="{A12FA001-AC4F-418D-AE19-62706E023703}">
                      <ahyp:hlinkClr xmlns:ahyp="http://schemas.microsoft.com/office/drawing/2018/hyperlinkcolor" val="tx"/>
                    </a:ext>
                  </a:extLst>
                </a:hlinkClick>
              </a:rPr>
              <a:t>sstack@allenandclarke.com</a:t>
            </a:r>
            <a:endParaRPr kumimoji="0" lang="en-NZ" sz="1200" b="0" i="0" u="none" strike="noStrike" kern="1200" cap="none" spc="0" normalizeH="0" baseline="0" noProof="0" dirty="0">
              <a:ln>
                <a:noFill/>
              </a:ln>
              <a:solidFill>
                <a:srgbClr val="2C5B66"/>
              </a:solidFill>
              <a:effectLst/>
              <a:uLnTx/>
              <a:uFillTx/>
              <a:latin typeface="Segoe UI" panose="020B0502040204020203" pitchFamily="34" charset="0"/>
              <a:ea typeface="Arial" panose="020B0604020202020204" pitchFamily="34" charset="0"/>
              <a:cs typeface="Segoe UI" panose="020B0502040204020203" pitchFamily="34" charset="0"/>
            </a:endParaRPr>
          </a:p>
          <a:p>
            <a:pPr marL="0" marR="0" lvl="0" indent="0" algn="l" defTabSz="457200" rtl="0" eaLnBrk="1" fontAlgn="auto" latinLnBrk="0" hangingPunct="1">
              <a:lnSpc>
                <a:spcPts val="1300"/>
              </a:lnSpc>
              <a:spcBef>
                <a:spcPts val="0"/>
              </a:spcBef>
              <a:spcAft>
                <a:spcPts val="1200"/>
              </a:spcAft>
              <a:buClrTx/>
              <a:buSzTx/>
              <a:buFontTx/>
              <a:buNone/>
              <a:tabLst/>
              <a:defRPr/>
            </a:pPr>
            <a:r>
              <a:rPr kumimoji="0" lang="en-NZ" sz="1000" b="0" i="0" u="none" strike="noStrike" kern="1200" cap="none" spc="0" normalizeH="0" baseline="0" noProof="0" dirty="0">
                <a:ln>
                  <a:noFill/>
                </a:ln>
                <a:solidFill>
                  <a:prstClr val="black"/>
                </a:solidFill>
                <a:effectLst/>
                <a:uLnTx/>
                <a:uFillTx/>
                <a:latin typeface="Segoe UI" panose="020B0502040204020203" pitchFamily="34" charset="0"/>
                <a:ea typeface="Arial" panose="020B0604020202020204" pitchFamily="34" charset="0"/>
                <a:cs typeface="Segoe UI" panose="020B0502040204020203" pitchFamily="34" charset="0"/>
              </a:rPr>
              <a:t>He's more than happy to provide advice free </a:t>
            </a:r>
            <a:br>
              <a:rPr kumimoji="0" lang="en-NZ" sz="1000" b="0" i="0" u="none" strike="noStrike" kern="1200" cap="none" spc="0" normalizeH="0" baseline="0" noProof="0" dirty="0">
                <a:ln>
                  <a:noFill/>
                </a:ln>
                <a:solidFill>
                  <a:prstClr val="black"/>
                </a:solidFill>
                <a:effectLst/>
                <a:uLnTx/>
                <a:uFillTx/>
                <a:latin typeface="Segoe UI" panose="020B0502040204020203" pitchFamily="34" charset="0"/>
                <a:ea typeface="Arial" panose="020B0604020202020204" pitchFamily="34" charset="0"/>
                <a:cs typeface="Segoe UI" panose="020B0502040204020203" pitchFamily="34" charset="0"/>
              </a:rPr>
            </a:br>
            <a:r>
              <a:rPr kumimoji="0" lang="en-NZ" sz="1000" b="0" i="0" u="none" strike="noStrike" kern="1200" cap="none" spc="0" normalizeH="0" baseline="0" noProof="0" dirty="0">
                <a:ln>
                  <a:noFill/>
                </a:ln>
                <a:solidFill>
                  <a:prstClr val="black"/>
                </a:solidFill>
                <a:effectLst/>
                <a:uLnTx/>
                <a:uFillTx/>
                <a:latin typeface="Segoe UI" panose="020B0502040204020203" pitchFamily="34" charset="0"/>
                <a:ea typeface="Arial" panose="020B0604020202020204" pitchFamily="34" charset="0"/>
                <a:cs typeface="Segoe UI" panose="020B0502040204020203" pitchFamily="34" charset="0"/>
              </a:rPr>
              <a:t>of charge.</a:t>
            </a:r>
          </a:p>
        </p:txBody>
      </p:sp>
      <p:cxnSp>
        <p:nvCxnSpPr>
          <p:cNvPr id="15" name="Straight Connector 14">
            <a:extLst>
              <a:ext uri="{FF2B5EF4-FFF2-40B4-BE49-F238E27FC236}">
                <a16:creationId xmlns:a16="http://schemas.microsoft.com/office/drawing/2014/main" id="{2FC9EAFC-71D1-97CB-C1ED-9E32CC505FB4}"/>
              </a:ext>
            </a:extLst>
          </p:cNvPr>
          <p:cNvCxnSpPr>
            <a:cxnSpLocks/>
          </p:cNvCxnSpPr>
          <p:nvPr/>
        </p:nvCxnSpPr>
        <p:spPr>
          <a:xfrm>
            <a:off x="6581773" y="1400175"/>
            <a:ext cx="0" cy="1866900"/>
          </a:xfrm>
          <a:prstGeom prst="line">
            <a:avLst/>
          </a:prstGeom>
          <a:ln w="19050">
            <a:solidFill>
              <a:srgbClr val="2C5B66"/>
            </a:solidFill>
          </a:ln>
        </p:spPr>
        <p:style>
          <a:lnRef idx="1">
            <a:schemeClr val="dk1"/>
          </a:lnRef>
          <a:fillRef idx="0">
            <a:schemeClr val="dk1"/>
          </a:fillRef>
          <a:effectRef idx="0">
            <a:schemeClr val="dk1"/>
          </a:effectRef>
          <a:fontRef idx="minor">
            <a:schemeClr val="tx1"/>
          </a:fontRef>
        </p:style>
      </p:cxnSp>
      <p:sp>
        <p:nvSpPr>
          <p:cNvPr id="17" name="Oval 16">
            <a:extLst>
              <a:ext uri="{FF2B5EF4-FFF2-40B4-BE49-F238E27FC236}">
                <a16:creationId xmlns:a16="http://schemas.microsoft.com/office/drawing/2014/main" id="{235C8A5D-C58D-F717-5006-3B67929A8D3F}"/>
              </a:ext>
            </a:extLst>
          </p:cNvPr>
          <p:cNvSpPr/>
          <p:nvPr/>
        </p:nvSpPr>
        <p:spPr>
          <a:xfrm>
            <a:off x="6505573" y="1383438"/>
            <a:ext cx="152400" cy="152400"/>
          </a:xfrm>
          <a:prstGeom prst="ellipse">
            <a:avLst/>
          </a:prstGeom>
          <a:solidFill>
            <a:schemeClr val="bg1"/>
          </a:solidFill>
          <a:ln w="19050">
            <a:solidFill>
              <a:srgbClr val="1027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772D97A0-7B37-5DF5-70C4-A96CDA56755A}"/>
              </a:ext>
            </a:extLst>
          </p:cNvPr>
          <p:cNvSpPr/>
          <p:nvPr/>
        </p:nvSpPr>
        <p:spPr>
          <a:xfrm>
            <a:off x="6505573" y="2012088"/>
            <a:ext cx="152400" cy="152400"/>
          </a:xfrm>
          <a:prstGeom prst="ellipse">
            <a:avLst/>
          </a:prstGeom>
          <a:solidFill>
            <a:schemeClr val="bg1"/>
          </a:solidFill>
          <a:ln w="19050">
            <a:solidFill>
              <a:srgbClr val="1027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A4F48E0-4C59-D43F-839A-2CC8D91FBD5A}"/>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380968" y="4743450"/>
            <a:ext cx="2250186" cy="1558684"/>
          </a:xfrm>
          <a:prstGeom prst="rect">
            <a:avLst/>
          </a:prstGeom>
          <a:ln w="3175">
            <a:solidFill>
              <a:schemeClr val="bg1">
                <a:lumMod val="85000"/>
              </a:schemeClr>
            </a:solidFill>
          </a:ln>
          <a:effectLst>
            <a:outerShdw blurRad="50800" dist="25400" dir="2160000" algn="l" rotWithShape="0">
              <a:prstClr val="black">
                <a:alpha val="25000"/>
              </a:prstClr>
            </a:outerShdw>
          </a:effectLst>
        </p:spPr>
      </p:pic>
      <p:grpSp>
        <p:nvGrpSpPr>
          <p:cNvPr id="3" name="Group 2">
            <a:extLst>
              <a:ext uri="{FF2B5EF4-FFF2-40B4-BE49-F238E27FC236}">
                <a16:creationId xmlns:a16="http://schemas.microsoft.com/office/drawing/2014/main" id="{0B2C6151-67EB-7F30-F946-58493D77C009}"/>
              </a:ext>
            </a:extLst>
          </p:cNvPr>
          <p:cNvGrpSpPr/>
          <p:nvPr/>
        </p:nvGrpSpPr>
        <p:grpSpPr>
          <a:xfrm>
            <a:off x="2569134" y="4949058"/>
            <a:ext cx="2262893" cy="1135005"/>
            <a:chOff x="2047292" y="4324962"/>
            <a:chExt cx="2262893" cy="1135005"/>
          </a:xfrm>
        </p:grpSpPr>
        <p:grpSp>
          <p:nvGrpSpPr>
            <p:cNvPr id="7" name="Group 6">
              <a:extLst>
                <a:ext uri="{FF2B5EF4-FFF2-40B4-BE49-F238E27FC236}">
                  <a16:creationId xmlns:a16="http://schemas.microsoft.com/office/drawing/2014/main" id="{08FFA820-A51A-1D47-8FB3-931EB5E1680E}"/>
                </a:ext>
              </a:extLst>
            </p:cNvPr>
            <p:cNvGrpSpPr/>
            <p:nvPr/>
          </p:nvGrpSpPr>
          <p:grpSpPr>
            <a:xfrm rot="790999">
              <a:off x="2047292" y="4447799"/>
              <a:ext cx="161277" cy="799860"/>
              <a:chOff x="4910098" y="3224287"/>
              <a:chExt cx="82532" cy="409321"/>
            </a:xfrm>
            <a:solidFill>
              <a:schemeClr val="tx1">
                <a:lumMod val="10000"/>
                <a:lumOff val="90000"/>
              </a:schemeClr>
            </a:solidFill>
          </p:grpSpPr>
          <p:sp>
            <p:nvSpPr>
              <p:cNvPr id="29" name="Free-form: Shape 55">
                <a:extLst>
                  <a:ext uri="{FF2B5EF4-FFF2-40B4-BE49-F238E27FC236}">
                    <a16:creationId xmlns:a16="http://schemas.microsoft.com/office/drawing/2014/main" id="{BD50C785-6742-C0CA-88C4-B6672F278828}"/>
                  </a:ext>
                </a:extLst>
              </p:cNvPr>
              <p:cNvSpPr/>
              <p:nvPr/>
            </p:nvSpPr>
            <p:spPr>
              <a:xfrm>
                <a:off x="4910098" y="3224287"/>
                <a:ext cx="82532" cy="274306"/>
              </a:xfrm>
              <a:custGeom>
                <a:avLst/>
                <a:gdLst>
                  <a:gd name="connsiteX0" fmla="*/ 3372 w 82532"/>
                  <a:gd name="connsiteY0" fmla="*/ 5640 h 274306"/>
                  <a:gd name="connsiteX1" fmla="*/ 38 w 82532"/>
                  <a:gd name="connsiteY1" fmla="*/ 18498 h 274306"/>
                  <a:gd name="connsiteX2" fmla="*/ 1753 w 82532"/>
                  <a:gd name="connsiteY2" fmla="*/ 82316 h 274306"/>
                  <a:gd name="connsiteX3" fmla="*/ 5658 w 82532"/>
                  <a:gd name="connsiteY3" fmla="*/ 105557 h 274306"/>
                  <a:gd name="connsiteX4" fmla="*/ 8611 w 82532"/>
                  <a:gd name="connsiteY4" fmla="*/ 258909 h 274306"/>
                  <a:gd name="connsiteX5" fmla="*/ 8992 w 82532"/>
                  <a:gd name="connsiteY5" fmla="*/ 265767 h 274306"/>
                  <a:gd name="connsiteX6" fmla="*/ 18612 w 82532"/>
                  <a:gd name="connsiteY6" fmla="*/ 270720 h 274306"/>
                  <a:gd name="connsiteX7" fmla="*/ 52616 w 82532"/>
                  <a:gd name="connsiteY7" fmla="*/ 274149 h 274306"/>
                  <a:gd name="connsiteX8" fmla="*/ 81477 w 82532"/>
                  <a:gd name="connsiteY8" fmla="*/ 263958 h 274306"/>
                  <a:gd name="connsiteX9" fmla="*/ 81477 w 82532"/>
                  <a:gd name="connsiteY9" fmla="*/ 257862 h 274306"/>
                  <a:gd name="connsiteX10" fmla="*/ 81191 w 82532"/>
                  <a:gd name="connsiteY10" fmla="*/ 186519 h 274306"/>
                  <a:gd name="connsiteX11" fmla="*/ 82430 w 82532"/>
                  <a:gd name="connsiteY11" fmla="*/ 149658 h 274306"/>
                  <a:gd name="connsiteX12" fmla="*/ 79096 w 82532"/>
                  <a:gd name="connsiteY12" fmla="*/ 24880 h 274306"/>
                  <a:gd name="connsiteX13" fmla="*/ 80144 w 82532"/>
                  <a:gd name="connsiteY13" fmla="*/ 18022 h 274306"/>
                  <a:gd name="connsiteX14" fmla="*/ 69095 w 82532"/>
                  <a:gd name="connsiteY14" fmla="*/ 6402 h 274306"/>
                  <a:gd name="connsiteX15" fmla="*/ 63189 w 82532"/>
                  <a:gd name="connsiteY15" fmla="*/ 4592 h 274306"/>
                  <a:gd name="connsiteX16" fmla="*/ 59760 w 82532"/>
                  <a:gd name="connsiteY16" fmla="*/ 4973 h 274306"/>
                  <a:gd name="connsiteX17" fmla="*/ 26327 w 82532"/>
                  <a:gd name="connsiteY17" fmla="*/ 687 h 274306"/>
                  <a:gd name="connsiteX18" fmla="*/ 26327 w 82532"/>
                  <a:gd name="connsiteY18" fmla="*/ 687 h 274306"/>
                  <a:gd name="connsiteX19" fmla="*/ 24613 w 82532"/>
                  <a:gd name="connsiteY19" fmla="*/ 401 h 274306"/>
                  <a:gd name="connsiteX20" fmla="*/ 3372 w 82532"/>
                  <a:gd name="connsiteY20" fmla="*/ 5640 h 27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532" h="274306">
                    <a:moveTo>
                      <a:pt x="3372" y="5640"/>
                    </a:moveTo>
                    <a:cubicBezTo>
                      <a:pt x="1086" y="9926"/>
                      <a:pt x="-247" y="14117"/>
                      <a:pt x="38" y="18498"/>
                    </a:cubicBezTo>
                    <a:cubicBezTo>
                      <a:pt x="324" y="22499"/>
                      <a:pt x="1658" y="78315"/>
                      <a:pt x="1753" y="82316"/>
                    </a:cubicBezTo>
                    <a:cubicBezTo>
                      <a:pt x="2991" y="86031"/>
                      <a:pt x="5372" y="101747"/>
                      <a:pt x="5658" y="105557"/>
                    </a:cubicBezTo>
                    <a:cubicBezTo>
                      <a:pt x="6420" y="115463"/>
                      <a:pt x="10516" y="248908"/>
                      <a:pt x="8611" y="258909"/>
                    </a:cubicBezTo>
                    <a:cubicBezTo>
                      <a:pt x="8135" y="261195"/>
                      <a:pt x="8611" y="263481"/>
                      <a:pt x="8992" y="265767"/>
                    </a:cubicBezTo>
                    <a:cubicBezTo>
                      <a:pt x="9468" y="268244"/>
                      <a:pt x="12897" y="270054"/>
                      <a:pt x="18612" y="270720"/>
                    </a:cubicBezTo>
                    <a:cubicBezTo>
                      <a:pt x="29852" y="272054"/>
                      <a:pt x="41091" y="273578"/>
                      <a:pt x="52616" y="274149"/>
                    </a:cubicBezTo>
                    <a:cubicBezTo>
                      <a:pt x="74810" y="275197"/>
                      <a:pt x="82144" y="270911"/>
                      <a:pt x="81477" y="263958"/>
                    </a:cubicBezTo>
                    <a:cubicBezTo>
                      <a:pt x="81287" y="261957"/>
                      <a:pt x="81287" y="259862"/>
                      <a:pt x="81477" y="257862"/>
                    </a:cubicBezTo>
                    <a:cubicBezTo>
                      <a:pt x="81763" y="255290"/>
                      <a:pt x="80144" y="188996"/>
                      <a:pt x="81191" y="186519"/>
                    </a:cubicBezTo>
                    <a:cubicBezTo>
                      <a:pt x="82906" y="182138"/>
                      <a:pt x="82525" y="153944"/>
                      <a:pt x="82430" y="149658"/>
                    </a:cubicBezTo>
                    <a:cubicBezTo>
                      <a:pt x="82049" y="141276"/>
                      <a:pt x="79191" y="33262"/>
                      <a:pt x="79096" y="24880"/>
                    </a:cubicBezTo>
                    <a:cubicBezTo>
                      <a:pt x="79096" y="22594"/>
                      <a:pt x="78715" y="20213"/>
                      <a:pt x="80144" y="18022"/>
                    </a:cubicBezTo>
                    <a:cubicBezTo>
                      <a:pt x="83668" y="12783"/>
                      <a:pt x="79763" y="9069"/>
                      <a:pt x="69095" y="6402"/>
                    </a:cubicBezTo>
                    <a:cubicBezTo>
                      <a:pt x="66999" y="5925"/>
                      <a:pt x="65189" y="5259"/>
                      <a:pt x="63189" y="4592"/>
                    </a:cubicBezTo>
                    <a:cubicBezTo>
                      <a:pt x="62046" y="4687"/>
                      <a:pt x="60903" y="4878"/>
                      <a:pt x="59760" y="4973"/>
                    </a:cubicBezTo>
                    <a:cubicBezTo>
                      <a:pt x="48997" y="3163"/>
                      <a:pt x="38424" y="1068"/>
                      <a:pt x="26327" y="687"/>
                    </a:cubicBezTo>
                    <a:cubicBezTo>
                      <a:pt x="26327" y="687"/>
                      <a:pt x="26327" y="687"/>
                      <a:pt x="26327" y="687"/>
                    </a:cubicBezTo>
                    <a:cubicBezTo>
                      <a:pt x="25756" y="687"/>
                      <a:pt x="25184" y="496"/>
                      <a:pt x="24613" y="401"/>
                    </a:cubicBezTo>
                    <a:cubicBezTo>
                      <a:pt x="9754" y="-647"/>
                      <a:pt x="6515" y="115"/>
                      <a:pt x="3372" y="5640"/>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56">
                <a:extLst>
                  <a:ext uri="{FF2B5EF4-FFF2-40B4-BE49-F238E27FC236}">
                    <a16:creationId xmlns:a16="http://schemas.microsoft.com/office/drawing/2014/main" id="{5F851032-0093-4C94-189D-4133730D382C}"/>
                  </a:ext>
                </a:extLst>
              </p:cNvPr>
              <p:cNvSpPr/>
              <p:nvPr/>
            </p:nvSpPr>
            <p:spPr>
              <a:xfrm>
                <a:off x="4910132" y="3555894"/>
                <a:ext cx="81347" cy="77714"/>
              </a:xfrm>
              <a:custGeom>
                <a:avLst/>
                <a:gdLst>
                  <a:gd name="connsiteX0" fmla="*/ 3720 w 81347"/>
                  <a:gd name="connsiteY0" fmla="*/ 1407 h 77714"/>
                  <a:gd name="connsiteX1" fmla="*/ 5 w 81347"/>
                  <a:gd name="connsiteY1" fmla="*/ 5027 h 77714"/>
                  <a:gd name="connsiteX2" fmla="*/ 5 w 81347"/>
                  <a:gd name="connsiteY2" fmla="*/ 23029 h 77714"/>
                  <a:gd name="connsiteX3" fmla="*/ 3339 w 81347"/>
                  <a:gd name="connsiteY3" fmla="*/ 29601 h 77714"/>
                  <a:gd name="connsiteX4" fmla="*/ 2291 w 81347"/>
                  <a:gd name="connsiteY4" fmla="*/ 72940 h 77714"/>
                  <a:gd name="connsiteX5" fmla="*/ 2481 w 81347"/>
                  <a:gd name="connsiteY5" fmla="*/ 74845 h 77714"/>
                  <a:gd name="connsiteX6" fmla="*/ 12006 w 81347"/>
                  <a:gd name="connsiteY6" fmla="*/ 76369 h 77714"/>
                  <a:gd name="connsiteX7" fmla="*/ 45915 w 81347"/>
                  <a:gd name="connsiteY7" fmla="*/ 77607 h 77714"/>
                  <a:gd name="connsiteX8" fmla="*/ 74967 w 81347"/>
                  <a:gd name="connsiteY8" fmla="*/ 74940 h 77714"/>
                  <a:gd name="connsiteX9" fmla="*/ 75062 w 81347"/>
                  <a:gd name="connsiteY9" fmla="*/ 73226 h 77714"/>
                  <a:gd name="connsiteX10" fmla="*/ 76586 w 81347"/>
                  <a:gd name="connsiteY10" fmla="*/ 53033 h 77714"/>
                  <a:gd name="connsiteX11" fmla="*/ 78777 w 81347"/>
                  <a:gd name="connsiteY11" fmla="*/ 42650 h 77714"/>
                  <a:gd name="connsiteX12" fmla="*/ 78777 w 81347"/>
                  <a:gd name="connsiteY12" fmla="*/ 7408 h 77714"/>
                  <a:gd name="connsiteX13" fmla="*/ 80015 w 81347"/>
                  <a:gd name="connsiteY13" fmla="*/ 5503 h 77714"/>
                  <a:gd name="connsiteX14" fmla="*/ 69252 w 81347"/>
                  <a:gd name="connsiteY14" fmla="*/ 2169 h 77714"/>
                  <a:gd name="connsiteX15" fmla="*/ 63441 w 81347"/>
                  <a:gd name="connsiteY15" fmla="*/ 1598 h 77714"/>
                  <a:gd name="connsiteX16" fmla="*/ 60012 w 81347"/>
                  <a:gd name="connsiteY16" fmla="*/ 1598 h 77714"/>
                  <a:gd name="connsiteX17" fmla="*/ 26675 w 81347"/>
                  <a:gd name="connsiteY17" fmla="*/ 169 h 77714"/>
                  <a:gd name="connsiteX18" fmla="*/ 26675 w 81347"/>
                  <a:gd name="connsiteY18" fmla="*/ 169 h 77714"/>
                  <a:gd name="connsiteX19" fmla="*/ 24960 w 81347"/>
                  <a:gd name="connsiteY19" fmla="*/ 169 h 77714"/>
                  <a:gd name="connsiteX20" fmla="*/ 3720 w 81347"/>
                  <a:gd name="connsiteY20" fmla="*/ 1502 h 7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347" h="77714">
                    <a:moveTo>
                      <a:pt x="3720" y="1407"/>
                    </a:moveTo>
                    <a:cubicBezTo>
                      <a:pt x="1243" y="2550"/>
                      <a:pt x="-90" y="3788"/>
                      <a:pt x="5" y="5027"/>
                    </a:cubicBezTo>
                    <a:cubicBezTo>
                      <a:pt x="195" y="6170"/>
                      <a:pt x="5" y="21981"/>
                      <a:pt x="5" y="23029"/>
                    </a:cubicBezTo>
                    <a:cubicBezTo>
                      <a:pt x="1148" y="24077"/>
                      <a:pt x="3148" y="28553"/>
                      <a:pt x="3339" y="29601"/>
                    </a:cubicBezTo>
                    <a:cubicBezTo>
                      <a:pt x="3910" y="32363"/>
                      <a:pt x="4482" y="70082"/>
                      <a:pt x="2291" y="72940"/>
                    </a:cubicBezTo>
                    <a:cubicBezTo>
                      <a:pt x="1815" y="73607"/>
                      <a:pt x="2100" y="74273"/>
                      <a:pt x="2481" y="74845"/>
                    </a:cubicBezTo>
                    <a:cubicBezTo>
                      <a:pt x="2958" y="75512"/>
                      <a:pt x="6196" y="76083"/>
                      <a:pt x="12006" y="76369"/>
                    </a:cubicBezTo>
                    <a:cubicBezTo>
                      <a:pt x="23151" y="76845"/>
                      <a:pt x="34390" y="77321"/>
                      <a:pt x="45915" y="77607"/>
                    </a:cubicBezTo>
                    <a:cubicBezTo>
                      <a:pt x="68013" y="78083"/>
                      <a:pt x="75538" y="76940"/>
                      <a:pt x="74967" y="74940"/>
                    </a:cubicBezTo>
                    <a:cubicBezTo>
                      <a:pt x="74776" y="74369"/>
                      <a:pt x="74871" y="73797"/>
                      <a:pt x="75062" y="73226"/>
                    </a:cubicBezTo>
                    <a:cubicBezTo>
                      <a:pt x="75348" y="72464"/>
                      <a:pt x="75538" y="53795"/>
                      <a:pt x="76586" y="53033"/>
                    </a:cubicBezTo>
                    <a:cubicBezTo>
                      <a:pt x="78396" y="51794"/>
                      <a:pt x="78777" y="43889"/>
                      <a:pt x="78777" y="42650"/>
                    </a:cubicBezTo>
                    <a:cubicBezTo>
                      <a:pt x="78681" y="40269"/>
                      <a:pt x="78586" y="9789"/>
                      <a:pt x="78777" y="7408"/>
                    </a:cubicBezTo>
                    <a:cubicBezTo>
                      <a:pt x="78777" y="6741"/>
                      <a:pt x="78491" y="6074"/>
                      <a:pt x="80015" y="5503"/>
                    </a:cubicBezTo>
                    <a:cubicBezTo>
                      <a:pt x="83634" y="4074"/>
                      <a:pt x="79824" y="2931"/>
                      <a:pt x="69252" y="2169"/>
                    </a:cubicBezTo>
                    <a:cubicBezTo>
                      <a:pt x="67156" y="1979"/>
                      <a:pt x="65346" y="1788"/>
                      <a:pt x="63441" y="1598"/>
                    </a:cubicBezTo>
                    <a:cubicBezTo>
                      <a:pt x="62298" y="1598"/>
                      <a:pt x="61155" y="1598"/>
                      <a:pt x="60012" y="1598"/>
                    </a:cubicBezTo>
                    <a:cubicBezTo>
                      <a:pt x="49249" y="1026"/>
                      <a:pt x="38772" y="359"/>
                      <a:pt x="26675" y="169"/>
                    </a:cubicBezTo>
                    <a:lnTo>
                      <a:pt x="26675" y="169"/>
                    </a:lnTo>
                    <a:cubicBezTo>
                      <a:pt x="26103" y="169"/>
                      <a:pt x="25627" y="169"/>
                      <a:pt x="24960" y="169"/>
                    </a:cubicBezTo>
                    <a:cubicBezTo>
                      <a:pt x="10197" y="-212"/>
                      <a:pt x="6863" y="-22"/>
                      <a:pt x="3720" y="1502"/>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CDFAB5D0-A30E-98AF-8187-64A1792EAA2D}"/>
                </a:ext>
              </a:extLst>
            </p:cNvPr>
            <p:cNvGrpSpPr/>
            <p:nvPr/>
          </p:nvGrpSpPr>
          <p:grpSpPr>
            <a:xfrm>
              <a:off x="2089502" y="4324962"/>
              <a:ext cx="2220683" cy="1135005"/>
              <a:chOff x="3130522" y="4722822"/>
              <a:chExt cx="2391181" cy="1029109"/>
            </a:xfrm>
          </p:grpSpPr>
          <p:sp>
            <p:nvSpPr>
              <p:cNvPr id="19" name="Free-form: Shape 46">
                <a:extLst>
                  <a:ext uri="{FF2B5EF4-FFF2-40B4-BE49-F238E27FC236}">
                    <a16:creationId xmlns:a16="http://schemas.microsoft.com/office/drawing/2014/main" id="{1E17ADBA-7B11-1485-8F64-1CA1016EB235}"/>
                  </a:ext>
                </a:extLst>
              </p:cNvPr>
              <p:cNvSpPr/>
              <p:nvPr/>
            </p:nvSpPr>
            <p:spPr>
              <a:xfrm>
                <a:off x="4868549" y="4831278"/>
                <a:ext cx="605949" cy="866046"/>
              </a:xfrm>
              <a:custGeom>
                <a:avLst/>
                <a:gdLst>
                  <a:gd name="connsiteX0" fmla="*/ 489829 w 605949"/>
                  <a:gd name="connsiteY0" fmla="*/ 20771 h 866046"/>
                  <a:gd name="connsiteX1" fmla="*/ 479123 w 605949"/>
                  <a:gd name="connsiteY1" fmla="*/ 13062 h 866046"/>
                  <a:gd name="connsiteX2" fmla="*/ 436938 w 605949"/>
                  <a:gd name="connsiteY2" fmla="*/ 0 h 866046"/>
                  <a:gd name="connsiteX3" fmla="*/ 416167 w 605949"/>
                  <a:gd name="connsiteY3" fmla="*/ 5996 h 866046"/>
                  <a:gd name="connsiteX4" fmla="*/ 364132 w 605949"/>
                  <a:gd name="connsiteY4" fmla="*/ 108566 h 866046"/>
                  <a:gd name="connsiteX5" fmla="*/ 295823 w 605949"/>
                  <a:gd name="connsiteY5" fmla="*/ 233193 h 866046"/>
                  <a:gd name="connsiteX6" fmla="*/ 295823 w 605949"/>
                  <a:gd name="connsiteY6" fmla="*/ 233193 h 866046"/>
                  <a:gd name="connsiteX7" fmla="*/ 242504 w 605949"/>
                  <a:gd name="connsiteY7" fmla="*/ 319703 h 866046"/>
                  <a:gd name="connsiteX8" fmla="*/ 217878 w 605949"/>
                  <a:gd name="connsiteY8" fmla="*/ 361459 h 866046"/>
                  <a:gd name="connsiteX9" fmla="*/ 196893 w 605949"/>
                  <a:gd name="connsiteY9" fmla="*/ 408783 h 866046"/>
                  <a:gd name="connsiteX10" fmla="*/ 170555 w 605949"/>
                  <a:gd name="connsiteY10" fmla="*/ 450111 h 866046"/>
                  <a:gd name="connsiteX11" fmla="*/ 149569 w 605949"/>
                  <a:gd name="connsiteY11" fmla="*/ 496364 h 866046"/>
                  <a:gd name="connsiteX12" fmla="*/ 117021 w 605949"/>
                  <a:gd name="connsiteY12" fmla="*/ 536193 h 866046"/>
                  <a:gd name="connsiteX13" fmla="*/ 85971 w 605949"/>
                  <a:gd name="connsiteY13" fmla="*/ 573238 h 866046"/>
                  <a:gd name="connsiteX14" fmla="*/ 84687 w 605949"/>
                  <a:gd name="connsiteY14" fmla="*/ 572168 h 866046"/>
                  <a:gd name="connsiteX15" fmla="*/ 85971 w 605949"/>
                  <a:gd name="connsiteY15" fmla="*/ 573238 h 866046"/>
                  <a:gd name="connsiteX16" fmla="*/ 78691 w 605949"/>
                  <a:gd name="connsiteY16" fmla="*/ 610069 h 866046"/>
                  <a:gd name="connsiteX17" fmla="*/ 64986 w 605949"/>
                  <a:gd name="connsiteY17" fmla="*/ 647329 h 866046"/>
                  <a:gd name="connsiteX18" fmla="*/ 45500 w 605949"/>
                  <a:gd name="connsiteY18" fmla="*/ 684374 h 866046"/>
                  <a:gd name="connsiteX19" fmla="*/ 33294 w 605949"/>
                  <a:gd name="connsiteY19" fmla="*/ 703218 h 866046"/>
                  <a:gd name="connsiteX20" fmla="*/ 31367 w 605949"/>
                  <a:gd name="connsiteY20" fmla="*/ 711783 h 866046"/>
                  <a:gd name="connsiteX21" fmla="*/ 36292 w 605949"/>
                  <a:gd name="connsiteY21" fmla="*/ 721205 h 866046"/>
                  <a:gd name="connsiteX22" fmla="*/ 19376 w 605949"/>
                  <a:gd name="connsiteY22" fmla="*/ 726345 h 866046"/>
                  <a:gd name="connsiteX23" fmla="*/ 5028 w 605949"/>
                  <a:gd name="connsiteY23" fmla="*/ 742190 h 866046"/>
                  <a:gd name="connsiteX24" fmla="*/ 32652 w 605949"/>
                  <a:gd name="connsiteY24" fmla="*/ 786516 h 866046"/>
                  <a:gd name="connsiteX25" fmla="*/ 117021 w 605949"/>
                  <a:gd name="connsiteY25" fmla="*/ 842405 h 866046"/>
                  <a:gd name="connsiteX26" fmla="*/ 152567 w 605949"/>
                  <a:gd name="connsiteY26" fmla="*/ 863391 h 866046"/>
                  <a:gd name="connsiteX27" fmla="*/ 175908 w 605949"/>
                  <a:gd name="connsiteY27" fmla="*/ 863391 h 866046"/>
                  <a:gd name="connsiteX28" fmla="*/ 175908 w 605949"/>
                  <a:gd name="connsiteY28" fmla="*/ 863391 h 866046"/>
                  <a:gd name="connsiteX29" fmla="*/ 261348 w 605949"/>
                  <a:gd name="connsiteY29" fmla="*/ 723347 h 866046"/>
                  <a:gd name="connsiteX30" fmla="*/ 346573 w 605949"/>
                  <a:gd name="connsiteY30" fmla="*/ 576450 h 866046"/>
                  <a:gd name="connsiteX31" fmla="*/ 386402 w 605949"/>
                  <a:gd name="connsiteY31" fmla="*/ 500861 h 866046"/>
                  <a:gd name="connsiteX32" fmla="*/ 426874 w 605949"/>
                  <a:gd name="connsiteY32" fmla="*/ 426128 h 866046"/>
                  <a:gd name="connsiteX33" fmla="*/ 520022 w 605949"/>
                  <a:gd name="connsiteY33" fmla="*/ 279017 h 866046"/>
                  <a:gd name="connsiteX34" fmla="*/ 560922 w 605949"/>
                  <a:gd name="connsiteY34" fmla="*/ 194648 h 866046"/>
                  <a:gd name="connsiteX35" fmla="*/ 585119 w 605949"/>
                  <a:gd name="connsiteY35" fmla="*/ 156961 h 866046"/>
                  <a:gd name="connsiteX36" fmla="*/ 598610 w 605949"/>
                  <a:gd name="connsiteY36" fmla="*/ 120558 h 866046"/>
                  <a:gd name="connsiteX37" fmla="*/ 599680 w 605949"/>
                  <a:gd name="connsiteY37" fmla="*/ 118845 h 866046"/>
                  <a:gd name="connsiteX38" fmla="*/ 592828 w 605949"/>
                  <a:gd name="connsiteY38" fmla="*/ 97860 h 866046"/>
                  <a:gd name="connsiteX39" fmla="*/ 582764 w 605949"/>
                  <a:gd name="connsiteY39" fmla="*/ 71307 h 866046"/>
                  <a:gd name="connsiteX40" fmla="*/ 513170 w 605949"/>
                  <a:gd name="connsiteY40" fmla="*/ 31050 h 866046"/>
                  <a:gd name="connsiteX41" fmla="*/ 489829 w 605949"/>
                  <a:gd name="connsiteY41" fmla="*/ 20343 h 86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05949" h="866046">
                    <a:moveTo>
                      <a:pt x="489829" y="20771"/>
                    </a:moveTo>
                    <a:cubicBezTo>
                      <a:pt x="486403" y="18201"/>
                      <a:pt x="482977" y="15632"/>
                      <a:pt x="479123" y="13062"/>
                    </a:cubicBezTo>
                    <a:cubicBezTo>
                      <a:pt x="464133" y="7923"/>
                      <a:pt x="449572" y="3426"/>
                      <a:pt x="436938" y="0"/>
                    </a:cubicBezTo>
                    <a:cubicBezTo>
                      <a:pt x="430514" y="2570"/>
                      <a:pt x="423662" y="4711"/>
                      <a:pt x="416167" y="5996"/>
                    </a:cubicBezTo>
                    <a:cubicBezTo>
                      <a:pt x="397323" y="39401"/>
                      <a:pt x="380407" y="73662"/>
                      <a:pt x="364132" y="108566"/>
                    </a:cubicBezTo>
                    <a:cubicBezTo>
                      <a:pt x="344004" y="151821"/>
                      <a:pt x="319592" y="191865"/>
                      <a:pt x="295823" y="233193"/>
                    </a:cubicBezTo>
                    <a:cubicBezTo>
                      <a:pt x="295823" y="233193"/>
                      <a:pt x="295823" y="233193"/>
                      <a:pt x="295823" y="233193"/>
                    </a:cubicBezTo>
                    <a:cubicBezTo>
                      <a:pt x="275052" y="260174"/>
                      <a:pt x="258136" y="289510"/>
                      <a:pt x="242504" y="319703"/>
                    </a:cubicBezTo>
                    <a:cubicBezTo>
                      <a:pt x="235009" y="334050"/>
                      <a:pt x="226872" y="347969"/>
                      <a:pt x="217878" y="361459"/>
                    </a:cubicBezTo>
                    <a:cubicBezTo>
                      <a:pt x="208456" y="375592"/>
                      <a:pt x="204816" y="393579"/>
                      <a:pt x="196893" y="408783"/>
                    </a:cubicBezTo>
                    <a:cubicBezTo>
                      <a:pt x="189398" y="423344"/>
                      <a:pt x="178692" y="435978"/>
                      <a:pt x="170555" y="450111"/>
                    </a:cubicBezTo>
                    <a:cubicBezTo>
                      <a:pt x="162203" y="464672"/>
                      <a:pt x="158777" y="482017"/>
                      <a:pt x="149569" y="496364"/>
                    </a:cubicBezTo>
                    <a:cubicBezTo>
                      <a:pt x="140576" y="510497"/>
                      <a:pt x="132224" y="525915"/>
                      <a:pt x="117021" y="536193"/>
                    </a:cubicBezTo>
                    <a:cubicBezTo>
                      <a:pt x="102674" y="545829"/>
                      <a:pt x="92395" y="558677"/>
                      <a:pt x="85971" y="573238"/>
                    </a:cubicBezTo>
                    <a:cubicBezTo>
                      <a:pt x="85543" y="572810"/>
                      <a:pt x="85115" y="572596"/>
                      <a:pt x="84687" y="572168"/>
                    </a:cubicBezTo>
                    <a:cubicBezTo>
                      <a:pt x="85115" y="572596"/>
                      <a:pt x="85543" y="572810"/>
                      <a:pt x="85971" y="573238"/>
                    </a:cubicBezTo>
                    <a:cubicBezTo>
                      <a:pt x="80832" y="584373"/>
                      <a:pt x="81046" y="597436"/>
                      <a:pt x="78691" y="610069"/>
                    </a:cubicBezTo>
                    <a:cubicBezTo>
                      <a:pt x="76335" y="623560"/>
                      <a:pt x="70340" y="635337"/>
                      <a:pt x="64986" y="647329"/>
                    </a:cubicBezTo>
                    <a:cubicBezTo>
                      <a:pt x="59205" y="659963"/>
                      <a:pt x="52781" y="672597"/>
                      <a:pt x="45500" y="684374"/>
                    </a:cubicBezTo>
                    <a:cubicBezTo>
                      <a:pt x="41646" y="690584"/>
                      <a:pt x="36292" y="696366"/>
                      <a:pt x="33294" y="703218"/>
                    </a:cubicBezTo>
                    <a:cubicBezTo>
                      <a:pt x="32224" y="705788"/>
                      <a:pt x="30511" y="708357"/>
                      <a:pt x="31367" y="711783"/>
                    </a:cubicBezTo>
                    <a:cubicBezTo>
                      <a:pt x="31795" y="713496"/>
                      <a:pt x="36506" y="720563"/>
                      <a:pt x="36292" y="721205"/>
                    </a:cubicBezTo>
                    <a:cubicBezTo>
                      <a:pt x="35436" y="723775"/>
                      <a:pt x="22373" y="724203"/>
                      <a:pt x="19376" y="726345"/>
                    </a:cubicBezTo>
                    <a:cubicBezTo>
                      <a:pt x="13166" y="730627"/>
                      <a:pt x="9525" y="736837"/>
                      <a:pt x="5028" y="742190"/>
                    </a:cubicBezTo>
                    <a:cubicBezTo>
                      <a:pt x="-5678" y="754824"/>
                      <a:pt x="-539" y="763818"/>
                      <a:pt x="32652" y="786516"/>
                    </a:cubicBezTo>
                    <a:cubicBezTo>
                      <a:pt x="60275" y="805360"/>
                      <a:pt x="88969" y="823776"/>
                      <a:pt x="117021" y="842405"/>
                    </a:cubicBezTo>
                    <a:cubicBezTo>
                      <a:pt x="129227" y="850543"/>
                      <a:pt x="140576" y="859322"/>
                      <a:pt x="152567" y="863391"/>
                    </a:cubicBezTo>
                    <a:cubicBezTo>
                      <a:pt x="162203" y="866603"/>
                      <a:pt x="173124" y="867245"/>
                      <a:pt x="175908" y="863391"/>
                    </a:cubicBezTo>
                    <a:lnTo>
                      <a:pt x="175908" y="863391"/>
                    </a:lnTo>
                    <a:cubicBezTo>
                      <a:pt x="211240" y="820778"/>
                      <a:pt x="237579" y="772598"/>
                      <a:pt x="261348" y="723347"/>
                    </a:cubicBezTo>
                    <a:cubicBezTo>
                      <a:pt x="285973" y="672168"/>
                      <a:pt x="315738" y="623988"/>
                      <a:pt x="346573" y="576450"/>
                    </a:cubicBezTo>
                    <a:cubicBezTo>
                      <a:pt x="361991" y="552467"/>
                      <a:pt x="371199" y="525272"/>
                      <a:pt x="386402" y="500861"/>
                    </a:cubicBezTo>
                    <a:cubicBezTo>
                      <a:pt x="401392" y="476664"/>
                      <a:pt x="411456" y="449897"/>
                      <a:pt x="426874" y="426128"/>
                    </a:cubicBezTo>
                    <a:cubicBezTo>
                      <a:pt x="458351" y="377305"/>
                      <a:pt x="493470" y="330838"/>
                      <a:pt x="520022" y="279017"/>
                    </a:cubicBezTo>
                    <a:cubicBezTo>
                      <a:pt x="534155" y="251180"/>
                      <a:pt x="545932" y="222058"/>
                      <a:pt x="560922" y="194648"/>
                    </a:cubicBezTo>
                    <a:cubicBezTo>
                      <a:pt x="567988" y="181800"/>
                      <a:pt x="574412" y="167453"/>
                      <a:pt x="585119" y="156961"/>
                    </a:cubicBezTo>
                    <a:cubicBezTo>
                      <a:pt x="592400" y="149894"/>
                      <a:pt x="618524" y="141115"/>
                      <a:pt x="598610" y="120558"/>
                    </a:cubicBezTo>
                    <a:cubicBezTo>
                      <a:pt x="599038" y="119915"/>
                      <a:pt x="599466" y="119487"/>
                      <a:pt x="599680" y="118845"/>
                    </a:cubicBezTo>
                    <a:cubicBezTo>
                      <a:pt x="594969" y="112849"/>
                      <a:pt x="592186" y="105782"/>
                      <a:pt x="592828" y="97860"/>
                    </a:cubicBezTo>
                    <a:cubicBezTo>
                      <a:pt x="593470" y="88652"/>
                      <a:pt x="589616" y="79872"/>
                      <a:pt x="582764" y="71307"/>
                    </a:cubicBezTo>
                    <a:lnTo>
                      <a:pt x="513170" y="31050"/>
                    </a:lnTo>
                    <a:cubicBezTo>
                      <a:pt x="505033" y="29551"/>
                      <a:pt x="496682" y="25696"/>
                      <a:pt x="489829" y="20343"/>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47">
                <a:extLst>
                  <a:ext uri="{FF2B5EF4-FFF2-40B4-BE49-F238E27FC236}">
                    <a16:creationId xmlns:a16="http://schemas.microsoft.com/office/drawing/2014/main" id="{A53A893B-3583-5A2D-909A-CDA4068B3247}"/>
                  </a:ext>
                </a:extLst>
              </p:cNvPr>
              <p:cNvSpPr/>
              <p:nvPr/>
            </p:nvSpPr>
            <p:spPr>
              <a:xfrm rot="20668024">
                <a:off x="4916342" y="4827102"/>
                <a:ext cx="605361" cy="874787"/>
              </a:xfrm>
              <a:custGeom>
                <a:avLst/>
                <a:gdLst>
                  <a:gd name="connsiteX0" fmla="*/ 605358 w 605358"/>
                  <a:gd name="connsiteY0" fmla="*/ 123449 h 874787"/>
                  <a:gd name="connsiteX1" fmla="*/ 604930 w 605358"/>
                  <a:gd name="connsiteY1" fmla="*/ 116810 h 874787"/>
                  <a:gd name="connsiteX2" fmla="*/ 524202 w 605358"/>
                  <a:gd name="connsiteY2" fmla="*/ 55568 h 874787"/>
                  <a:gd name="connsiteX3" fmla="*/ 507071 w 605358"/>
                  <a:gd name="connsiteY3" fmla="*/ 44219 h 874787"/>
                  <a:gd name="connsiteX4" fmla="*/ 444972 w 605358"/>
                  <a:gd name="connsiteY4" fmla="*/ 8458 h 874787"/>
                  <a:gd name="connsiteX5" fmla="*/ 382873 w 605358"/>
                  <a:gd name="connsiteY5" fmla="*/ 11456 h 874787"/>
                  <a:gd name="connsiteX6" fmla="*/ 382230 w 605358"/>
                  <a:gd name="connsiteY6" fmla="*/ 11884 h 874787"/>
                  <a:gd name="connsiteX7" fmla="*/ 375164 w 605358"/>
                  <a:gd name="connsiteY7" fmla="*/ 31157 h 874787"/>
                  <a:gd name="connsiteX8" fmla="*/ 322058 w 605358"/>
                  <a:gd name="connsiteY8" fmla="*/ 128588 h 874787"/>
                  <a:gd name="connsiteX9" fmla="*/ 279232 w 605358"/>
                  <a:gd name="connsiteY9" fmla="*/ 230730 h 874787"/>
                  <a:gd name="connsiteX10" fmla="*/ 253749 w 605358"/>
                  <a:gd name="connsiteY10" fmla="*/ 278268 h 874787"/>
                  <a:gd name="connsiteX11" fmla="*/ 243257 w 605358"/>
                  <a:gd name="connsiteY11" fmla="*/ 326448 h 874787"/>
                  <a:gd name="connsiteX12" fmla="*/ 210066 w 605358"/>
                  <a:gd name="connsiteY12" fmla="*/ 364992 h 874787"/>
                  <a:gd name="connsiteX13" fmla="*/ 182657 w 605358"/>
                  <a:gd name="connsiteY13" fmla="*/ 417884 h 874787"/>
                  <a:gd name="connsiteX14" fmla="*/ 158674 w 605358"/>
                  <a:gd name="connsiteY14" fmla="*/ 461139 h 874787"/>
                  <a:gd name="connsiteX15" fmla="*/ 142185 w 605358"/>
                  <a:gd name="connsiteY15" fmla="*/ 507820 h 874787"/>
                  <a:gd name="connsiteX16" fmla="*/ 111778 w 605358"/>
                  <a:gd name="connsiteY16" fmla="*/ 551504 h 874787"/>
                  <a:gd name="connsiteX17" fmla="*/ 87367 w 605358"/>
                  <a:gd name="connsiteY17" fmla="*/ 599256 h 874787"/>
                  <a:gd name="connsiteX18" fmla="*/ 62527 w 605358"/>
                  <a:gd name="connsiteY18" fmla="*/ 656215 h 874787"/>
                  <a:gd name="connsiteX19" fmla="*/ 29979 w 605358"/>
                  <a:gd name="connsiteY19" fmla="*/ 705466 h 874787"/>
                  <a:gd name="connsiteX20" fmla="*/ 13062 w 605358"/>
                  <a:gd name="connsiteY20" fmla="*/ 735659 h 874787"/>
                  <a:gd name="connsiteX21" fmla="*/ 0 w 605358"/>
                  <a:gd name="connsiteY21" fmla="*/ 751077 h 874787"/>
                  <a:gd name="connsiteX22" fmla="*/ 34262 w 605358"/>
                  <a:gd name="connsiteY22" fmla="*/ 780842 h 874787"/>
                  <a:gd name="connsiteX23" fmla="*/ 80086 w 605358"/>
                  <a:gd name="connsiteY23" fmla="*/ 816602 h 874787"/>
                  <a:gd name="connsiteX24" fmla="*/ 80086 w 605358"/>
                  <a:gd name="connsiteY24" fmla="*/ 816602 h 874787"/>
                  <a:gd name="connsiteX25" fmla="*/ 140258 w 605358"/>
                  <a:gd name="connsiteY25" fmla="*/ 859429 h 874787"/>
                  <a:gd name="connsiteX26" fmla="*/ 191865 w 605358"/>
                  <a:gd name="connsiteY26" fmla="*/ 872706 h 874787"/>
                  <a:gd name="connsiteX27" fmla="*/ 221843 w 605358"/>
                  <a:gd name="connsiteY27" fmla="*/ 820243 h 874787"/>
                  <a:gd name="connsiteX28" fmla="*/ 286512 w 605358"/>
                  <a:gd name="connsiteY28" fmla="*/ 708250 h 874787"/>
                  <a:gd name="connsiteX29" fmla="*/ 316491 w 605358"/>
                  <a:gd name="connsiteY29" fmla="*/ 652147 h 874787"/>
                  <a:gd name="connsiteX30" fmla="*/ 329553 w 605358"/>
                  <a:gd name="connsiteY30" fmla="*/ 620455 h 874787"/>
                  <a:gd name="connsiteX31" fmla="*/ 348183 w 605358"/>
                  <a:gd name="connsiteY31" fmla="*/ 603538 h 874787"/>
                  <a:gd name="connsiteX32" fmla="*/ 376877 w 605358"/>
                  <a:gd name="connsiteY32" fmla="*/ 550433 h 874787"/>
                  <a:gd name="connsiteX33" fmla="*/ 394864 w 605358"/>
                  <a:gd name="connsiteY33" fmla="*/ 520668 h 874787"/>
                  <a:gd name="connsiteX34" fmla="*/ 407070 w 605358"/>
                  <a:gd name="connsiteY34" fmla="*/ 488762 h 874787"/>
                  <a:gd name="connsiteX35" fmla="*/ 407070 w 605358"/>
                  <a:gd name="connsiteY35" fmla="*/ 489405 h 874787"/>
                  <a:gd name="connsiteX36" fmla="*/ 436835 w 605358"/>
                  <a:gd name="connsiteY36" fmla="*/ 437584 h 874787"/>
                  <a:gd name="connsiteX37" fmla="*/ 451824 w 605358"/>
                  <a:gd name="connsiteY37" fmla="*/ 383622 h 874787"/>
                  <a:gd name="connsiteX38" fmla="*/ 484587 w 605358"/>
                  <a:gd name="connsiteY38" fmla="*/ 340581 h 874787"/>
                  <a:gd name="connsiteX39" fmla="*/ 515208 w 605358"/>
                  <a:gd name="connsiteY39" fmla="*/ 273557 h 874787"/>
                  <a:gd name="connsiteX40" fmla="*/ 552895 w 605358"/>
                  <a:gd name="connsiteY40" fmla="*/ 202464 h 874787"/>
                  <a:gd name="connsiteX41" fmla="*/ 592725 w 605358"/>
                  <a:gd name="connsiteY41" fmla="*/ 137367 h 874787"/>
                  <a:gd name="connsiteX42" fmla="*/ 604716 w 605358"/>
                  <a:gd name="connsiteY42" fmla="*/ 123020 h 87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05358" h="874787">
                    <a:moveTo>
                      <a:pt x="605358" y="123449"/>
                    </a:moveTo>
                    <a:cubicBezTo>
                      <a:pt x="605358" y="121307"/>
                      <a:pt x="605144" y="118952"/>
                      <a:pt x="604930" y="116810"/>
                    </a:cubicBezTo>
                    <a:cubicBezTo>
                      <a:pt x="586515" y="93256"/>
                      <a:pt x="554394" y="74840"/>
                      <a:pt x="524202" y="55568"/>
                    </a:cubicBezTo>
                    <a:cubicBezTo>
                      <a:pt x="519062" y="52356"/>
                      <a:pt x="513281" y="48287"/>
                      <a:pt x="507071" y="44219"/>
                    </a:cubicBezTo>
                    <a:lnTo>
                      <a:pt x="444972" y="8458"/>
                    </a:lnTo>
                    <a:cubicBezTo>
                      <a:pt x="420774" y="-1820"/>
                      <a:pt x="397648" y="-4818"/>
                      <a:pt x="382873" y="11456"/>
                    </a:cubicBezTo>
                    <a:cubicBezTo>
                      <a:pt x="382873" y="11456"/>
                      <a:pt x="382444" y="11670"/>
                      <a:pt x="382230" y="11884"/>
                    </a:cubicBezTo>
                    <a:cubicBezTo>
                      <a:pt x="380303" y="18523"/>
                      <a:pt x="378376" y="25161"/>
                      <a:pt x="375164" y="31157"/>
                    </a:cubicBezTo>
                    <a:cubicBezTo>
                      <a:pt x="358247" y="63919"/>
                      <a:pt x="337476" y="94755"/>
                      <a:pt x="322058" y="128588"/>
                    </a:cubicBezTo>
                    <a:cubicBezTo>
                      <a:pt x="306855" y="161993"/>
                      <a:pt x="295720" y="197753"/>
                      <a:pt x="279232" y="230730"/>
                    </a:cubicBezTo>
                    <a:cubicBezTo>
                      <a:pt x="271094" y="246790"/>
                      <a:pt x="262315" y="262422"/>
                      <a:pt x="253749" y="278268"/>
                    </a:cubicBezTo>
                    <a:cubicBezTo>
                      <a:pt x="246041" y="292615"/>
                      <a:pt x="252036" y="312958"/>
                      <a:pt x="243257" y="326448"/>
                    </a:cubicBezTo>
                    <a:cubicBezTo>
                      <a:pt x="234263" y="340581"/>
                      <a:pt x="218846" y="350645"/>
                      <a:pt x="210066" y="364992"/>
                    </a:cubicBezTo>
                    <a:cubicBezTo>
                      <a:pt x="199788" y="381909"/>
                      <a:pt x="192507" y="400753"/>
                      <a:pt x="182657" y="417884"/>
                    </a:cubicBezTo>
                    <a:cubicBezTo>
                      <a:pt x="174306" y="432231"/>
                      <a:pt x="166383" y="446578"/>
                      <a:pt x="158674" y="461139"/>
                    </a:cubicBezTo>
                    <a:cubicBezTo>
                      <a:pt x="150965" y="475486"/>
                      <a:pt x="149466" y="493045"/>
                      <a:pt x="142185" y="507820"/>
                    </a:cubicBezTo>
                    <a:cubicBezTo>
                      <a:pt x="134476" y="523880"/>
                      <a:pt x="121200" y="536514"/>
                      <a:pt x="111778" y="551504"/>
                    </a:cubicBezTo>
                    <a:cubicBezTo>
                      <a:pt x="102142" y="566493"/>
                      <a:pt x="97645" y="584480"/>
                      <a:pt x="87367" y="599256"/>
                    </a:cubicBezTo>
                    <a:cubicBezTo>
                      <a:pt x="75804" y="615744"/>
                      <a:pt x="71949" y="638014"/>
                      <a:pt x="62527" y="656215"/>
                    </a:cubicBezTo>
                    <a:cubicBezTo>
                      <a:pt x="53534" y="673775"/>
                      <a:pt x="41756" y="689620"/>
                      <a:pt x="29979" y="705466"/>
                    </a:cubicBezTo>
                    <a:cubicBezTo>
                      <a:pt x="23127" y="714888"/>
                      <a:pt x="17345" y="724739"/>
                      <a:pt x="13062" y="735659"/>
                    </a:cubicBezTo>
                    <a:cubicBezTo>
                      <a:pt x="10921" y="741013"/>
                      <a:pt x="0" y="745510"/>
                      <a:pt x="0" y="751077"/>
                    </a:cubicBezTo>
                    <a:cubicBezTo>
                      <a:pt x="0" y="760499"/>
                      <a:pt x="22912" y="772491"/>
                      <a:pt x="34262" y="780842"/>
                    </a:cubicBezTo>
                    <a:cubicBezTo>
                      <a:pt x="49251" y="791977"/>
                      <a:pt x="65311" y="805039"/>
                      <a:pt x="80086" y="816602"/>
                    </a:cubicBezTo>
                    <a:lnTo>
                      <a:pt x="80086" y="816602"/>
                    </a:lnTo>
                    <a:cubicBezTo>
                      <a:pt x="98074" y="831378"/>
                      <a:pt x="117988" y="847223"/>
                      <a:pt x="140258" y="859429"/>
                    </a:cubicBezTo>
                    <a:cubicBezTo>
                      <a:pt x="163599" y="872277"/>
                      <a:pt x="179659" y="878273"/>
                      <a:pt x="191865" y="872706"/>
                    </a:cubicBezTo>
                    <a:cubicBezTo>
                      <a:pt x="213492" y="863069"/>
                      <a:pt x="211137" y="836945"/>
                      <a:pt x="221843" y="820243"/>
                    </a:cubicBezTo>
                    <a:cubicBezTo>
                      <a:pt x="245398" y="783840"/>
                      <a:pt x="263171" y="744653"/>
                      <a:pt x="286512" y="708250"/>
                    </a:cubicBezTo>
                    <a:cubicBezTo>
                      <a:pt x="298075" y="690263"/>
                      <a:pt x="304071" y="669706"/>
                      <a:pt x="316491" y="652147"/>
                    </a:cubicBezTo>
                    <a:cubicBezTo>
                      <a:pt x="323343" y="642511"/>
                      <a:pt x="326555" y="632018"/>
                      <a:pt x="329553" y="620455"/>
                    </a:cubicBezTo>
                    <a:cubicBezTo>
                      <a:pt x="331909" y="611675"/>
                      <a:pt x="340260" y="608678"/>
                      <a:pt x="348183" y="603538"/>
                    </a:cubicBezTo>
                    <a:cubicBezTo>
                      <a:pt x="366598" y="591119"/>
                      <a:pt x="367669" y="568206"/>
                      <a:pt x="376877" y="550433"/>
                    </a:cubicBezTo>
                    <a:cubicBezTo>
                      <a:pt x="382230" y="540155"/>
                      <a:pt x="388654" y="530518"/>
                      <a:pt x="394864" y="520668"/>
                    </a:cubicBezTo>
                    <a:cubicBezTo>
                      <a:pt x="401074" y="511032"/>
                      <a:pt x="402145" y="499041"/>
                      <a:pt x="407070" y="488762"/>
                    </a:cubicBezTo>
                    <a:cubicBezTo>
                      <a:pt x="407070" y="488976"/>
                      <a:pt x="407070" y="489190"/>
                      <a:pt x="407070" y="489405"/>
                    </a:cubicBezTo>
                    <a:cubicBezTo>
                      <a:pt x="416492" y="471846"/>
                      <a:pt x="426342" y="454501"/>
                      <a:pt x="436835" y="437584"/>
                    </a:cubicBezTo>
                    <a:cubicBezTo>
                      <a:pt x="443259" y="426877"/>
                      <a:pt x="471738" y="404607"/>
                      <a:pt x="451824" y="383622"/>
                    </a:cubicBezTo>
                    <a:cubicBezTo>
                      <a:pt x="485443" y="384050"/>
                      <a:pt x="477948" y="357284"/>
                      <a:pt x="484587" y="340581"/>
                    </a:cubicBezTo>
                    <a:cubicBezTo>
                      <a:pt x="493580" y="317669"/>
                      <a:pt x="504501" y="295613"/>
                      <a:pt x="515208" y="273557"/>
                    </a:cubicBezTo>
                    <a:cubicBezTo>
                      <a:pt x="517563" y="268846"/>
                      <a:pt x="556108" y="204606"/>
                      <a:pt x="552895" y="202464"/>
                    </a:cubicBezTo>
                    <a:cubicBezTo>
                      <a:pt x="566172" y="180837"/>
                      <a:pt x="576236" y="157068"/>
                      <a:pt x="592725" y="137367"/>
                    </a:cubicBezTo>
                    <a:cubicBezTo>
                      <a:pt x="596793" y="132656"/>
                      <a:pt x="600862" y="127945"/>
                      <a:pt x="604716" y="123020"/>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48">
                <a:extLst>
                  <a:ext uri="{FF2B5EF4-FFF2-40B4-BE49-F238E27FC236}">
                    <a16:creationId xmlns:a16="http://schemas.microsoft.com/office/drawing/2014/main" id="{DA02026E-C3DA-944F-6268-952B443962C4}"/>
                  </a:ext>
                </a:extLst>
              </p:cNvPr>
              <p:cNvSpPr/>
              <p:nvPr/>
            </p:nvSpPr>
            <p:spPr>
              <a:xfrm rot="21063632">
                <a:off x="4723545" y="4764254"/>
                <a:ext cx="600472" cy="943269"/>
              </a:xfrm>
              <a:custGeom>
                <a:avLst/>
                <a:gdLst>
                  <a:gd name="connsiteX0" fmla="*/ 278513 w 469735"/>
                  <a:gd name="connsiteY0" fmla="*/ 1713 h 943269"/>
                  <a:gd name="connsiteX1" fmla="*/ 255601 w 469735"/>
                  <a:gd name="connsiteY1" fmla="*/ 0 h 943269"/>
                  <a:gd name="connsiteX2" fmla="*/ 245965 w 469735"/>
                  <a:gd name="connsiteY2" fmla="*/ 6210 h 943269"/>
                  <a:gd name="connsiteX3" fmla="*/ 243824 w 469735"/>
                  <a:gd name="connsiteY3" fmla="*/ 7066 h 943269"/>
                  <a:gd name="connsiteX4" fmla="*/ 240183 w 469735"/>
                  <a:gd name="connsiteY4" fmla="*/ 7923 h 943269"/>
                  <a:gd name="connsiteX5" fmla="*/ 234830 w 469735"/>
                  <a:gd name="connsiteY5" fmla="*/ 34690 h 943269"/>
                  <a:gd name="connsiteX6" fmla="*/ 234830 w 469735"/>
                  <a:gd name="connsiteY6" fmla="*/ 34690 h 943269"/>
                  <a:gd name="connsiteX7" fmla="*/ 217913 w 469735"/>
                  <a:gd name="connsiteY7" fmla="*/ 108138 h 943269"/>
                  <a:gd name="connsiteX8" fmla="*/ 206136 w 469735"/>
                  <a:gd name="connsiteY8" fmla="*/ 147110 h 943269"/>
                  <a:gd name="connsiteX9" fmla="*/ 196714 w 469735"/>
                  <a:gd name="connsiteY9" fmla="*/ 163171 h 943269"/>
                  <a:gd name="connsiteX10" fmla="*/ 191361 w 469735"/>
                  <a:gd name="connsiteY10" fmla="*/ 182014 h 943269"/>
                  <a:gd name="connsiteX11" fmla="*/ 190290 w 469735"/>
                  <a:gd name="connsiteY11" fmla="*/ 205141 h 943269"/>
                  <a:gd name="connsiteX12" fmla="*/ 180440 w 469735"/>
                  <a:gd name="connsiteY12" fmla="*/ 231051 h 943269"/>
                  <a:gd name="connsiteX13" fmla="*/ 167378 w 469735"/>
                  <a:gd name="connsiteY13" fmla="*/ 282658 h 943269"/>
                  <a:gd name="connsiteX14" fmla="*/ 128619 w 469735"/>
                  <a:gd name="connsiteY14" fmla="*/ 308568 h 943269"/>
                  <a:gd name="connsiteX15" fmla="*/ 116413 w 469735"/>
                  <a:gd name="connsiteY15" fmla="*/ 355892 h 943269"/>
                  <a:gd name="connsiteX16" fmla="*/ 90289 w 469735"/>
                  <a:gd name="connsiteY16" fmla="*/ 454608 h 943269"/>
                  <a:gd name="connsiteX17" fmla="*/ 77441 w 469735"/>
                  <a:gd name="connsiteY17" fmla="*/ 511353 h 943269"/>
                  <a:gd name="connsiteX18" fmla="*/ 62023 w 469735"/>
                  <a:gd name="connsiteY18" fmla="*/ 564673 h 943269"/>
                  <a:gd name="connsiteX19" fmla="*/ 40824 w 469735"/>
                  <a:gd name="connsiteY19" fmla="*/ 616708 h 943269"/>
                  <a:gd name="connsiteX20" fmla="*/ 22623 w 469735"/>
                  <a:gd name="connsiteY20" fmla="*/ 670670 h 943269"/>
                  <a:gd name="connsiteX21" fmla="*/ 12772 w 469735"/>
                  <a:gd name="connsiteY21" fmla="*/ 694653 h 943269"/>
                  <a:gd name="connsiteX22" fmla="*/ 7205 w 469735"/>
                  <a:gd name="connsiteY22" fmla="*/ 709214 h 943269"/>
                  <a:gd name="connsiteX23" fmla="*/ 10203 w 469735"/>
                  <a:gd name="connsiteY23" fmla="*/ 724631 h 943269"/>
                  <a:gd name="connsiteX24" fmla="*/ 2494 w 469735"/>
                  <a:gd name="connsiteY24" fmla="*/ 770885 h 943269"/>
                  <a:gd name="connsiteX25" fmla="*/ 11488 w 469735"/>
                  <a:gd name="connsiteY25" fmla="*/ 791870 h 943269"/>
                  <a:gd name="connsiteX26" fmla="*/ 5706 w 469735"/>
                  <a:gd name="connsiteY26" fmla="*/ 810285 h 943269"/>
                  <a:gd name="connsiteX27" fmla="*/ 17483 w 469735"/>
                  <a:gd name="connsiteY27" fmla="*/ 837266 h 943269"/>
                  <a:gd name="connsiteX28" fmla="*/ 18340 w 469735"/>
                  <a:gd name="connsiteY28" fmla="*/ 866174 h 943269"/>
                  <a:gd name="connsiteX29" fmla="*/ 18340 w 469735"/>
                  <a:gd name="connsiteY29" fmla="*/ 866174 h 943269"/>
                  <a:gd name="connsiteX30" fmla="*/ 70160 w 469735"/>
                  <a:gd name="connsiteY30" fmla="*/ 893584 h 943269"/>
                  <a:gd name="connsiteX31" fmla="*/ 70160 w 469735"/>
                  <a:gd name="connsiteY31" fmla="*/ 893584 h 943269"/>
                  <a:gd name="connsiteX32" fmla="*/ 115557 w 469735"/>
                  <a:gd name="connsiteY32" fmla="*/ 912213 h 943269"/>
                  <a:gd name="connsiteX33" fmla="*/ 115557 w 469735"/>
                  <a:gd name="connsiteY33" fmla="*/ 912213 h 943269"/>
                  <a:gd name="connsiteX34" fmla="*/ 210847 w 469735"/>
                  <a:gd name="connsiteY34" fmla="*/ 943263 h 943269"/>
                  <a:gd name="connsiteX35" fmla="*/ 223695 w 469735"/>
                  <a:gd name="connsiteY35" fmla="*/ 898937 h 943269"/>
                  <a:gd name="connsiteX36" fmla="*/ 244680 w 469735"/>
                  <a:gd name="connsiteY36" fmla="*/ 755895 h 943269"/>
                  <a:gd name="connsiteX37" fmla="*/ 272732 w 469735"/>
                  <a:gd name="connsiteY37" fmla="*/ 686301 h 943269"/>
                  <a:gd name="connsiteX38" fmla="*/ 291790 w 469735"/>
                  <a:gd name="connsiteY38" fmla="*/ 616922 h 943269"/>
                  <a:gd name="connsiteX39" fmla="*/ 315559 w 469735"/>
                  <a:gd name="connsiteY39" fmla="*/ 552253 h 943269"/>
                  <a:gd name="connsiteX40" fmla="*/ 323696 w 469735"/>
                  <a:gd name="connsiteY40" fmla="*/ 520133 h 943269"/>
                  <a:gd name="connsiteX41" fmla="*/ 330548 w 469735"/>
                  <a:gd name="connsiteY41" fmla="*/ 481375 h 943269"/>
                  <a:gd name="connsiteX42" fmla="*/ 330548 w 469735"/>
                  <a:gd name="connsiteY42" fmla="*/ 481375 h 943269"/>
                  <a:gd name="connsiteX43" fmla="*/ 355174 w 469735"/>
                  <a:gd name="connsiteY43" fmla="*/ 414993 h 943269"/>
                  <a:gd name="connsiteX44" fmla="*/ 377658 w 469735"/>
                  <a:gd name="connsiteY44" fmla="*/ 344114 h 943269"/>
                  <a:gd name="connsiteX45" fmla="*/ 391148 w 469735"/>
                  <a:gd name="connsiteY45" fmla="*/ 309210 h 943269"/>
                  <a:gd name="connsiteX46" fmla="*/ 405067 w 469735"/>
                  <a:gd name="connsiteY46" fmla="*/ 276448 h 943269"/>
                  <a:gd name="connsiteX47" fmla="*/ 420913 w 469735"/>
                  <a:gd name="connsiteY47" fmla="*/ 249253 h 943269"/>
                  <a:gd name="connsiteX48" fmla="*/ 436759 w 469735"/>
                  <a:gd name="connsiteY48" fmla="*/ 220559 h 943269"/>
                  <a:gd name="connsiteX49" fmla="*/ 461813 w 469735"/>
                  <a:gd name="connsiteY49" fmla="*/ 155248 h 943269"/>
                  <a:gd name="connsiteX50" fmla="*/ 468879 w 469735"/>
                  <a:gd name="connsiteY50" fmla="*/ 81799 h 943269"/>
                  <a:gd name="connsiteX51" fmla="*/ 469736 w 469735"/>
                  <a:gd name="connsiteY51" fmla="*/ 78159 h 943269"/>
                  <a:gd name="connsiteX52" fmla="*/ 458815 w 469735"/>
                  <a:gd name="connsiteY52" fmla="*/ 68309 h 943269"/>
                  <a:gd name="connsiteX53" fmla="*/ 453675 w 469735"/>
                  <a:gd name="connsiteY53" fmla="*/ 61885 h 943269"/>
                  <a:gd name="connsiteX54" fmla="*/ 449179 w 469735"/>
                  <a:gd name="connsiteY54" fmla="*/ 57602 h 943269"/>
                  <a:gd name="connsiteX55" fmla="*/ 444468 w 469735"/>
                  <a:gd name="connsiteY55" fmla="*/ 53534 h 943269"/>
                  <a:gd name="connsiteX56" fmla="*/ 278942 w 469735"/>
                  <a:gd name="connsiteY56" fmla="*/ 1499 h 94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69735" h="943269">
                    <a:moveTo>
                      <a:pt x="278513" y="1713"/>
                    </a:moveTo>
                    <a:cubicBezTo>
                      <a:pt x="270805" y="857"/>
                      <a:pt x="263310" y="214"/>
                      <a:pt x="255601" y="0"/>
                    </a:cubicBezTo>
                    <a:cubicBezTo>
                      <a:pt x="253031" y="2570"/>
                      <a:pt x="250034" y="4925"/>
                      <a:pt x="245965" y="6210"/>
                    </a:cubicBezTo>
                    <a:cubicBezTo>
                      <a:pt x="245323" y="6424"/>
                      <a:pt x="244466" y="6638"/>
                      <a:pt x="243824" y="7066"/>
                    </a:cubicBezTo>
                    <a:cubicBezTo>
                      <a:pt x="242539" y="7495"/>
                      <a:pt x="241254" y="7709"/>
                      <a:pt x="240183" y="7923"/>
                    </a:cubicBezTo>
                    <a:cubicBezTo>
                      <a:pt x="238042" y="16702"/>
                      <a:pt x="236115" y="25696"/>
                      <a:pt x="234830" y="34690"/>
                    </a:cubicBezTo>
                    <a:cubicBezTo>
                      <a:pt x="234830" y="34690"/>
                      <a:pt x="234830" y="34690"/>
                      <a:pt x="234830" y="34690"/>
                    </a:cubicBezTo>
                    <a:cubicBezTo>
                      <a:pt x="221768" y="57174"/>
                      <a:pt x="222838" y="83512"/>
                      <a:pt x="217913" y="108138"/>
                    </a:cubicBezTo>
                    <a:cubicBezTo>
                      <a:pt x="215344" y="121414"/>
                      <a:pt x="211489" y="134691"/>
                      <a:pt x="206136" y="147110"/>
                    </a:cubicBezTo>
                    <a:cubicBezTo>
                      <a:pt x="203566" y="152678"/>
                      <a:pt x="198855" y="158031"/>
                      <a:pt x="196714" y="163171"/>
                    </a:cubicBezTo>
                    <a:cubicBezTo>
                      <a:pt x="194358" y="168952"/>
                      <a:pt x="193502" y="176019"/>
                      <a:pt x="191361" y="182014"/>
                    </a:cubicBezTo>
                    <a:cubicBezTo>
                      <a:pt x="193502" y="182657"/>
                      <a:pt x="191361" y="201929"/>
                      <a:pt x="190290" y="205141"/>
                    </a:cubicBezTo>
                    <a:cubicBezTo>
                      <a:pt x="187292" y="213920"/>
                      <a:pt x="183866" y="222486"/>
                      <a:pt x="180440" y="231051"/>
                    </a:cubicBezTo>
                    <a:cubicBezTo>
                      <a:pt x="174016" y="247111"/>
                      <a:pt x="162238" y="263814"/>
                      <a:pt x="167378" y="282658"/>
                    </a:cubicBezTo>
                    <a:cubicBezTo>
                      <a:pt x="145750" y="280730"/>
                      <a:pt x="131189" y="299788"/>
                      <a:pt x="128619" y="308568"/>
                    </a:cubicBezTo>
                    <a:cubicBezTo>
                      <a:pt x="124122" y="324200"/>
                      <a:pt x="120268" y="340046"/>
                      <a:pt x="116413" y="355892"/>
                    </a:cubicBezTo>
                    <a:cubicBezTo>
                      <a:pt x="108276" y="389083"/>
                      <a:pt x="102066" y="422702"/>
                      <a:pt x="90289" y="454608"/>
                    </a:cubicBezTo>
                    <a:cubicBezTo>
                      <a:pt x="92002" y="474951"/>
                      <a:pt x="83223" y="492938"/>
                      <a:pt x="77441" y="511353"/>
                    </a:cubicBezTo>
                    <a:cubicBezTo>
                      <a:pt x="71874" y="528912"/>
                      <a:pt x="68447" y="547328"/>
                      <a:pt x="62023" y="564673"/>
                    </a:cubicBezTo>
                    <a:cubicBezTo>
                      <a:pt x="55385" y="582446"/>
                      <a:pt x="45107" y="598292"/>
                      <a:pt x="40824" y="616708"/>
                    </a:cubicBezTo>
                    <a:cubicBezTo>
                      <a:pt x="36541" y="635337"/>
                      <a:pt x="29689" y="653110"/>
                      <a:pt x="22623" y="670670"/>
                    </a:cubicBezTo>
                    <a:cubicBezTo>
                      <a:pt x="19411" y="678807"/>
                      <a:pt x="15984" y="686730"/>
                      <a:pt x="12772" y="694653"/>
                    </a:cubicBezTo>
                    <a:cubicBezTo>
                      <a:pt x="10845" y="699364"/>
                      <a:pt x="8061" y="704075"/>
                      <a:pt x="7205" y="709214"/>
                    </a:cubicBezTo>
                    <a:cubicBezTo>
                      <a:pt x="6348" y="714995"/>
                      <a:pt x="9132" y="718422"/>
                      <a:pt x="10203" y="724631"/>
                    </a:cubicBezTo>
                    <a:cubicBezTo>
                      <a:pt x="13629" y="742190"/>
                      <a:pt x="-6928" y="751612"/>
                      <a:pt x="2494" y="770885"/>
                    </a:cubicBezTo>
                    <a:cubicBezTo>
                      <a:pt x="5920" y="777951"/>
                      <a:pt x="11916" y="785446"/>
                      <a:pt x="11488" y="791870"/>
                    </a:cubicBezTo>
                    <a:cubicBezTo>
                      <a:pt x="11059" y="799364"/>
                      <a:pt x="1637" y="801720"/>
                      <a:pt x="5706" y="810285"/>
                    </a:cubicBezTo>
                    <a:cubicBezTo>
                      <a:pt x="10203" y="819707"/>
                      <a:pt x="16627" y="828058"/>
                      <a:pt x="17483" y="837266"/>
                    </a:cubicBezTo>
                    <a:cubicBezTo>
                      <a:pt x="18340" y="846902"/>
                      <a:pt x="11273" y="855468"/>
                      <a:pt x="18340" y="866174"/>
                    </a:cubicBezTo>
                    <a:lnTo>
                      <a:pt x="18340" y="866174"/>
                    </a:lnTo>
                    <a:cubicBezTo>
                      <a:pt x="29903" y="878166"/>
                      <a:pt x="49818" y="885875"/>
                      <a:pt x="70160" y="893584"/>
                    </a:cubicBezTo>
                    <a:cubicBezTo>
                      <a:pt x="70160" y="893584"/>
                      <a:pt x="70160" y="893584"/>
                      <a:pt x="70160" y="893584"/>
                    </a:cubicBezTo>
                    <a:cubicBezTo>
                      <a:pt x="77655" y="898937"/>
                      <a:pt x="105279" y="908145"/>
                      <a:pt x="115557" y="912213"/>
                    </a:cubicBezTo>
                    <a:lnTo>
                      <a:pt x="115557" y="912213"/>
                    </a:lnTo>
                    <a:cubicBezTo>
                      <a:pt x="131831" y="921635"/>
                      <a:pt x="189648" y="943691"/>
                      <a:pt x="210847" y="943263"/>
                    </a:cubicBezTo>
                    <a:cubicBezTo>
                      <a:pt x="238470" y="943049"/>
                      <a:pt x="224766" y="910072"/>
                      <a:pt x="223695" y="898937"/>
                    </a:cubicBezTo>
                    <a:cubicBezTo>
                      <a:pt x="218342" y="848187"/>
                      <a:pt x="228192" y="800649"/>
                      <a:pt x="244680" y="755895"/>
                    </a:cubicBezTo>
                    <a:cubicBezTo>
                      <a:pt x="253245" y="732340"/>
                      <a:pt x="263096" y="709428"/>
                      <a:pt x="272732" y="686301"/>
                    </a:cubicBezTo>
                    <a:cubicBezTo>
                      <a:pt x="281940" y="663817"/>
                      <a:pt x="283439" y="639620"/>
                      <a:pt x="291790" y="616922"/>
                    </a:cubicBezTo>
                    <a:cubicBezTo>
                      <a:pt x="299713" y="595508"/>
                      <a:pt x="304852" y="572810"/>
                      <a:pt x="315559" y="552253"/>
                    </a:cubicBezTo>
                    <a:cubicBezTo>
                      <a:pt x="320698" y="542403"/>
                      <a:pt x="320270" y="530626"/>
                      <a:pt x="323696" y="520133"/>
                    </a:cubicBezTo>
                    <a:cubicBezTo>
                      <a:pt x="327550" y="508570"/>
                      <a:pt x="339113" y="495936"/>
                      <a:pt x="330548" y="481375"/>
                    </a:cubicBezTo>
                    <a:lnTo>
                      <a:pt x="330548" y="481375"/>
                    </a:lnTo>
                    <a:cubicBezTo>
                      <a:pt x="348535" y="464030"/>
                      <a:pt x="346822" y="435978"/>
                      <a:pt x="355174" y="414993"/>
                    </a:cubicBezTo>
                    <a:cubicBezTo>
                      <a:pt x="364381" y="391866"/>
                      <a:pt x="368664" y="367455"/>
                      <a:pt x="377658" y="344114"/>
                    </a:cubicBezTo>
                    <a:cubicBezTo>
                      <a:pt x="382155" y="332551"/>
                      <a:pt x="386651" y="320774"/>
                      <a:pt x="391148" y="309210"/>
                    </a:cubicBezTo>
                    <a:cubicBezTo>
                      <a:pt x="395217" y="298289"/>
                      <a:pt x="395859" y="285441"/>
                      <a:pt x="405067" y="276448"/>
                    </a:cubicBezTo>
                    <a:cubicBezTo>
                      <a:pt x="414275" y="267668"/>
                      <a:pt x="419200" y="260816"/>
                      <a:pt x="420913" y="249253"/>
                    </a:cubicBezTo>
                    <a:cubicBezTo>
                      <a:pt x="422626" y="237904"/>
                      <a:pt x="429906" y="230195"/>
                      <a:pt x="436759" y="220559"/>
                    </a:cubicBezTo>
                    <a:cubicBezTo>
                      <a:pt x="450892" y="200858"/>
                      <a:pt x="450249" y="176019"/>
                      <a:pt x="461813" y="155248"/>
                    </a:cubicBezTo>
                    <a:cubicBezTo>
                      <a:pt x="473376" y="134262"/>
                      <a:pt x="464596" y="105140"/>
                      <a:pt x="468879" y="81799"/>
                    </a:cubicBezTo>
                    <a:cubicBezTo>
                      <a:pt x="469093" y="80515"/>
                      <a:pt x="469522" y="79444"/>
                      <a:pt x="469736" y="78159"/>
                    </a:cubicBezTo>
                    <a:cubicBezTo>
                      <a:pt x="465453" y="75375"/>
                      <a:pt x="461598" y="72163"/>
                      <a:pt x="458815" y="68309"/>
                    </a:cubicBezTo>
                    <a:cubicBezTo>
                      <a:pt x="457316" y="66168"/>
                      <a:pt x="455603" y="64026"/>
                      <a:pt x="453675" y="61885"/>
                    </a:cubicBezTo>
                    <a:cubicBezTo>
                      <a:pt x="453033" y="61242"/>
                      <a:pt x="449607" y="58030"/>
                      <a:pt x="449179" y="57602"/>
                    </a:cubicBezTo>
                    <a:cubicBezTo>
                      <a:pt x="447680" y="56317"/>
                      <a:pt x="445967" y="55033"/>
                      <a:pt x="444468" y="53534"/>
                    </a:cubicBezTo>
                    <a:lnTo>
                      <a:pt x="278942" y="1499"/>
                    </a:ln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49">
                <a:extLst>
                  <a:ext uri="{FF2B5EF4-FFF2-40B4-BE49-F238E27FC236}">
                    <a16:creationId xmlns:a16="http://schemas.microsoft.com/office/drawing/2014/main" id="{9A246AF1-4654-2F8B-623A-C4AFBB9C8906}"/>
                  </a:ext>
                </a:extLst>
              </p:cNvPr>
              <p:cNvSpPr/>
              <p:nvPr/>
            </p:nvSpPr>
            <p:spPr>
              <a:xfrm rot="21046447">
                <a:off x="3130522" y="4747572"/>
                <a:ext cx="685754" cy="928680"/>
              </a:xfrm>
              <a:custGeom>
                <a:avLst/>
                <a:gdLst>
                  <a:gd name="connsiteX0" fmla="*/ 609427 w 685754"/>
                  <a:gd name="connsiteY0" fmla="*/ 61007 h 928680"/>
                  <a:gd name="connsiteX1" fmla="*/ 538549 w 685754"/>
                  <a:gd name="connsiteY1" fmla="*/ 23106 h 928680"/>
                  <a:gd name="connsiteX2" fmla="*/ 480518 w 685754"/>
                  <a:gd name="connsiteY2" fmla="*/ 193 h 928680"/>
                  <a:gd name="connsiteX3" fmla="*/ 462317 w 685754"/>
                  <a:gd name="connsiteY3" fmla="*/ 23748 h 928680"/>
                  <a:gd name="connsiteX4" fmla="*/ 445828 w 685754"/>
                  <a:gd name="connsiteY4" fmla="*/ 57581 h 928680"/>
                  <a:gd name="connsiteX5" fmla="*/ 450753 w 685754"/>
                  <a:gd name="connsiteY5" fmla="*/ 65076 h 928680"/>
                  <a:gd name="connsiteX6" fmla="*/ 450753 w 685754"/>
                  <a:gd name="connsiteY6" fmla="*/ 65076 h 928680"/>
                  <a:gd name="connsiteX7" fmla="*/ 391866 w 685754"/>
                  <a:gd name="connsiteY7" fmla="*/ 158653 h 928680"/>
                  <a:gd name="connsiteX8" fmla="*/ 387369 w 685754"/>
                  <a:gd name="connsiteY8" fmla="*/ 155227 h 928680"/>
                  <a:gd name="connsiteX9" fmla="*/ 324628 w 685754"/>
                  <a:gd name="connsiteY9" fmla="*/ 231030 h 928680"/>
                  <a:gd name="connsiteX10" fmla="*/ 316277 w 685754"/>
                  <a:gd name="connsiteY10" fmla="*/ 255870 h 928680"/>
                  <a:gd name="connsiteX11" fmla="*/ 305570 w 685754"/>
                  <a:gd name="connsiteY11" fmla="*/ 261437 h 928680"/>
                  <a:gd name="connsiteX12" fmla="*/ 293150 w 685754"/>
                  <a:gd name="connsiteY12" fmla="*/ 264863 h 928680"/>
                  <a:gd name="connsiteX13" fmla="*/ 290152 w 685754"/>
                  <a:gd name="connsiteY13" fmla="*/ 287348 h 928680"/>
                  <a:gd name="connsiteX14" fmla="*/ 286298 w 685754"/>
                  <a:gd name="connsiteY14" fmla="*/ 314971 h 928680"/>
                  <a:gd name="connsiteX15" fmla="*/ 259103 w 685754"/>
                  <a:gd name="connsiteY15" fmla="*/ 364222 h 928680"/>
                  <a:gd name="connsiteX16" fmla="*/ 231908 w 685754"/>
                  <a:gd name="connsiteY16" fmla="*/ 413901 h 928680"/>
                  <a:gd name="connsiteX17" fmla="*/ 182443 w 685754"/>
                  <a:gd name="connsiteY17" fmla="*/ 454587 h 928680"/>
                  <a:gd name="connsiteX18" fmla="*/ 148824 w 685754"/>
                  <a:gd name="connsiteY18" fmla="*/ 522467 h 928680"/>
                  <a:gd name="connsiteX19" fmla="*/ 92934 w 685754"/>
                  <a:gd name="connsiteY19" fmla="*/ 633389 h 928680"/>
                  <a:gd name="connsiteX20" fmla="*/ 94862 w 685754"/>
                  <a:gd name="connsiteY20" fmla="*/ 633389 h 928680"/>
                  <a:gd name="connsiteX21" fmla="*/ 79658 w 685754"/>
                  <a:gd name="connsiteY21" fmla="*/ 660584 h 928680"/>
                  <a:gd name="connsiteX22" fmla="*/ 10493 w 685754"/>
                  <a:gd name="connsiteY22" fmla="*/ 760157 h 928680"/>
                  <a:gd name="connsiteX23" fmla="*/ 4711 w 685754"/>
                  <a:gd name="connsiteY23" fmla="*/ 787994 h 928680"/>
                  <a:gd name="connsiteX24" fmla="*/ 0 w 685754"/>
                  <a:gd name="connsiteY24" fmla="*/ 795275 h 928680"/>
                  <a:gd name="connsiteX25" fmla="*/ 5782 w 685754"/>
                  <a:gd name="connsiteY25" fmla="*/ 810693 h 928680"/>
                  <a:gd name="connsiteX26" fmla="*/ 11135 w 685754"/>
                  <a:gd name="connsiteY26" fmla="*/ 816046 h 928680"/>
                  <a:gd name="connsiteX27" fmla="*/ 20343 w 685754"/>
                  <a:gd name="connsiteY27" fmla="*/ 827609 h 928680"/>
                  <a:gd name="connsiteX28" fmla="*/ 111992 w 685754"/>
                  <a:gd name="connsiteY28" fmla="*/ 880500 h 928680"/>
                  <a:gd name="connsiteX29" fmla="*/ 218203 w 685754"/>
                  <a:gd name="connsiteY29" fmla="*/ 928681 h 928680"/>
                  <a:gd name="connsiteX30" fmla="*/ 219702 w 685754"/>
                  <a:gd name="connsiteY30" fmla="*/ 927824 h 928680"/>
                  <a:gd name="connsiteX31" fmla="*/ 222272 w 685754"/>
                  <a:gd name="connsiteY31" fmla="*/ 926325 h 928680"/>
                  <a:gd name="connsiteX32" fmla="*/ 237689 w 685754"/>
                  <a:gd name="connsiteY32" fmla="*/ 917546 h 928680"/>
                  <a:gd name="connsiteX33" fmla="*/ 244756 w 685754"/>
                  <a:gd name="connsiteY33" fmla="*/ 903199 h 928680"/>
                  <a:gd name="connsiteX34" fmla="*/ 258889 w 685754"/>
                  <a:gd name="connsiteY34" fmla="*/ 874076 h 928680"/>
                  <a:gd name="connsiteX35" fmla="*/ 260602 w 685754"/>
                  <a:gd name="connsiteY35" fmla="*/ 844526 h 928680"/>
                  <a:gd name="connsiteX36" fmla="*/ 285870 w 685754"/>
                  <a:gd name="connsiteY36" fmla="*/ 806410 h 928680"/>
                  <a:gd name="connsiteX37" fmla="*/ 311994 w 685754"/>
                  <a:gd name="connsiteY37" fmla="*/ 771720 h 928680"/>
                  <a:gd name="connsiteX38" fmla="*/ 358675 w 685754"/>
                  <a:gd name="connsiteY38" fmla="*/ 696773 h 928680"/>
                  <a:gd name="connsiteX39" fmla="*/ 449469 w 685754"/>
                  <a:gd name="connsiteY39" fmla="*/ 533388 h 928680"/>
                  <a:gd name="connsiteX40" fmla="*/ 441974 w 685754"/>
                  <a:gd name="connsiteY40" fmla="*/ 528035 h 928680"/>
                  <a:gd name="connsiteX41" fmla="*/ 555465 w 685754"/>
                  <a:gd name="connsiteY41" fmla="*/ 351374 h 928680"/>
                  <a:gd name="connsiteX42" fmla="*/ 618207 w 685754"/>
                  <a:gd name="connsiteY42" fmla="*/ 262294 h 928680"/>
                  <a:gd name="connsiteX43" fmla="*/ 643260 w 685754"/>
                  <a:gd name="connsiteY43" fmla="*/ 214542 h 928680"/>
                  <a:gd name="connsiteX44" fmla="*/ 670455 w 685754"/>
                  <a:gd name="connsiteY44" fmla="*/ 162721 h 928680"/>
                  <a:gd name="connsiteX45" fmla="*/ 670455 w 685754"/>
                  <a:gd name="connsiteY45" fmla="*/ 162721 h 928680"/>
                  <a:gd name="connsiteX46" fmla="*/ 682233 w 685754"/>
                  <a:gd name="connsiteY46" fmla="*/ 130815 h 928680"/>
                  <a:gd name="connsiteX47" fmla="*/ 683518 w 685754"/>
                  <a:gd name="connsiteY47" fmla="*/ 109830 h 928680"/>
                  <a:gd name="connsiteX48" fmla="*/ 609641 w 685754"/>
                  <a:gd name="connsiteY48" fmla="*/ 61221 h 92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85754" h="928680">
                    <a:moveTo>
                      <a:pt x="609427" y="61007"/>
                    </a:moveTo>
                    <a:cubicBezTo>
                      <a:pt x="585230" y="46232"/>
                      <a:pt x="562746" y="36168"/>
                      <a:pt x="538549" y="23106"/>
                    </a:cubicBezTo>
                    <a:cubicBezTo>
                      <a:pt x="516493" y="11114"/>
                      <a:pt x="498719" y="-1734"/>
                      <a:pt x="480518" y="193"/>
                    </a:cubicBezTo>
                    <a:cubicBezTo>
                      <a:pt x="468741" y="1478"/>
                      <a:pt x="465529" y="16467"/>
                      <a:pt x="462317" y="23748"/>
                    </a:cubicBezTo>
                    <a:cubicBezTo>
                      <a:pt x="457177" y="35311"/>
                      <a:pt x="453965" y="47731"/>
                      <a:pt x="445828" y="57581"/>
                    </a:cubicBezTo>
                    <a:cubicBezTo>
                      <a:pt x="447541" y="60151"/>
                      <a:pt x="449040" y="62506"/>
                      <a:pt x="450753" y="65076"/>
                    </a:cubicBezTo>
                    <a:cubicBezTo>
                      <a:pt x="450753" y="65076"/>
                      <a:pt x="450753" y="65076"/>
                      <a:pt x="450753" y="65076"/>
                    </a:cubicBezTo>
                    <a:cubicBezTo>
                      <a:pt x="428483" y="94841"/>
                      <a:pt x="413066" y="128246"/>
                      <a:pt x="391866" y="158653"/>
                    </a:cubicBezTo>
                    <a:cubicBezTo>
                      <a:pt x="390581" y="157582"/>
                      <a:pt x="389297" y="156511"/>
                      <a:pt x="387369" y="155227"/>
                    </a:cubicBezTo>
                    <a:cubicBezTo>
                      <a:pt x="331694" y="153299"/>
                      <a:pt x="332765" y="201051"/>
                      <a:pt x="324628" y="231030"/>
                    </a:cubicBezTo>
                    <a:cubicBezTo>
                      <a:pt x="322273" y="239596"/>
                      <a:pt x="319703" y="247947"/>
                      <a:pt x="316277" y="255870"/>
                    </a:cubicBezTo>
                    <a:cubicBezTo>
                      <a:pt x="314135" y="260795"/>
                      <a:pt x="311780" y="260581"/>
                      <a:pt x="305570" y="261437"/>
                    </a:cubicBezTo>
                    <a:cubicBezTo>
                      <a:pt x="299574" y="262294"/>
                      <a:pt x="295506" y="260795"/>
                      <a:pt x="293150" y="264863"/>
                    </a:cubicBezTo>
                    <a:cubicBezTo>
                      <a:pt x="289938" y="270645"/>
                      <a:pt x="292722" y="280924"/>
                      <a:pt x="290152" y="287348"/>
                    </a:cubicBezTo>
                    <a:cubicBezTo>
                      <a:pt x="287154" y="295271"/>
                      <a:pt x="280730" y="303194"/>
                      <a:pt x="286298" y="314971"/>
                    </a:cubicBezTo>
                    <a:cubicBezTo>
                      <a:pt x="292080" y="336170"/>
                      <a:pt x="268525" y="350517"/>
                      <a:pt x="259103" y="364222"/>
                    </a:cubicBezTo>
                    <a:cubicBezTo>
                      <a:pt x="249467" y="378141"/>
                      <a:pt x="227197" y="392702"/>
                      <a:pt x="231908" y="413901"/>
                    </a:cubicBezTo>
                    <a:cubicBezTo>
                      <a:pt x="192935" y="398055"/>
                      <a:pt x="188653" y="441953"/>
                      <a:pt x="182443" y="454587"/>
                    </a:cubicBezTo>
                    <a:cubicBezTo>
                      <a:pt x="171308" y="477285"/>
                      <a:pt x="159959" y="499983"/>
                      <a:pt x="148824" y="522467"/>
                    </a:cubicBezTo>
                    <a:cubicBezTo>
                      <a:pt x="130408" y="559299"/>
                      <a:pt x="117560" y="600412"/>
                      <a:pt x="92934" y="633389"/>
                    </a:cubicBezTo>
                    <a:cubicBezTo>
                      <a:pt x="93791" y="633389"/>
                      <a:pt x="94219" y="633389"/>
                      <a:pt x="94862" y="633389"/>
                    </a:cubicBezTo>
                    <a:cubicBezTo>
                      <a:pt x="92720" y="638100"/>
                      <a:pt x="76660" y="659299"/>
                      <a:pt x="79658" y="660584"/>
                    </a:cubicBezTo>
                    <a:cubicBezTo>
                      <a:pt x="57602" y="694417"/>
                      <a:pt x="23769" y="721184"/>
                      <a:pt x="10493" y="760157"/>
                    </a:cubicBezTo>
                    <a:cubicBezTo>
                      <a:pt x="7495" y="768936"/>
                      <a:pt x="7709" y="779215"/>
                      <a:pt x="4711" y="787994"/>
                    </a:cubicBezTo>
                    <a:cubicBezTo>
                      <a:pt x="3854" y="790778"/>
                      <a:pt x="1927" y="793134"/>
                      <a:pt x="0" y="795275"/>
                    </a:cubicBezTo>
                    <a:cubicBezTo>
                      <a:pt x="1713" y="800414"/>
                      <a:pt x="3640" y="805553"/>
                      <a:pt x="5782" y="810693"/>
                    </a:cubicBezTo>
                    <a:cubicBezTo>
                      <a:pt x="7709" y="812620"/>
                      <a:pt x="10493" y="815404"/>
                      <a:pt x="11135" y="816046"/>
                    </a:cubicBezTo>
                    <a:cubicBezTo>
                      <a:pt x="14989" y="819686"/>
                      <a:pt x="17987" y="823755"/>
                      <a:pt x="20343" y="827609"/>
                    </a:cubicBezTo>
                    <a:lnTo>
                      <a:pt x="111992" y="880500"/>
                    </a:lnTo>
                    <a:cubicBezTo>
                      <a:pt x="149680" y="898702"/>
                      <a:pt x="183299" y="917974"/>
                      <a:pt x="218203" y="928681"/>
                    </a:cubicBezTo>
                    <a:cubicBezTo>
                      <a:pt x="218631" y="928467"/>
                      <a:pt x="219274" y="928252"/>
                      <a:pt x="219702" y="927824"/>
                    </a:cubicBezTo>
                    <a:cubicBezTo>
                      <a:pt x="220344" y="927610"/>
                      <a:pt x="222058" y="926539"/>
                      <a:pt x="222272" y="926325"/>
                    </a:cubicBezTo>
                    <a:cubicBezTo>
                      <a:pt x="227411" y="923327"/>
                      <a:pt x="232550" y="920329"/>
                      <a:pt x="237689" y="917546"/>
                    </a:cubicBezTo>
                    <a:cubicBezTo>
                      <a:pt x="240045" y="912835"/>
                      <a:pt x="242400" y="907910"/>
                      <a:pt x="244756" y="903199"/>
                    </a:cubicBezTo>
                    <a:cubicBezTo>
                      <a:pt x="249467" y="893563"/>
                      <a:pt x="254178" y="883712"/>
                      <a:pt x="258889" y="874076"/>
                    </a:cubicBezTo>
                    <a:cubicBezTo>
                      <a:pt x="261887" y="867866"/>
                      <a:pt x="275377" y="857160"/>
                      <a:pt x="260602" y="844526"/>
                    </a:cubicBezTo>
                    <a:cubicBezTo>
                      <a:pt x="271309" y="833177"/>
                      <a:pt x="278161" y="819472"/>
                      <a:pt x="285870" y="806410"/>
                    </a:cubicBezTo>
                    <a:cubicBezTo>
                      <a:pt x="293150" y="793990"/>
                      <a:pt x="305142" y="784354"/>
                      <a:pt x="311994" y="771720"/>
                    </a:cubicBezTo>
                    <a:cubicBezTo>
                      <a:pt x="325913" y="745810"/>
                      <a:pt x="344971" y="722897"/>
                      <a:pt x="358675" y="696773"/>
                    </a:cubicBezTo>
                    <a:cubicBezTo>
                      <a:pt x="387584" y="641526"/>
                      <a:pt x="427413" y="592489"/>
                      <a:pt x="449469" y="533388"/>
                    </a:cubicBezTo>
                    <a:cubicBezTo>
                      <a:pt x="446899" y="531247"/>
                      <a:pt x="444329" y="529534"/>
                      <a:pt x="441974" y="528035"/>
                    </a:cubicBezTo>
                    <a:cubicBezTo>
                      <a:pt x="483516" y="470647"/>
                      <a:pt x="525058" y="414758"/>
                      <a:pt x="555465" y="351374"/>
                    </a:cubicBezTo>
                    <a:cubicBezTo>
                      <a:pt x="571311" y="318397"/>
                      <a:pt x="597221" y="292059"/>
                      <a:pt x="618207" y="262294"/>
                    </a:cubicBezTo>
                    <a:cubicBezTo>
                      <a:pt x="628699" y="247519"/>
                      <a:pt x="633838" y="229960"/>
                      <a:pt x="643260" y="214542"/>
                    </a:cubicBezTo>
                    <a:cubicBezTo>
                      <a:pt x="652040" y="200195"/>
                      <a:pt x="678593" y="185420"/>
                      <a:pt x="670455" y="162721"/>
                    </a:cubicBezTo>
                    <a:lnTo>
                      <a:pt x="670455" y="162721"/>
                    </a:lnTo>
                    <a:cubicBezTo>
                      <a:pt x="679235" y="154798"/>
                      <a:pt x="679235" y="141950"/>
                      <a:pt x="682233" y="130815"/>
                    </a:cubicBezTo>
                    <a:cubicBezTo>
                      <a:pt x="683946" y="124819"/>
                      <a:pt x="688443" y="118824"/>
                      <a:pt x="683518" y="109830"/>
                    </a:cubicBezTo>
                    <a:cubicBezTo>
                      <a:pt x="672383" y="89273"/>
                      <a:pt x="633624" y="75783"/>
                      <a:pt x="609641" y="61221"/>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50">
                <a:extLst>
                  <a:ext uri="{FF2B5EF4-FFF2-40B4-BE49-F238E27FC236}">
                    <a16:creationId xmlns:a16="http://schemas.microsoft.com/office/drawing/2014/main" id="{29684227-3180-1FFE-1707-8304824EE8AF}"/>
                  </a:ext>
                </a:extLst>
              </p:cNvPr>
              <p:cNvSpPr/>
              <p:nvPr/>
            </p:nvSpPr>
            <p:spPr>
              <a:xfrm>
                <a:off x="4188561" y="4738139"/>
                <a:ext cx="549479" cy="963809"/>
              </a:xfrm>
              <a:custGeom>
                <a:avLst/>
                <a:gdLst>
                  <a:gd name="connsiteX0" fmla="*/ 464458 w 549479"/>
                  <a:gd name="connsiteY0" fmla="*/ 37463 h 963809"/>
                  <a:gd name="connsiteX1" fmla="*/ 387798 w 549479"/>
                  <a:gd name="connsiteY1" fmla="*/ 13266 h 963809"/>
                  <a:gd name="connsiteX2" fmla="*/ 326341 w 549479"/>
                  <a:gd name="connsiteY2" fmla="*/ 1489 h 963809"/>
                  <a:gd name="connsiteX3" fmla="*/ 312851 w 549479"/>
                  <a:gd name="connsiteY3" fmla="*/ 28041 h 963809"/>
                  <a:gd name="connsiteX4" fmla="*/ 303000 w 549479"/>
                  <a:gd name="connsiteY4" fmla="*/ 64444 h 963809"/>
                  <a:gd name="connsiteX5" fmla="*/ 309210 w 549479"/>
                  <a:gd name="connsiteY5" fmla="*/ 70868 h 963809"/>
                  <a:gd name="connsiteX6" fmla="*/ 309210 w 549479"/>
                  <a:gd name="connsiteY6" fmla="*/ 70868 h 963809"/>
                  <a:gd name="connsiteX7" fmla="*/ 268739 w 549479"/>
                  <a:gd name="connsiteY7" fmla="*/ 173653 h 963809"/>
                  <a:gd name="connsiteX8" fmla="*/ 263814 w 549479"/>
                  <a:gd name="connsiteY8" fmla="*/ 171083 h 963809"/>
                  <a:gd name="connsiteX9" fmla="*/ 216276 w 549479"/>
                  <a:gd name="connsiteY9" fmla="*/ 257165 h 963809"/>
                  <a:gd name="connsiteX10" fmla="*/ 212636 w 549479"/>
                  <a:gd name="connsiteY10" fmla="*/ 283076 h 963809"/>
                  <a:gd name="connsiteX11" fmla="*/ 203214 w 549479"/>
                  <a:gd name="connsiteY11" fmla="*/ 290570 h 963809"/>
                  <a:gd name="connsiteX12" fmla="*/ 191651 w 549479"/>
                  <a:gd name="connsiteY12" fmla="*/ 296352 h 963809"/>
                  <a:gd name="connsiteX13" fmla="*/ 192935 w 549479"/>
                  <a:gd name="connsiteY13" fmla="*/ 319050 h 963809"/>
                  <a:gd name="connsiteX14" fmla="*/ 194220 w 549479"/>
                  <a:gd name="connsiteY14" fmla="*/ 346888 h 963809"/>
                  <a:gd name="connsiteX15" fmla="*/ 176661 w 549479"/>
                  <a:gd name="connsiteY15" fmla="*/ 400421 h 963809"/>
                  <a:gd name="connsiteX16" fmla="*/ 159102 w 549479"/>
                  <a:gd name="connsiteY16" fmla="*/ 454169 h 963809"/>
                  <a:gd name="connsiteX17" fmla="*/ 117988 w 549479"/>
                  <a:gd name="connsiteY17" fmla="*/ 503206 h 963809"/>
                  <a:gd name="connsiteX18" fmla="*/ 97431 w 549479"/>
                  <a:gd name="connsiteY18" fmla="*/ 576226 h 963809"/>
                  <a:gd name="connsiteX19" fmla="*/ 62956 w 549479"/>
                  <a:gd name="connsiteY19" fmla="*/ 695713 h 963809"/>
                  <a:gd name="connsiteX20" fmla="*/ 64883 w 549479"/>
                  <a:gd name="connsiteY20" fmla="*/ 695285 h 963809"/>
                  <a:gd name="connsiteX21" fmla="*/ 54818 w 549479"/>
                  <a:gd name="connsiteY21" fmla="*/ 724835 h 963809"/>
                  <a:gd name="connsiteX22" fmla="*/ 5353 w 549479"/>
                  <a:gd name="connsiteY22" fmla="*/ 835543 h 963809"/>
                  <a:gd name="connsiteX23" fmla="*/ 4925 w 549479"/>
                  <a:gd name="connsiteY23" fmla="*/ 864023 h 963809"/>
                  <a:gd name="connsiteX24" fmla="*/ 428 w 549479"/>
                  <a:gd name="connsiteY24" fmla="*/ 874087 h 963809"/>
                  <a:gd name="connsiteX25" fmla="*/ 0 w 549479"/>
                  <a:gd name="connsiteY25" fmla="*/ 888220 h 963809"/>
                  <a:gd name="connsiteX26" fmla="*/ 13491 w 549479"/>
                  <a:gd name="connsiteY26" fmla="*/ 897856 h 963809"/>
                  <a:gd name="connsiteX27" fmla="*/ 58459 w 549479"/>
                  <a:gd name="connsiteY27" fmla="*/ 913702 h 963809"/>
                  <a:gd name="connsiteX28" fmla="*/ 161029 w 549479"/>
                  <a:gd name="connsiteY28" fmla="*/ 933831 h 963809"/>
                  <a:gd name="connsiteX29" fmla="*/ 216062 w 549479"/>
                  <a:gd name="connsiteY29" fmla="*/ 958242 h 963809"/>
                  <a:gd name="connsiteX30" fmla="*/ 217989 w 549479"/>
                  <a:gd name="connsiteY30" fmla="*/ 958884 h 963809"/>
                  <a:gd name="connsiteX31" fmla="*/ 223342 w 549479"/>
                  <a:gd name="connsiteY31" fmla="*/ 960383 h 963809"/>
                  <a:gd name="connsiteX32" fmla="*/ 226340 w 549479"/>
                  <a:gd name="connsiteY32" fmla="*/ 961026 h 963809"/>
                  <a:gd name="connsiteX33" fmla="*/ 239188 w 549479"/>
                  <a:gd name="connsiteY33" fmla="*/ 962953 h 963809"/>
                  <a:gd name="connsiteX34" fmla="*/ 243471 w 549479"/>
                  <a:gd name="connsiteY34" fmla="*/ 963810 h 963809"/>
                  <a:gd name="connsiteX35" fmla="*/ 250323 w 549479"/>
                  <a:gd name="connsiteY35" fmla="*/ 962525 h 963809"/>
                  <a:gd name="connsiteX36" fmla="*/ 253964 w 549479"/>
                  <a:gd name="connsiteY36" fmla="*/ 961454 h 963809"/>
                  <a:gd name="connsiteX37" fmla="*/ 261887 w 549479"/>
                  <a:gd name="connsiteY37" fmla="*/ 932546 h 963809"/>
                  <a:gd name="connsiteX38" fmla="*/ 270238 w 549479"/>
                  <a:gd name="connsiteY38" fmla="*/ 901282 h 963809"/>
                  <a:gd name="connsiteX39" fmla="*/ 266383 w 549479"/>
                  <a:gd name="connsiteY39" fmla="*/ 871946 h 963809"/>
                  <a:gd name="connsiteX40" fmla="*/ 284157 w 549479"/>
                  <a:gd name="connsiteY40" fmla="*/ 829761 h 963809"/>
                  <a:gd name="connsiteX41" fmla="*/ 303429 w 549479"/>
                  <a:gd name="connsiteY41" fmla="*/ 790789 h 963809"/>
                  <a:gd name="connsiteX42" fmla="*/ 335335 w 549479"/>
                  <a:gd name="connsiteY42" fmla="*/ 708347 h 963809"/>
                  <a:gd name="connsiteX43" fmla="*/ 394222 w 549479"/>
                  <a:gd name="connsiteY43" fmla="*/ 531044 h 963809"/>
                  <a:gd name="connsiteX44" fmla="*/ 385871 w 549479"/>
                  <a:gd name="connsiteY44" fmla="*/ 527189 h 963809"/>
                  <a:gd name="connsiteX45" fmla="*/ 464458 w 549479"/>
                  <a:gd name="connsiteY45" fmla="*/ 332541 h 963809"/>
                  <a:gd name="connsiteX46" fmla="*/ 509640 w 549479"/>
                  <a:gd name="connsiteY46" fmla="*/ 233182 h 963809"/>
                  <a:gd name="connsiteX47" fmla="*/ 525272 w 549479"/>
                  <a:gd name="connsiteY47" fmla="*/ 181576 h 963809"/>
                  <a:gd name="connsiteX48" fmla="*/ 542403 w 549479"/>
                  <a:gd name="connsiteY48" fmla="*/ 125473 h 963809"/>
                  <a:gd name="connsiteX49" fmla="*/ 542403 w 549479"/>
                  <a:gd name="connsiteY49" fmla="*/ 125473 h 963809"/>
                  <a:gd name="connsiteX50" fmla="*/ 548185 w 549479"/>
                  <a:gd name="connsiteY50" fmla="*/ 92068 h 963809"/>
                  <a:gd name="connsiteX51" fmla="*/ 545615 w 549479"/>
                  <a:gd name="connsiteY51" fmla="*/ 71297 h 963809"/>
                  <a:gd name="connsiteX52" fmla="*/ 464030 w 549479"/>
                  <a:gd name="connsiteY52" fmla="*/ 37249 h 96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49479" h="963809">
                    <a:moveTo>
                      <a:pt x="464458" y="37463"/>
                    </a:moveTo>
                    <a:cubicBezTo>
                      <a:pt x="438119" y="27613"/>
                      <a:pt x="414136" y="21617"/>
                      <a:pt x="387798" y="13266"/>
                    </a:cubicBezTo>
                    <a:cubicBezTo>
                      <a:pt x="363815" y="5557"/>
                      <a:pt x="343900" y="-3650"/>
                      <a:pt x="326341" y="1489"/>
                    </a:cubicBezTo>
                    <a:cubicBezTo>
                      <a:pt x="314992" y="4915"/>
                      <a:pt x="314564" y="20333"/>
                      <a:pt x="312851" y="28041"/>
                    </a:cubicBezTo>
                    <a:cubicBezTo>
                      <a:pt x="309853" y="40247"/>
                      <a:pt x="308996" y="53095"/>
                      <a:pt x="303000" y="64444"/>
                    </a:cubicBezTo>
                    <a:cubicBezTo>
                      <a:pt x="305142" y="66586"/>
                      <a:pt x="307069" y="68727"/>
                      <a:pt x="309210" y="70868"/>
                    </a:cubicBezTo>
                    <a:cubicBezTo>
                      <a:pt x="309210" y="70868"/>
                      <a:pt x="309210" y="70868"/>
                      <a:pt x="309210" y="70868"/>
                    </a:cubicBezTo>
                    <a:cubicBezTo>
                      <a:pt x="292936" y="104273"/>
                      <a:pt x="283728" y="140034"/>
                      <a:pt x="268739" y="173653"/>
                    </a:cubicBezTo>
                    <a:cubicBezTo>
                      <a:pt x="267240" y="172796"/>
                      <a:pt x="265741" y="171940"/>
                      <a:pt x="263814" y="171083"/>
                    </a:cubicBezTo>
                    <a:cubicBezTo>
                      <a:pt x="208781" y="179649"/>
                      <a:pt x="218631" y="226330"/>
                      <a:pt x="216276" y="257165"/>
                    </a:cubicBezTo>
                    <a:cubicBezTo>
                      <a:pt x="215634" y="265945"/>
                      <a:pt x="214563" y="274724"/>
                      <a:pt x="212636" y="283076"/>
                    </a:cubicBezTo>
                    <a:cubicBezTo>
                      <a:pt x="211351" y="288429"/>
                      <a:pt x="208995" y="288429"/>
                      <a:pt x="203214" y="290570"/>
                    </a:cubicBezTo>
                    <a:cubicBezTo>
                      <a:pt x="197432" y="292712"/>
                      <a:pt x="193149" y="291855"/>
                      <a:pt x="191651" y="296352"/>
                    </a:cubicBezTo>
                    <a:cubicBezTo>
                      <a:pt x="189509" y="302562"/>
                      <a:pt x="194220" y="312198"/>
                      <a:pt x="192935" y="319050"/>
                    </a:cubicBezTo>
                    <a:cubicBezTo>
                      <a:pt x="191436" y="327402"/>
                      <a:pt x="186511" y="336395"/>
                      <a:pt x="194220" y="346888"/>
                    </a:cubicBezTo>
                    <a:cubicBezTo>
                      <a:pt x="203856" y="366802"/>
                      <a:pt x="183299" y="385218"/>
                      <a:pt x="176661" y="400421"/>
                    </a:cubicBezTo>
                    <a:cubicBezTo>
                      <a:pt x="169809" y="415839"/>
                      <a:pt x="150537" y="434255"/>
                      <a:pt x="159102" y="454169"/>
                    </a:cubicBezTo>
                    <a:cubicBezTo>
                      <a:pt x="117988" y="445818"/>
                      <a:pt x="121843" y="489716"/>
                      <a:pt x="117988" y="503206"/>
                    </a:cubicBezTo>
                    <a:cubicBezTo>
                      <a:pt x="111136" y="527617"/>
                      <a:pt x="104284" y="551815"/>
                      <a:pt x="97431" y="576226"/>
                    </a:cubicBezTo>
                    <a:cubicBezTo>
                      <a:pt x="86296" y="615841"/>
                      <a:pt x="81157" y="658454"/>
                      <a:pt x="62956" y="695713"/>
                    </a:cubicBezTo>
                    <a:cubicBezTo>
                      <a:pt x="63812" y="695713"/>
                      <a:pt x="64240" y="695499"/>
                      <a:pt x="64883" y="695285"/>
                    </a:cubicBezTo>
                    <a:cubicBezTo>
                      <a:pt x="63598" y="700210"/>
                      <a:pt x="51821" y="724193"/>
                      <a:pt x="54818" y="724835"/>
                    </a:cubicBezTo>
                    <a:cubicBezTo>
                      <a:pt x="39401" y="762095"/>
                      <a:pt x="11135" y="794857"/>
                      <a:pt x="5353" y="835543"/>
                    </a:cubicBezTo>
                    <a:cubicBezTo>
                      <a:pt x="4069" y="844751"/>
                      <a:pt x="6210" y="854815"/>
                      <a:pt x="4925" y="864023"/>
                    </a:cubicBezTo>
                    <a:cubicBezTo>
                      <a:pt x="4497" y="867877"/>
                      <a:pt x="2570" y="870875"/>
                      <a:pt x="428" y="874087"/>
                    </a:cubicBezTo>
                    <a:cubicBezTo>
                      <a:pt x="1713" y="879012"/>
                      <a:pt x="1499" y="883937"/>
                      <a:pt x="0" y="888220"/>
                    </a:cubicBezTo>
                    <a:cubicBezTo>
                      <a:pt x="4283" y="891646"/>
                      <a:pt x="8780" y="894858"/>
                      <a:pt x="13491" y="897856"/>
                    </a:cubicBezTo>
                    <a:lnTo>
                      <a:pt x="58459" y="913702"/>
                    </a:lnTo>
                    <a:cubicBezTo>
                      <a:pt x="92934" y="918199"/>
                      <a:pt x="126982" y="921411"/>
                      <a:pt x="161029" y="933831"/>
                    </a:cubicBezTo>
                    <a:cubicBezTo>
                      <a:pt x="180087" y="940683"/>
                      <a:pt x="198074" y="949248"/>
                      <a:pt x="216062" y="958242"/>
                    </a:cubicBezTo>
                    <a:cubicBezTo>
                      <a:pt x="216704" y="958242"/>
                      <a:pt x="217347" y="958670"/>
                      <a:pt x="217989" y="958884"/>
                    </a:cubicBezTo>
                    <a:cubicBezTo>
                      <a:pt x="219702" y="959313"/>
                      <a:pt x="221629" y="959955"/>
                      <a:pt x="223342" y="960383"/>
                    </a:cubicBezTo>
                    <a:cubicBezTo>
                      <a:pt x="223985" y="960383"/>
                      <a:pt x="225055" y="960812"/>
                      <a:pt x="226340" y="961026"/>
                    </a:cubicBezTo>
                    <a:cubicBezTo>
                      <a:pt x="230623" y="961882"/>
                      <a:pt x="234906" y="962525"/>
                      <a:pt x="239188" y="962953"/>
                    </a:cubicBezTo>
                    <a:cubicBezTo>
                      <a:pt x="240687" y="962953"/>
                      <a:pt x="241972" y="963595"/>
                      <a:pt x="243471" y="963810"/>
                    </a:cubicBezTo>
                    <a:cubicBezTo>
                      <a:pt x="245827" y="963595"/>
                      <a:pt x="247754" y="963167"/>
                      <a:pt x="250323" y="962525"/>
                    </a:cubicBezTo>
                    <a:cubicBezTo>
                      <a:pt x="251608" y="962311"/>
                      <a:pt x="252679" y="961668"/>
                      <a:pt x="253964" y="961454"/>
                    </a:cubicBezTo>
                    <a:cubicBezTo>
                      <a:pt x="256533" y="951818"/>
                      <a:pt x="259317" y="942182"/>
                      <a:pt x="261887" y="932546"/>
                    </a:cubicBezTo>
                    <a:cubicBezTo>
                      <a:pt x="264670" y="922053"/>
                      <a:pt x="267454" y="911561"/>
                      <a:pt x="270238" y="901282"/>
                    </a:cubicBezTo>
                    <a:cubicBezTo>
                      <a:pt x="271951" y="894644"/>
                      <a:pt x="283300" y="881582"/>
                      <a:pt x="266383" y="871946"/>
                    </a:cubicBezTo>
                    <a:cubicBezTo>
                      <a:pt x="274735" y="858884"/>
                      <a:pt x="279017" y="844108"/>
                      <a:pt x="284157" y="829761"/>
                    </a:cubicBezTo>
                    <a:cubicBezTo>
                      <a:pt x="288868" y="816271"/>
                      <a:pt x="299146" y="804493"/>
                      <a:pt x="303429" y="790789"/>
                    </a:cubicBezTo>
                    <a:cubicBezTo>
                      <a:pt x="312208" y="762737"/>
                      <a:pt x="326769" y="736613"/>
                      <a:pt x="335335" y="708347"/>
                    </a:cubicBezTo>
                    <a:cubicBezTo>
                      <a:pt x="353536" y="648818"/>
                      <a:pt x="383515" y="593143"/>
                      <a:pt x="394222" y="531044"/>
                    </a:cubicBezTo>
                    <a:cubicBezTo>
                      <a:pt x="391224" y="529545"/>
                      <a:pt x="388440" y="528260"/>
                      <a:pt x="385871" y="527189"/>
                    </a:cubicBezTo>
                    <a:cubicBezTo>
                      <a:pt x="416064" y="463163"/>
                      <a:pt x="446471" y="400636"/>
                      <a:pt x="464458" y="332541"/>
                    </a:cubicBezTo>
                    <a:cubicBezTo>
                      <a:pt x="473880" y="297209"/>
                      <a:pt x="494437" y="266373"/>
                      <a:pt x="509640" y="233182"/>
                    </a:cubicBezTo>
                    <a:cubicBezTo>
                      <a:pt x="517135" y="216694"/>
                      <a:pt x="519062" y="198493"/>
                      <a:pt x="525272" y="181576"/>
                    </a:cubicBezTo>
                    <a:cubicBezTo>
                      <a:pt x="531268" y="165944"/>
                      <a:pt x="554609" y="146244"/>
                      <a:pt x="542403" y="125473"/>
                    </a:cubicBezTo>
                    <a:lnTo>
                      <a:pt x="542403" y="125473"/>
                    </a:lnTo>
                    <a:cubicBezTo>
                      <a:pt x="549683" y="116051"/>
                      <a:pt x="547328" y="103417"/>
                      <a:pt x="548185" y="92068"/>
                    </a:cubicBezTo>
                    <a:cubicBezTo>
                      <a:pt x="548613" y="85858"/>
                      <a:pt x="552039" y="79005"/>
                      <a:pt x="545615" y="71297"/>
                    </a:cubicBezTo>
                    <a:cubicBezTo>
                      <a:pt x="530840" y="53309"/>
                      <a:pt x="490368" y="47099"/>
                      <a:pt x="464030" y="37249"/>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51">
                <a:extLst>
                  <a:ext uri="{FF2B5EF4-FFF2-40B4-BE49-F238E27FC236}">
                    <a16:creationId xmlns:a16="http://schemas.microsoft.com/office/drawing/2014/main" id="{9413844C-5284-229B-2AE3-D1AE4203947D}"/>
                  </a:ext>
                </a:extLst>
              </p:cNvPr>
              <p:cNvSpPr/>
              <p:nvPr/>
            </p:nvSpPr>
            <p:spPr>
              <a:xfrm rot="20583083">
                <a:off x="3193914" y="4751183"/>
                <a:ext cx="1072975" cy="978924"/>
              </a:xfrm>
              <a:custGeom>
                <a:avLst/>
                <a:gdLst>
                  <a:gd name="connsiteX0" fmla="*/ 378804 w 569522"/>
                  <a:gd name="connsiteY0" fmla="*/ 544 h 978924"/>
                  <a:gd name="connsiteX1" fmla="*/ 378804 w 569522"/>
                  <a:gd name="connsiteY1" fmla="*/ 544 h 978924"/>
                  <a:gd name="connsiteX2" fmla="*/ 346256 w 569522"/>
                  <a:gd name="connsiteY2" fmla="*/ 47011 h 978924"/>
                  <a:gd name="connsiteX3" fmla="*/ 331909 w 569522"/>
                  <a:gd name="connsiteY3" fmla="*/ 81701 h 978924"/>
                  <a:gd name="connsiteX4" fmla="*/ 333193 w 569522"/>
                  <a:gd name="connsiteY4" fmla="*/ 81058 h 978924"/>
                  <a:gd name="connsiteX5" fmla="*/ 299574 w 569522"/>
                  <a:gd name="connsiteY5" fmla="*/ 168425 h 978924"/>
                  <a:gd name="connsiteX6" fmla="*/ 283728 w 569522"/>
                  <a:gd name="connsiteY6" fmla="*/ 209967 h 978924"/>
                  <a:gd name="connsiteX7" fmla="*/ 267454 w 569522"/>
                  <a:gd name="connsiteY7" fmla="*/ 242088 h 978924"/>
                  <a:gd name="connsiteX8" fmla="*/ 248396 w 569522"/>
                  <a:gd name="connsiteY8" fmla="*/ 295193 h 978924"/>
                  <a:gd name="connsiteX9" fmla="*/ 226554 w 569522"/>
                  <a:gd name="connsiteY9" fmla="*/ 321317 h 978924"/>
                  <a:gd name="connsiteX10" fmla="*/ 217989 w 569522"/>
                  <a:gd name="connsiteY10" fmla="*/ 343373 h 978924"/>
                  <a:gd name="connsiteX11" fmla="*/ 194006 w 569522"/>
                  <a:gd name="connsiteY11" fmla="*/ 404402 h 978924"/>
                  <a:gd name="connsiteX12" fmla="*/ 128267 w 569522"/>
                  <a:gd name="connsiteY12" fmla="*/ 539306 h 978924"/>
                  <a:gd name="connsiteX13" fmla="*/ 0 w 569522"/>
                  <a:gd name="connsiteY13" fmla="*/ 834384 h 978924"/>
                  <a:gd name="connsiteX14" fmla="*/ 857 w 569522"/>
                  <a:gd name="connsiteY14" fmla="*/ 855369 h 978924"/>
                  <a:gd name="connsiteX15" fmla="*/ 2355 w 569522"/>
                  <a:gd name="connsiteY15" fmla="*/ 877425 h 978924"/>
                  <a:gd name="connsiteX16" fmla="*/ 131050 w 569522"/>
                  <a:gd name="connsiteY16" fmla="*/ 947661 h 978924"/>
                  <a:gd name="connsiteX17" fmla="*/ 147753 w 569522"/>
                  <a:gd name="connsiteY17" fmla="*/ 958796 h 978924"/>
                  <a:gd name="connsiteX18" fmla="*/ 194006 w 569522"/>
                  <a:gd name="connsiteY18" fmla="*/ 978925 h 978924"/>
                  <a:gd name="connsiteX19" fmla="*/ 213492 w 569522"/>
                  <a:gd name="connsiteY19" fmla="*/ 978282 h 978924"/>
                  <a:gd name="connsiteX20" fmla="*/ 221415 w 569522"/>
                  <a:gd name="connsiteY20" fmla="*/ 971002 h 978924"/>
                  <a:gd name="connsiteX21" fmla="*/ 241116 w 569522"/>
                  <a:gd name="connsiteY21" fmla="*/ 915113 h 978924"/>
                  <a:gd name="connsiteX22" fmla="*/ 282872 w 569522"/>
                  <a:gd name="connsiteY22" fmla="*/ 864363 h 978924"/>
                  <a:gd name="connsiteX23" fmla="*/ 283514 w 569522"/>
                  <a:gd name="connsiteY23" fmla="*/ 824748 h 978924"/>
                  <a:gd name="connsiteX24" fmla="*/ 298932 w 569522"/>
                  <a:gd name="connsiteY24" fmla="*/ 784276 h 978924"/>
                  <a:gd name="connsiteX25" fmla="*/ 332979 w 569522"/>
                  <a:gd name="connsiteY25" fmla="*/ 701406 h 978924"/>
                  <a:gd name="connsiteX26" fmla="*/ 367669 w 569522"/>
                  <a:gd name="connsiteY26" fmla="*/ 625603 h 978924"/>
                  <a:gd name="connsiteX27" fmla="*/ 400860 w 569522"/>
                  <a:gd name="connsiteY27" fmla="*/ 551298 h 978924"/>
                  <a:gd name="connsiteX28" fmla="*/ 411995 w 569522"/>
                  <a:gd name="connsiteY28" fmla="*/ 515109 h 978924"/>
                  <a:gd name="connsiteX29" fmla="*/ 436192 w 569522"/>
                  <a:gd name="connsiteY29" fmla="*/ 472925 h 978924"/>
                  <a:gd name="connsiteX30" fmla="*/ 457391 w 569522"/>
                  <a:gd name="connsiteY30" fmla="*/ 436308 h 978924"/>
                  <a:gd name="connsiteX31" fmla="*/ 470454 w 569522"/>
                  <a:gd name="connsiteY31" fmla="*/ 396693 h 978924"/>
                  <a:gd name="connsiteX32" fmla="*/ 516278 w 569522"/>
                  <a:gd name="connsiteY32" fmla="*/ 313823 h 978924"/>
                  <a:gd name="connsiteX33" fmla="*/ 551825 w 569522"/>
                  <a:gd name="connsiteY33" fmla="*/ 226242 h 978924"/>
                  <a:gd name="connsiteX34" fmla="*/ 560390 w 569522"/>
                  <a:gd name="connsiteY34" fmla="*/ 180203 h 978924"/>
                  <a:gd name="connsiteX35" fmla="*/ 564673 w 569522"/>
                  <a:gd name="connsiteY35" fmla="*/ 126883 h 978924"/>
                  <a:gd name="connsiteX36" fmla="*/ 564673 w 569522"/>
                  <a:gd name="connsiteY36" fmla="*/ 126883 h 978924"/>
                  <a:gd name="connsiteX37" fmla="*/ 558677 w 569522"/>
                  <a:gd name="connsiteY37" fmla="*/ 103328 h 978924"/>
                  <a:gd name="connsiteX38" fmla="*/ 558677 w 569522"/>
                  <a:gd name="connsiteY38" fmla="*/ 103328 h 978924"/>
                  <a:gd name="connsiteX39" fmla="*/ 486728 w 569522"/>
                  <a:gd name="connsiteY39" fmla="*/ 49795 h 978924"/>
                  <a:gd name="connsiteX40" fmla="*/ 378590 w 569522"/>
                  <a:gd name="connsiteY40" fmla="*/ 330 h 978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69522" h="978924">
                    <a:moveTo>
                      <a:pt x="378804" y="544"/>
                    </a:moveTo>
                    <a:lnTo>
                      <a:pt x="378804" y="544"/>
                    </a:lnTo>
                    <a:cubicBezTo>
                      <a:pt x="335121" y="-4810"/>
                      <a:pt x="352680" y="30737"/>
                      <a:pt x="346256" y="47011"/>
                    </a:cubicBezTo>
                    <a:cubicBezTo>
                      <a:pt x="341973" y="58146"/>
                      <a:pt x="341545" y="73350"/>
                      <a:pt x="331909" y="81701"/>
                    </a:cubicBezTo>
                    <a:cubicBezTo>
                      <a:pt x="332337" y="81487"/>
                      <a:pt x="332765" y="81272"/>
                      <a:pt x="333193" y="81058"/>
                    </a:cubicBezTo>
                    <a:cubicBezTo>
                      <a:pt x="322058" y="110181"/>
                      <a:pt x="310923" y="139089"/>
                      <a:pt x="299574" y="168425"/>
                    </a:cubicBezTo>
                    <a:cubicBezTo>
                      <a:pt x="294221" y="182130"/>
                      <a:pt x="291651" y="197333"/>
                      <a:pt x="283728" y="209967"/>
                    </a:cubicBezTo>
                    <a:cubicBezTo>
                      <a:pt x="276662" y="220888"/>
                      <a:pt x="268097" y="228169"/>
                      <a:pt x="267454" y="242088"/>
                    </a:cubicBezTo>
                    <a:cubicBezTo>
                      <a:pt x="266598" y="262002"/>
                      <a:pt x="254820" y="277634"/>
                      <a:pt x="248396" y="295193"/>
                    </a:cubicBezTo>
                    <a:cubicBezTo>
                      <a:pt x="244328" y="306114"/>
                      <a:pt x="229766" y="309754"/>
                      <a:pt x="226554" y="321317"/>
                    </a:cubicBezTo>
                    <a:cubicBezTo>
                      <a:pt x="224627" y="328812"/>
                      <a:pt x="221415" y="336307"/>
                      <a:pt x="217989" y="343373"/>
                    </a:cubicBezTo>
                    <a:cubicBezTo>
                      <a:pt x="208139" y="363074"/>
                      <a:pt x="201929" y="384059"/>
                      <a:pt x="194006" y="404402"/>
                    </a:cubicBezTo>
                    <a:cubicBezTo>
                      <a:pt x="175590" y="451297"/>
                      <a:pt x="147325" y="492839"/>
                      <a:pt x="128267" y="539306"/>
                    </a:cubicBezTo>
                    <a:cubicBezTo>
                      <a:pt x="87581" y="638665"/>
                      <a:pt x="43469" y="736310"/>
                      <a:pt x="0" y="834384"/>
                    </a:cubicBezTo>
                    <a:cubicBezTo>
                      <a:pt x="428" y="841450"/>
                      <a:pt x="642" y="848303"/>
                      <a:pt x="857" y="855369"/>
                    </a:cubicBezTo>
                    <a:cubicBezTo>
                      <a:pt x="857" y="862435"/>
                      <a:pt x="857" y="869930"/>
                      <a:pt x="2355" y="877425"/>
                    </a:cubicBezTo>
                    <a:cubicBezTo>
                      <a:pt x="36189" y="909117"/>
                      <a:pt x="79658" y="927318"/>
                      <a:pt x="131050" y="947661"/>
                    </a:cubicBezTo>
                    <a:cubicBezTo>
                      <a:pt x="138331" y="950659"/>
                      <a:pt x="143898" y="954513"/>
                      <a:pt x="147753" y="958796"/>
                    </a:cubicBezTo>
                    <a:lnTo>
                      <a:pt x="194006" y="978925"/>
                    </a:lnTo>
                    <a:cubicBezTo>
                      <a:pt x="200644" y="978925"/>
                      <a:pt x="207068" y="978925"/>
                      <a:pt x="213492" y="978282"/>
                    </a:cubicBezTo>
                    <a:cubicBezTo>
                      <a:pt x="216062" y="975713"/>
                      <a:pt x="218631" y="973357"/>
                      <a:pt x="221415" y="971002"/>
                    </a:cubicBezTo>
                    <a:cubicBezTo>
                      <a:pt x="227839" y="952372"/>
                      <a:pt x="234263" y="933528"/>
                      <a:pt x="241116" y="915113"/>
                    </a:cubicBezTo>
                    <a:cubicBezTo>
                      <a:pt x="279660" y="930316"/>
                      <a:pt x="282872" y="876140"/>
                      <a:pt x="282872" y="864363"/>
                    </a:cubicBezTo>
                    <a:cubicBezTo>
                      <a:pt x="282872" y="850658"/>
                      <a:pt x="278375" y="836525"/>
                      <a:pt x="283514" y="824748"/>
                    </a:cubicBezTo>
                    <a:cubicBezTo>
                      <a:pt x="289510" y="811471"/>
                      <a:pt x="294435" y="798195"/>
                      <a:pt x="298932" y="784276"/>
                    </a:cubicBezTo>
                    <a:cubicBezTo>
                      <a:pt x="307926" y="756011"/>
                      <a:pt x="320560" y="728173"/>
                      <a:pt x="332979" y="701406"/>
                    </a:cubicBezTo>
                    <a:cubicBezTo>
                      <a:pt x="344757" y="676138"/>
                      <a:pt x="353964" y="650228"/>
                      <a:pt x="367669" y="625603"/>
                    </a:cubicBezTo>
                    <a:cubicBezTo>
                      <a:pt x="380945" y="601834"/>
                      <a:pt x="387798" y="575281"/>
                      <a:pt x="400860" y="551298"/>
                    </a:cubicBezTo>
                    <a:cubicBezTo>
                      <a:pt x="407070" y="540163"/>
                      <a:pt x="407498" y="526887"/>
                      <a:pt x="411995" y="515109"/>
                    </a:cubicBezTo>
                    <a:cubicBezTo>
                      <a:pt x="417777" y="500120"/>
                      <a:pt x="428269" y="486843"/>
                      <a:pt x="436192" y="472925"/>
                    </a:cubicBezTo>
                    <a:cubicBezTo>
                      <a:pt x="443259" y="460719"/>
                      <a:pt x="451396" y="448942"/>
                      <a:pt x="457391" y="436308"/>
                    </a:cubicBezTo>
                    <a:cubicBezTo>
                      <a:pt x="463387" y="423888"/>
                      <a:pt x="463816" y="409113"/>
                      <a:pt x="470454" y="396693"/>
                    </a:cubicBezTo>
                    <a:cubicBezTo>
                      <a:pt x="485229" y="368855"/>
                      <a:pt x="504501" y="342945"/>
                      <a:pt x="516278" y="313823"/>
                    </a:cubicBezTo>
                    <a:cubicBezTo>
                      <a:pt x="527842" y="285343"/>
                      <a:pt x="550754" y="258576"/>
                      <a:pt x="551825" y="226242"/>
                    </a:cubicBezTo>
                    <a:cubicBezTo>
                      <a:pt x="552467" y="210182"/>
                      <a:pt x="557606" y="195406"/>
                      <a:pt x="560390" y="180203"/>
                    </a:cubicBezTo>
                    <a:cubicBezTo>
                      <a:pt x="562960" y="165427"/>
                      <a:pt x="576664" y="146155"/>
                      <a:pt x="564673" y="126883"/>
                    </a:cubicBezTo>
                    <a:cubicBezTo>
                      <a:pt x="564673" y="126883"/>
                      <a:pt x="564673" y="126883"/>
                      <a:pt x="564673" y="126883"/>
                    </a:cubicBezTo>
                    <a:cubicBezTo>
                      <a:pt x="567457" y="120673"/>
                      <a:pt x="572596" y="113607"/>
                      <a:pt x="558677" y="103328"/>
                    </a:cubicBezTo>
                    <a:cubicBezTo>
                      <a:pt x="558677" y="103328"/>
                      <a:pt x="558677" y="103328"/>
                      <a:pt x="558677" y="103328"/>
                    </a:cubicBezTo>
                    <a:cubicBezTo>
                      <a:pt x="539191" y="82129"/>
                      <a:pt x="520133" y="67996"/>
                      <a:pt x="486728" y="49795"/>
                    </a:cubicBezTo>
                    <a:cubicBezTo>
                      <a:pt x="450539" y="30308"/>
                      <a:pt x="419061" y="11893"/>
                      <a:pt x="378590" y="330"/>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52">
                <a:extLst>
                  <a:ext uri="{FF2B5EF4-FFF2-40B4-BE49-F238E27FC236}">
                    <a16:creationId xmlns:a16="http://schemas.microsoft.com/office/drawing/2014/main" id="{B7E7FFF0-E50E-8CF0-697F-3B80E0F2A7E4}"/>
                  </a:ext>
                </a:extLst>
              </p:cNvPr>
              <p:cNvSpPr/>
              <p:nvPr/>
            </p:nvSpPr>
            <p:spPr>
              <a:xfrm>
                <a:off x="3647443" y="4764072"/>
                <a:ext cx="700189" cy="912395"/>
              </a:xfrm>
              <a:custGeom>
                <a:avLst/>
                <a:gdLst>
                  <a:gd name="connsiteX0" fmla="*/ 591440 w 700189"/>
                  <a:gd name="connsiteY0" fmla="*/ 43437 h 912395"/>
                  <a:gd name="connsiteX1" fmla="*/ 512424 w 700189"/>
                  <a:gd name="connsiteY1" fmla="*/ 7677 h 912395"/>
                  <a:gd name="connsiteX2" fmla="*/ 459961 w 700189"/>
                  <a:gd name="connsiteY2" fmla="*/ 23523 h 912395"/>
                  <a:gd name="connsiteX3" fmla="*/ 447970 w 700189"/>
                  <a:gd name="connsiteY3" fmla="*/ 60568 h 912395"/>
                  <a:gd name="connsiteX4" fmla="*/ 423558 w 700189"/>
                  <a:gd name="connsiteY4" fmla="*/ 93973 h 912395"/>
                  <a:gd name="connsiteX5" fmla="*/ 408141 w 700189"/>
                  <a:gd name="connsiteY5" fmla="*/ 133374 h 912395"/>
                  <a:gd name="connsiteX6" fmla="*/ 394864 w 700189"/>
                  <a:gd name="connsiteY6" fmla="*/ 169134 h 912395"/>
                  <a:gd name="connsiteX7" fmla="*/ 351395 w 700189"/>
                  <a:gd name="connsiteY7" fmla="*/ 235730 h 912395"/>
                  <a:gd name="connsiteX8" fmla="*/ 298289 w 700189"/>
                  <a:gd name="connsiteY8" fmla="*/ 307037 h 912395"/>
                  <a:gd name="connsiteX9" fmla="*/ 271737 w 700189"/>
                  <a:gd name="connsiteY9" fmla="*/ 342797 h 912395"/>
                  <a:gd name="connsiteX10" fmla="*/ 256105 w 700189"/>
                  <a:gd name="connsiteY10" fmla="*/ 377915 h 912395"/>
                  <a:gd name="connsiteX11" fmla="*/ 238332 w 700189"/>
                  <a:gd name="connsiteY11" fmla="*/ 401684 h 912395"/>
                  <a:gd name="connsiteX12" fmla="*/ 225055 w 700189"/>
                  <a:gd name="connsiteY12" fmla="*/ 429736 h 912395"/>
                  <a:gd name="connsiteX13" fmla="*/ 186725 w 700189"/>
                  <a:gd name="connsiteY13" fmla="*/ 492049 h 912395"/>
                  <a:gd name="connsiteX14" fmla="*/ 149038 w 700189"/>
                  <a:gd name="connsiteY14" fmla="*/ 552649 h 912395"/>
                  <a:gd name="connsiteX15" fmla="*/ 127196 w 700189"/>
                  <a:gd name="connsiteY15" fmla="*/ 581986 h 912395"/>
                  <a:gd name="connsiteX16" fmla="*/ 113277 w 700189"/>
                  <a:gd name="connsiteY16" fmla="*/ 615605 h 912395"/>
                  <a:gd name="connsiteX17" fmla="*/ 113277 w 700189"/>
                  <a:gd name="connsiteY17" fmla="*/ 615605 h 912395"/>
                  <a:gd name="connsiteX18" fmla="*/ 30621 w 700189"/>
                  <a:gd name="connsiteY18" fmla="*/ 727169 h 912395"/>
                  <a:gd name="connsiteX19" fmla="*/ 0 w 700189"/>
                  <a:gd name="connsiteY19" fmla="*/ 780703 h 912395"/>
                  <a:gd name="connsiteX20" fmla="*/ 1927 w 700189"/>
                  <a:gd name="connsiteY20" fmla="*/ 787341 h 912395"/>
                  <a:gd name="connsiteX21" fmla="*/ 5782 w 700189"/>
                  <a:gd name="connsiteY21" fmla="*/ 800403 h 912395"/>
                  <a:gd name="connsiteX22" fmla="*/ 6852 w 700189"/>
                  <a:gd name="connsiteY22" fmla="*/ 802758 h 912395"/>
                  <a:gd name="connsiteX23" fmla="*/ 48180 w 700189"/>
                  <a:gd name="connsiteY23" fmla="*/ 836806 h 912395"/>
                  <a:gd name="connsiteX24" fmla="*/ 63598 w 700189"/>
                  <a:gd name="connsiteY24" fmla="*/ 847512 h 912395"/>
                  <a:gd name="connsiteX25" fmla="*/ 144327 w 700189"/>
                  <a:gd name="connsiteY25" fmla="*/ 893980 h 912395"/>
                  <a:gd name="connsiteX26" fmla="*/ 220987 w 700189"/>
                  <a:gd name="connsiteY26" fmla="*/ 912395 h 912395"/>
                  <a:gd name="connsiteX27" fmla="*/ 240473 w 700189"/>
                  <a:gd name="connsiteY27" fmla="*/ 886057 h 912395"/>
                  <a:gd name="connsiteX28" fmla="*/ 258675 w 700189"/>
                  <a:gd name="connsiteY28" fmla="*/ 855221 h 912395"/>
                  <a:gd name="connsiteX29" fmla="*/ 263600 w 700189"/>
                  <a:gd name="connsiteY29" fmla="*/ 818176 h 912395"/>
                  <a:gd name="connsiteX30" fmla="*/ 292936 w 700189"/>
                  <a:gd name="connsiteY30" fmla="*/ 800617 h 912395"/>
                  <a:gd name="connsiteX31" fmla="*/ 317776 w 700189"/>
                  <a:gd name="connsiteY31" fmla="*/ 771709 h 912395"/>
                  <a:gd name="connsiteX32" fmla="*/ 354821 w 700189"/>
                  <a:gd name="connsiteY32" fmla="*/ 709824 h 912395"/>
                  <a:gd name="connsiteX33" fmla="*/ 397648 w 700189"/>
                  <a:gd name="connsiteY33" fmla="*/ 651793 h 912395"/>
                  <a:gd name="connsiteX34" fmla="*/ 415635 w 700189"/>
                  <a:gd name="connsiteY34" fmla="*/ 618817 h 912395"/>
                  <a:gd name="connsiteX35" fmla="*/ 415849 w 700189"/>
                  <a:gd name="connsiteY35" fmla="*/ 579844 h 912395"/>
                  <a:gd name="connsiteX36" fmla="*/ 417991 w 700189"/>
                  <a:gd name="connsiteY36" fmla="*/ 575133 h 912395"/>
                  <a:gd name="connsiteX37" fmla="*/ 417991 w 700189"/>
                  <a:gd name="connsiteY37" fmla="*/ 575133 h 912395"/>
                  <a:gd name="connsiteX38" fmla="*/ 444972 w 700189"/>
                  <a:gd name="connsiteY38" fmla="*/ 539587 h 912395"/>
                  <a:gd name="connsiteX39" fmla="*/ 444972 w 700189"/>
                  <a:gd name="connsiteY39" fmla="*/ 539587 h 912395"/>
                  <a:gd name="connsiteX40" fmla="*/ 451396 w 700189"/>
                  <a:gd name="connsiteY40" fmla="*/ 521814 h 912395"/>
                  <a:gd name="connsiteX41" fmla="*/ 451396 w 700189"/>
                  <a:gd name="connsiteY41" fmla="*/ 521814 h 912395"/>
                  <a:gd name="connsiteX42" fmla="*/ 458890 w 700189"/>
                  <a:gd name="connsiteY42" fmla="*/ 509608 h 912395"/>
                  <a:gd name="connsiteX43" fmla="*/ 458890 w 700189"/>
                  <a:gd name="connsiteY43" fmla="*/ 509608 h 912395"/>
                  <a:gd name="connsiteX44" fmla="*/ 477520 w 700189"/>
                  <a:gd name="connsiteY44" fmla="*/ 486267 h 912395"/>
                  <a:gd name="connsiteX45" fmla="*/ 470454 w 700189"/>
                  <a:gd name="connsiteY45" fmla="*/ 481557 h 912395"/>
                  <a:gd name="connsiteX46" fmla="*/ 470454 w 700189"/>
                  <a:gd name="connsiteY46" fmla="*/ 481557 h 912395"/>
                  <a:gd name="connsiteX47" fmla="*/ 535765 w 700189"/>
                  <a:gd name="connsiteY47" fmla="*/ 393547 h 912395"/>
                  <a:gd name="connsiteX48" fmla="*/ 607286 w 700189"/>
                  <a:gd name="connsiteY48" fmla="*/ 298471 h 912395"/>
                  <a:gd name="connsiteX49" fmla="*/ 617350 w 700189"/>
                  <a:gd name="connsiteY49" fmla="*/ 274488 h 912395"/>
                  <a:gd name="connsiteX50" fmla="*/ 635551 w 700189"/>
                  <a:gd name="connsiteY50" fmla="*/ 254146 h 912395"/>
                  <a:gd name="connsiteX51" fmla="*/ 634481 w 700189"/>
                  <a:gd name="connsiteY51" fmla="*/ 231876 h 912395"/>
                  <a:gd name="connsiteX52" fmla="*/ 651183 w 700189"/>
                  <a:gd name="connsiteY52" fmla="*/ 217529 h 912395"/>
                  <a:gd name="connsiteX53" fmla="*/ 690370 w 700189"/>
                  <a:gd name="connsiteY53" fmla="*/ 175558 h 912395"/>
                  <a:gd name="connsiteX54" fmla="*/ 680520 w 700189"/>
                  <a:gd name="connsiteY54" fmla="*/ 125451 h 912395"/>
                  <a:gd name="connsiteX55" fmla="*/ 665959 w 700189"/>
                  <a:gd name="connsiteY55" fmla="*/ 83909 h 912395"/>
                  <a:gd name="connsiteX56" fmla="*/ 591654 w 700189"/>
                  <a:gd name="connsiteY56" fmla="*/ 43651 h 91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00189" h="912395">
                    <a:moveTo>
                      <a:pt x="591440" y="43437"/>
                    </a:moveTo>
                    <a:cubicBezTo>
                      <a:pt x="564673" y="29304"/>
                      <a:pt x="539405" y="17955"/>
                      <a:pt x="512424" y="7677"/>
                    </a:cubicBezTo>
                    <a:cubicBezTo>
                      <a:pt x="466599" y="-9668"/>
                      <a:pt x="466599" y="5321"/>
                      <a:pt x="459961" y="23523"/>
                    </a:cubicBezTo>
                    <a:cubicBezTo>
                      <a:pt x="455464" y="35728"/>
                      <a:pt x="455464" y="50289"/>
                      <a:pt x="447970" y="60568"/>
                    </a:cubicBezTo>
                    <a:cubicBezTo>
                      <a:pt x="439832" y="71703"/>
                      <a:pt x="431481" y="82624"/>
                      <a:pt x="423558" y="93973"/>
                    </a:cubicBezTo>
                    <a:cubicBezTo>
                      <a:pt x="415421" y="105536"/>
                      <a:pt x="409854" y="118384"/>
                      <a:pt x="408141" y="133374"/>
                    </a:cubicBezTo>
                    <a:cubicBezTo>
                      <a:pt x="406642" y="146864"/>
                      <a:pt x="398933" y="156714"/>
                      <a:pt x="394864" y="169134"/>
                    </a:cubicBezTo>
                    <a:cubicBezTo>
                      <a:pt x="386513" y="194616"/>
                      <a:pt x="367241" y="214531"/>
                      <a:pt x="351395" y="235730"/>
                    </a:cubicBezTo>
                    <a:cubicBezTo>
                      <a:pt x="333622" y="259499"/>
                      <a:pt x="315848" y="283268"/>
                      <a:pt x="298289" y="307037"/>
                    </a:cubicBezTo>
                    <a:cubicBezTo>
                      <a:pt x="289510" y="318814"/>
                      <a:pt x="280516" y="330806"/>
                      <a:pt x="271737" y="342797"/>
                    </a:cubicBezTo>
                    <a:cubicBezTo>
                      <a:pt x="264456" y="352433"/>
                      <a:pt x="250109" y="361427"/>
                      <a:pt x="256105" y="377915"/>
                    </a:cubicBezTo>
                    <a:cubicBezTo>
                      <a:pt x="250966" y="376631"/>
                      <a:pt x="239402" y="399329"/>
                      <a:pt x="238332" y="401684"/>
                    </a:cubicBezTo>
                    <a:cubicBezTo>
                      <a:pt x="233835" y="411106"/>
                      <a:pt x="230623" y="420742"/>
                      <a:pt x="225055" y="429736"/>
                    </a:cubicBezTo>
                    <a:cubicBezTo>
                      <a:pt x="212422" y="450507"/>
                      <a:pt x="199145" y="471064"/>
                      <a:pt x="186725" y="492049"/>
                    </a:cubicBezTo>
                    <a:cubicBezTo>
                      <a:pt x="174734" y="512820"/>
                      <a:pt x="163385" y="533377"/>
                      <a:pt x="149038" y="552649"/>
                    </a:cubicBezTo>
                    <a:cubicBezTo>
                      <a:pt x="141757" y="562285"/>
                      <a:pt x="134262" y="572135"/>
                      <a:pt x="127196" y="581986"/>
                    </a:cubicBezTo>
                    <a:cubicBezTo>
                      <a:pt x="119701" y="592050"/>
                      <a:pt x="119487" y="604898"/>
                      <a:pt x="113277" y="615605"/>
                    </a:cubicBezTo>
                    <a:lnTo>
                      <a:pt x="113277" y="615605"/>
                    </a:lnTo>
                    <a:cubicBezTo>
                      <a:pt x="85868" y="652222"/>
                      <a:pt x="49893" y="685627"/>
                      <a:pt x="30621" y="727169"/>
                    </a:cubicBezTo>
                    <a:cubicBezTo>
                      <a:pt x="21842" y="746013"/>
                      <a:pt x="10921" y="763358"/>
                      <a:pt x="0" y="780703"/>
                    </a:cubicBezTo>
                    <a:cubicBezTo>
                      <a:pt x="857" y="782844"/>
                      <a:pt x="1499" y="785199"/>
                      <a:pt x="1927" y="787341"/>
                    </a:cubicBezTo>
                    <a:cubicBezTo>
                      <a:pt x="2998" y="793979"/>
                      <a:pt x="2784" y="793122"/>
                      <a:pt x="5782" y="800403"/>
                    </a:cubicBezTo>
                    <a:cubicBezTo>
                      <a:pt x="6210" y="801259"/>
                      <a:pt x="6424" y="802116"/>
                      <a:pt x="6852" y="802758"/>
                    </a:cubicBezTo>
                    <a:cubicBezTo>
                      <a:pt x="20557" y="814108"/>
                      <a:pt x="34476" y="825457"/>
                      <a:pt x="48180" y="836806"/>
                    </a:cubicBezTo>
                    <a:cubicBezTo>
                      <a:pt x="53320" y="840446"/>
                      <a:pt x="58459" y="844086"/>
                      <a:pt x="63598" y="847512"/>
                    </a:cubicBezTo>
                    <a:lnTo>
                      <a:pt x="144327" y="893980"/>
                    </a:lnTo>
                    <a:cubicBezTo>
                      <a:pt x="169380" y="904901"/>
                      <a:pt x="194862" y="911753"/>
                      <a:pt x="220987" y="912395"/>
                    </a:cubicBezTo>
                    <a:cubicBezTo>
                      <a:pt x="226983" y="903188"/>
                      <a:pt x="233193" y="894408"/>
                      <a:pt x="240473" y="886057"/>
                    </a:cubicBezTo>
                    <a:cubicBezTo>
                      <a:pt x="248610" y="876635"/>
                      <a:pt x="255248" y="867427"/>
                      <a:pt x="258675" y="855221"/>
                    </a:cubicBezTo>
                    <a:cubicBezTo>
                      <a:pt x="261244" y="845799"/>
                      <a:pt x="276662" y="832523"/>
                      <a:pt x="263600" y="818176"/>
                    </a:cubicBezTo>
                    <a:cubicBezTo>
                      <a:pt x="285013" y="824386"/>
                      <a:pt x="287154" y="807469"/>
                      <a:pt x="292936" y="800617"/>
                    </a:cubicBezTo>
                    <a:cubicBezTo>
                      <a:pt x="300859" y="790767"/>
                      <a:pt x="309639" y="781345"/>
                      <a:pt x="317776" y="771709"/>
                    </a:cubicBezTo>
                    <a:cubicBezTo>
                      <a:pt x="333193" y="752865"/>
                      <a:pt x="343472" y="731023"/>
                      <a:pt x="354821" y="709824"/>
                    </a:cubicBezTo>
                    <a:cubicBezTo>
                      <a:pt x="366384" y="688625"/>
                      <a:pt x="380517" y="669353"/>
                      <a:pt x="397648" y="651793"/>
                    </a:cubicBezTo>
                    <a:cubicBezTo>
                      <a:pt x="406642" y="642372"/>
                      <a:pt x="412423" y="631451"/>
                      <a:pt x="415635" y="618817"/>
                    </a:cubicBezTo>
                    <a:cubicBezTo>
                      <a:pt x="417991" y="610037"/>
                      <a:pt x="429768" y="592478"/>
                      <a:pt x="415849" y="579844"/>
                    </a:cubicBezTo>
                    <a:cubicBezTo>
                      <a:pt x="418419" y="578988"/>
                      <a:pt x="419276" y="577489"/>
                      <a:pt x="417991" y="575133"/>
                    </a:cubicBezTo>
                    <a:cubicBezTo>
                      <a:pt x="417991" y="575133"/>
                      <a:pt x="417991" y="575133"/>
                      <a:pt x="417991" y="575133"/>
                    </a:cubicBezTo>
                    <a:cubicBezTo>
                      <a:pt x="432552" y="567424"/>
                      <a:pt x="437691" y="552007"/>
                      <a:pt x="444972" y="539587"/>
                    </a:cubicBezTo>
                    <a:cubicBezTo>
                      <a:pt x="444972" y="539587"/>
                      <a:pt x="444972" y="539587"/>
                      <a:pt x="444972" y="539587"/>
                    </a:cubicBezTo>
                    <a:cubicBezTo>
                      <a:pt x="446685" y="534876"/>
                      <a:pt x="453751" y="528452"/>
                      <a:pt x="451396" y="521814"/>
                    </a:cubicBezTo>
                    <a:cubicBezTo>
                      <a:pt x="451396" y="521814"/>
                      <a:pt x="451396" y="521814"/>
                      <a:pt x="451396" y="521814"/>
                    </a:cubicBezTo>
                    <a:cubicBezTo>
                      <a:pt x="453751" y="517745"/>
                      <a:pt x="456321" y="513677"/>
                      <a:pt x="458890" y="509608"/>
                    </a:cubicBezTo>
                    <a:cubicBezTo>
                      <a:pt x="458890" y="509608"/>
                      <a:pt x="458890" y="509608"/>
                      <a:pt x="458890" y="509608"/>
                    </a:cubicBezTo>
                    <a:cubicBezTo>
                      <a:pt x="468955" y="507895"/>
                      <a:pt x="473023" y="491835"/>
                      <a:pt x="477520" y="486267"/>
                    </a:cubicBezTo>
                    <a:cubicBezTo>
                      <a:pt x="475165" y="484554"/>
                      <a:pt x="472809" y="483055"/>
                      <a:pt x="470454" y="481557"/>
                    </a:cubicBezTo>
                    <a:lnTo>
                      <a:pt x="470454" y="481557"/>
                    </a:lnTo>
                    <a:cubicBezTo>
                      <a:pt x="495507" y="454361"/>
                      <a:pt x="514137" y="423098"/>
                      <a:pt x="535765" y="393547"/>
                    </a:cubicBezTo>
                    <a:cubicBezTo>
                      <a:pt x="559105" y="361641"/>
                      <a:pt x="586515" y="331876"/>
                      <a:pt x="607286" y="298471"/>
                    </a:cubicBezTo>
                    <a:cubicBezTo>
                      <a:pt x="611783" y="291191"/>
                      <a:pt x="613067" y="281983"/>
                      <a:pt x="617350" y="274488"/>
                    </a:cubicBezTo>
                    <a:cubicBezTo>
                      <a:pt x="621847" y="266780"/>
                      <a:pt x="630841" y="261640"/>
                      <a:pt x="635551" y="254146"/>
                    </a:cubicBezTo>
                    <a:cubicBezTo>
                      <a:pt x="639406" y="248150"/>
                      <a:pt x="634481" y="239584"/>
                      <a:pt x="634481" y="231876"/>
                    </a:cubicBezTo>
                    <a:cubicBezTo>
                      <a:pt x="634481" y="223310"/>
                      <a:pt x="643689" y="221383"/>
                      <a:pt x="651183" y="217529"/>
                    </a:cubicBezTo>
                    <a:cubicBezTo>
                      <a:pt x="670455" y="207250"/>
                      <a:pt x="681162" y="192047"/>
                      <a:pt x="690370" y="175558"/>
                    </a:cubicBezTo>
                    <a:cubicBezTo>
                      <a:pt x="695081" y="166993"/>
                      <a:pt x="714567" y="140226"/>
                      <a:pt x="680520" y="125451"/>
                    </a:cubicBezTo>
                    <a:cubicBezTo>
                      <a:pt x="693368" y="116671"/>
                      <a:pt x="700648" y="107035"/>
                      <a:pt x="665959" y="83909"/>
                    </a:cubicBezTo>
                    <a:cubicBezTo>
                      <a:pt x="643046" y="68705"/>
                      <a:pt x="615851" y="56499"/>
                      <a:pt x="591654" y="43651"/>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53">
                <a:extLst>
                  <a:ext uri="{FF2B5EF4-FFF2-40B4-BE49-F238E27FC236}">
                    <a16:creationId xmlns:a16="http://schemas.microsoft.com/office/drawing/2014/main" id="{659FF582-535C-C37B-5DB1-51BA2A29AC2D}"/>
                  </a:ext>
                </a:extLst>
              </p:cNvPr>
              <p:cNvSpPr/>
              <p:nvPr/>
            </p:nvSpPr>
            <p:spPr>
              <a:xfrm rot="20200042">
                <a:off x="4188650" y="4806065"/>
                <a:ext cx="937224" cy="930543"/>
              </a:xfrm>
              <a:custGeom>
                <a:avLst/>
                <a:gdLst>
                  <a:gd name="connsiteX0" fmla="*/ 632339 w 734174"/>
                  <a:gd name="connsiteY0" fmla="*/ 48738 h 930543"/>
                  <a:gd name="connsiteX1" fmla="*/ 555465 w 734174"/>
                  <a:gd name="connsiteY1" fmla="*/ 9123 h 930543"/>
                  <a:gd name="connsiteX2" fmla="*/ 501931 w 734174"/>
                  <a:gd name="connsiteY2" fmla="*/ 23684 h 930543"/>
                  <a:gd name="connsiteX3" fmla="*/ 487799 w 734174"/>
                  <a:gd name="connsiteY3" fmla="*/ 61157 h 930543"/>
                  <a:gd name="connsiteX4" fmla="*/ 461246 w 734174"/>
                  <a:gd name="connsiteY4" fmla="*/ 94562 h 930543"/>
                  <a:gd name="connsiteX5" fmla="*/ 443259 w 734174"/>
                  <a:gd name="connsiteY5" fmla="*/ 134606 h 930543"/>
                  <a:gd name="connsiteX6" fmla="*/ 427841 w 734174"/>
                  <a:gd name="connsiteY6" fmla="*/ 170794 h 930543"/>
                  <a:gd name="connsiteX7" fmla="*/ 380303 w 734174"/>
                  <a:gd name="connsiteY7" fmla="*/ 237604 h 930543"/>
                  <a:gd name="connsiteX8" fmla="*/ 322701 w 734174"/>
                  <a:gd name="connsiteY8" fmla="*/ 308911 h 930543"/>
                  <a:gd name="connsiteX9" fmla="*/ 294007 w 734174"/>
                  <a:gd name="connsiteY9" fmla="*/ 344672 h 930543"/>
                  <a:gd name="connsiteX10" fmla="*/ 276234 w 734174"/>
                  <a:gd name="connsiteY10" fmla="*/ 380218 h 930543"/>
                  <a:gd name="connsiteX11" fmla="*/ 256962 w 734174"/>
                  <a:gd name="connsiteY11" fmla="*/ 403987 h 930543"/>
                  <a:gd name="connsiteX12" fmla="*/ 241972 w 734174"/>
                  <a:gd name="connsiteY12" fmla="*/ 432253 h 930543"/>
                  <a:gd name="connsiteX13" fmla="*/ 200002 w 734174"/>
                  <a:gd name="connsiteY13" fmla="*/ 494994 h 930543"/>
                  <a:gd name="connsiteX14" fmla="*/ 158460 w 734174"/>
                  <a:gd name="connsiteY14" fmla="*/ 556022 h 930543"/>
                  <a:gd name="connsiteX15" fmla="*/ 134691 w 734174"/>
                  <a:gd name="connsiteY15" fmla="*/ 585359 h 930543"/>
                  <a:gd name="connsiteX16" fmla="*/ 118631 w 734174"/>
                  <a:gd name="connsiteY16" fmla="*/ 619406 h 930543"/>
                  <a:gd name="connsiteX17" fmla="*/ 118631 w 734174"/>
                  <a:gd name="connsiteY17" fmla="*/ 619406 h 930543"/>
                  <a:gd name="connsiteX18" fmla="*/ 29122 w 734174"/>
                  <a:gd name="connsiteY18" fmla="*/ 731184 h 930543"/>
                  <a:gd name="connsiteX19" fmla="*/ 1071 w 734174"/>
                  <a:gd name="connsiteY19" fmla="*/ 776153 h 930543"/>
                  <a:gd name="connsiteX20" fmla="*/ 0 w 734174"/>
                  <a:gd name="connsiteY20" fmla="*/ 782363 h 930543"/>
                  <a:gd name="connsiteX21" fmla="*/ 3855 w 734174"/>
                  <a:gd name="connsiteY21" fmla="*/ 815982 h 930543"/>
                  <a:gd name="connsiteX22" fmla="*/ 10707 w 734174"/>
                  <a:gd name="connsiteY22" fmla="*/ 825404 h 930543"/>
                  <a:gd name="connsiteX23" fmla="*/ 93577 w 734174"/>
                  <a:gd name="connsiteY23" fmla="*/ 881293 h 930543"/>
                  <a:gd name="connsiteX24" fmla="*/ 135976 w 734174"/>
                  <a:gd name="connsiteY24" fmla="*/ 900565 h 930543"/>
                  <a:gd name="connsiteX25" fmla="*/ 182657 w 734174"/>
                  <a:gd name="connsiteY25" fmla="*/ 925190 h 930543"/>
                  <a:gd name="connsiteX26" fmla="*/ 204927 w 734174"/>
                  <a:gd name="connsiteY26" fmla="*/ 930544 h 930543"/>
                  <a:gd name="connsiteX27" fmla="*/ 207925 w 734174"/>
                  <a:gd name="connsiteY27" fmla="*/ 930116 h 930543"/>
                  <a:gd name="connsiteX28" fmla="*/ 229766 w 734174"/>
                  <a:gd name="connsiteY28" fmla="*/ 902278 h 930543"/>
                  <a:gd name="connsiteX29" fmla="*/ 249895 w 734174"/>
                  <a:gd name="connsiteY29" fmla="*/ 871228 h 930543"/>
                  <a:gd name="connsiteX30" fmla="*/ 256962 w 734174"/>
                  <a:gd name="connsiteY30" fmla="*/ 833327 h 930543"/>
                  <a:gd name="connsiteX31" fmla="*/ 287369 w 734174"/>
                  <a:gd name="connsiteY31" fmla="*/ 816410 h 930543"/>
                  <a:gd name="connsiteX32" fmla="*/ 313921 w 734174"/>
                  <a:gd name="connsiteY32" fmla="*/ 787502 h 930543"/>
                  <a:gd name="connsiteX33" fmla="*/ 354821 w 734174"/>
                  <a:gd name="connsiteY33" fmla="*/ 725189 h 930543"/>
                  <a:gd name="connsiteX34" fmla="*/ 401288 w 734174"/>
                  <a:gd name="connsiteY34" fmla="*/ 666944 h 930543"/>
                  <a:gd name="connsiteX35" fmla="*/ 421203 w 734174"/>
                  <a:gd name="connsiteY35" fmla="*/ 633753 h 930543"/>
                  <a:gd name="connsiteX36" fmla="*/ 423772 w 734174"/>
                  <a:gd name="connsiteY36" fmla="*/ 593710 h 930543"/>
                  <a:gd name="connsiteX37" fmla="*/ 426128 w 734174"/>
                  <a:gd name="connsiteY37" fmla="*/ 588999 h 930543"/>
                  <a:gd name="connsiteX38" fmla="*/ 426128 w 734174"/>
                  <a:gd name="connsiteY38" fmla="*/ 588999 h 930543"/>
                  <a:gd name="connsiteX39" fmla="*/ 455250 w 734174"/>
                  <a:gd name="connsiteY39" fmla="*/ 553453 h 930543"/>
                  <a:gd name="connsiteX40" fmla="*/ 455250 w 734174"/>
                  <a:gd name="connsiteY40" fmla="*/ 553453 h 930543"/>
                  <a:gd name="connsiteX41" fmla="*/ 462745 w 734174"/>
                  <a:gd name="connsiteY41" fmla="*/ 535465 h 930543"/>
                  <a:gd name="connsiteX42" fmla="*/ 462745 w 734174"/>
                  <a:gd name="connsiteY42" fmla="*/ 535465 h 930543"/>
                  <a:gd name="connsiteX43" fmla="*/ 470882 w 734174"/>
                  <a:gd name="connsiteY43" fmla="*/ 523260 h 930543"/>
                  <a:gd name="connsiteX44" fmla="*/ 470882 w 734174"/>
                  <a:gd name="connsiteY44" fmla="*/ 523260 h 930543"/>
                  <a:gd name="connsiteX45" fmla="*/ 491011 w 734174"/>
                  <a:gd name="connsiteY45" fmla="*/ 499919 h 930543"/>
                  <a:gd name="connsiteX46" fmla="*/ 484158 w 734174"/>
                  <a:gd name="connsiteY46" fmla="*/ 494780 h 930543"/>
                  <a:gd name="connsiteX47" fmla="*/ 484158 w 734174"/>
                  <a:gd name="connsiteY47" fmla="*/ 494780 h 930543"/>
                  <a:gd name="connsiteX48" fmla="*/ 554823 w 734174"/>
                  <a:gd name="connsiteY48" fmla="*/ 406771 h 930543"/>
                  <a:gd name="connsiteX49" fmla="*/ 632125 w 734174"/>
                  <a:gd name="connsiteY49" fmla="*/ 311695 h 930543"/>
                  <a:gd name="connsiteX50" fmla="*/ 643474 w 734174"/>
                  <a:gd name="connsiteY50" fmla="*/ 287498 h 930543"/>
                  <a:gd name="connsiteX51" fmla="*/ 662961 w 734174"/>
                  <a:gd name="connsiteY51" fmla="*/ 267369 h 930543"/>
                  <a:gd name="connsiteX52" fmla="*/ 663389 w 734174"/>
                  <a:gd name="connsiteY52" fmla="*/ 244457 h 930543"/>
                  <a:gd name="connsiteX53" fmla="*/ 680948 w 734174"/>
                  <a:gd name="connsiteY53" fmla="*/ 230324 h 930543"/>
                  <a:gd name="connsiteX54" fmla="*/ 722704 w 734174"/>
                  <a:gd name="connsiteY54" fmla="*/ 188567 h 930543"/>
                  <a:gd name="connsiteX55" fmla="*/ 715852 w 734174"/>
                  <a:gd name="connsiteY55" fmla="*/ 136533 h 930543"/>
                  <a:gd name="connsiteX56" fmla="*/ 703646 w 734174"/>
                  <a:gd name="connsiteY56" fmla="*/ 93278 h 930543"/>
                  <a:gd name="connsiteX57" fmla="*/ 631697 w 734174"/>
                  <a:gd name="connsiteY57" fmla="*/ 49166 h 93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34174" h="930543">
                    <a:moveTo>
                      <a:pt x="632339" y="48738"/>
                    </a:moveTo>
                    <a:cubicBezTo>
                      <a:pt x="606429" y="33320"/>
                      <a:pt x="581590" y="20686"/>
                      <a:pt x="555465" y="9123"/>
                    </a:cubicBezTo>
                    <a:cubicBezTo>
                      <a:pt x="510497" y="-10578"/>
                      <a:pt x="509640" y="5054"/>
                      <a:pt x="501931" y="23684"/>
                    </a:cubicBezTo>
                    <a:cubicBezTo>
                      <a:pt x="496792" y="36104"/>
                      <a:pt x="495936" y="51093"/>
                      <a:pt x="487799" y="61157"/>
                    </a:cubicBezTo>
                    <a:cubicBezTo>
                      <a:pt x="479019" y="72292"/>
                      <a:pt x="469811" y="83427"/>
                      <a:pt x="461246" y="94562"/>
                    </a:cubicBezTo>
                    <a:cubicBezTo>
                      <a:pt x="452466" y="106126"/>
                      <a:pt x="446042" y="118974"/>
                      <a:pt x="443259" y="134606"/>
                    </a:cubicBezTo>
                    <a:cubicBezTo>
                      <a:pt x="440903" y="148524"/>
                      <a:pt x="432552" y="158374"/>
                      <a:pt x="427841" y="170794"/>
                    </a:cubicBezTo>
                    <a:cubicBezTo>
                      <a:pt x="417777" y="196705"/>
                      <a:pt x="397434" y="216405"/>
                      <a:pt x="380303" y="237604"/>
                    </a:cubicBezTo>
                    <a:cubicBezTo>
                      <a:pt x="361031" y="261373"/>
                      <a:pt x="341973" y="285142"/>
                      <a:pt x="322701" y="308911"/>
                    </a:cubicBezTo>
                    <a:cubicBezTo>
                      <a:pt x="313065" y="320903"/>
                      <a:pt x="303643" y="332680"/>
                      <a:pt x="294007" y="344672"/>
                    </a:cubicBezTo>
                    <a:cubicBezTo>
                      <a:pt x="286298" y="354308"/>
                      <a:pt x="271309" y="363087"/>
                      <a:pt x="276234" y="380218"/>
                    </a:cubicBezTo>
                    <a:cubicBezTo>
                      <a:pt x="271094" y="378719"/>
                      <a:pt x="258246" y="401631"/>
                      <a:pt x="256962" y="403987"/>
                    </a:cubicBezTo>
                    <a:cubicBezTo>
                      <a:pt x="252036" y="413409"/>
                      <a:pt x="247968" y="423473"/>
                      <a:pt x="241972" y="432253"/>
                    </a:cubicBezTo>
                    <a:cubicBezTo>
                      <a:pt x="228053" y="453238"/>
                      <a:pt x="213492" y="473795"/>
                      <a:pt x="200002" y="494994"/>
                    </a:cubicBezTo>
                    <a:cubicBezTo>
                      <a:pt x="186725" y="515765"/>
                      <a:pt x="174091" y="536750"/>
                      <a:pt x="158460" y="556022"/>
                    </a:cubicBezTo>
                    <a:cubicBezTo>
                      <a:pt x="150537" y="565658"/>
                      <a:pt x="142614" y="575509"/>
                      <a:pt x="134691" y="585359"/>
                    </a:cubicBezTo>
                    <a:cubicBezTo>
                      <a:pt x="126554" y="595423"/>
                      <a:pt x="125483" y="608699"/>
                      <a:pt x="118631" y="619406"/>
                    </a:cubicBezTo>
                    <a:lnTo>
                      <a:pt x="118631" y="619406"/>
                    </a:lnTo>
                    <a:cubicBezTo>
                      <a:pt x="88866" y="656023"/>
                      <a:pt x="50750" y="689214"/>
                      <a:pt x="29122" y="731184"/>
                    </a:cubicBezTo>
                    <a:cubicBezTo>
                      <a:pt x="20985" y="747030"/>
                      <a:pt x="11135" y="761592"/>
                      <a:pt x="1071" y="776153"/>
                    </a:cubicBezTo>
                    <a:cubicBezTo>
                      <a:pt x="1071" y="778294"/>
                      <a:pt x="642" y="780221"/>
                      <a:pt x="0" y="782363"/>
                    </a:cubicBezTo>
                    <a:cubicBezTo>
                      <a:pt x="1285" y="793498"/>
                      <a:pt x="2570" y="804847"/>
                      <a:pt x="3855" y="815982"/>
                    </a:cubicBezTo>
                    <a:cubicBezTo>
                      <a:pt x="6852" y="819194"/>
                      <a:pt x="8994" y="822406"/>
                      <a:pt x="10707" y="825404"/>
                    </a:cubicBezTo>
                    <a:lnTo>
                      <a:pt x="93577" y="881293"/>
                    </a:lnTo>
                    <a:cubicBezTo>
                      <a:pt x="111992" y="889858"/>
                      <a:pt x="128267" y="896496"/>
                      <a:pt x="135976" y="900565"/>
                    </a:cubicBezTo>
                    <a:cubicBezTo>
                      <a:pt x="153106" y="909130"/>
                      <a:pt x="168096" y="917482"/>
                      <a:pt x="182657" y="925190"/>
                    </a:cubicBezTo>
                    <a:cubicBezTo>
                      <a:pt x="190152" y="927332"/>
                      <a:pt x="197646" y="929045"/>
                      <a:pt x="204927" y="930544"/>
                    </a:cubicBezTo>
                    <a:cubicBezTo>
                      <a:pt x="205997" y="930544"/>
                      <a:pt x="207068" y="930330"/>
                      <a:pt x="207925" y="930116"/>
                    </a:cubicBezTo>
                    <a:cubicBezTo>
                      <a:pt x="214563" y="920479"/>
                      <a:pt x="221629" y="911058"/>
                      <a:pt x="229766" y="902278"/>
                    </a:cubicBezTo>
                    <a:cubicBezTo>
                      <a:pt x="238546" y="892856"/>
                      <a:pt x="245826" y="883648"/>
                      <a:pt x="249895" y="871228"/>
                    </a:cubicBezTo>
                    <a:cubicBezTo>
                      <a:pt x="253107" y="861592"/>
                      <a:pt x="269381" y="848530"/>
                      <a:pt x="256962" y="833327"/>
                    </a:cubicBezTo>
                    <a:cubicBezTo>
                      <a:pt x="277947" y="840393"/>
                      <a:pt x="281373" y="823262"/>
                      <a:pt x="287369" y="816410"/>
                    </a:cubicBezTo>
                    <a:cubicBezTo>
                      <a:pt x="295934" y="806560"/>
                      <a:pt x="305356" y="797352"/>
                      <a:pt x="313921" y="787502"/>
                    </a:cubicBezTo>
                    <a:cubicBezTo>
                      <a:pt x="330410" y="768658"/>
                      <a:pt x="341973" y="746602"/>
                      <a:pt x="354821" y="725189"/>
                    </a:cubicBezTo>
                    <a:cubicBezTo>
                      <a:pt x="367669" y="703775"/>
                      <a:pt x="382873" y="684503"/>
                      <a:pt x="401288" y="666944"/>
                    </a:cubicBezTo>
                    <a:cubicBezTo>
                      <a:pt x="410924" y="657736"/>
                      <a:pt x="417134" y="646601"/>
                      <a:pt x="421203" y="633753"/>
                    </a:cubicBezTo>
                    <a:cubicBezTo>
                      <a:pt x="423986" y="624760"/>
                      <a:pt x="437049" y="607201"/>
                      <a:pt x="423772" y="593710"/>
                    </a:cubicBezTo>
                    <a:cubicBezTo>
                      <a:pt x="426556" y="593068"/>
                      <a:pt x="427199" y="591355"/>
                      <a:pt x="426128" y="588999"/>
                    </a:cubicBezTo>
                    <a:cubicBezTo>
                      <a:pt x="426128" y="588999"/>
                      <a:pt x="426128" y="588999"/>
                      <a:pt x="426128" y="588999"/>
                    </a:cubicBezTo>
                    <a:cubicBezTo>
                      <a:pt x="441117" y="581719"/>
                      <a:pt x="447327" y="565873"/>
                      <a:pt x="455250" y="553453"/>
                    </a:cubicBezTo>
                    <a:cubicBezTo>
                      <a:pt x="455250" y="553453"/>
                      <a:pt x="455250" y="553453"/>
                      <a:pt x="455250" y="553453"/>
                    </a:cubicBezTo>
                    <a:cubicBezTo>
                      <a:pt x="457177" y="548742"/>
                      <a:pt x="464886" y="542318"/>
                      <a:pt x="462745" y="535465"/>
                    </a:cubicBezTo>
                    <a:cubicBezTo>
                      <a:pt x="462745" y="535465"/>
                      <a:pt x="462745" y="535465"/>
                      <a:pt x="462745" y="535465"/>
                    </a:cubicBezTo>
                    <a:cubicBezTo>
                      <a:pt x="465529" y="531397"/>
                      <a:pt x="468098" y="527328"/>
                      <a:pt x="470882" y="523260"/>
                    </a:cubicBezTo>
                    <a:cubicBezTo>
                      <a:pt x="470882" y="523260"/>
                      <a:pt x="470882" y="523260"/>
                      <a:pt x="470882" y="523260"/>
                    </a:cubicBezTo>
                    <a:cubicBezTo>
                      <a:pt x="480946" y="521975"/>
                      <a:pt x="486086" y="505487"/>
                      <a:pt x="491011" y="499919"/>
                    </a:cubicBezTo>
                    <a:cubicBezTo>
                      <a:pt x="488869" y="498206"/>
                      <a:pt x="486514" y="496493"/>
                      <a:pt x="484158" y="494780"/>
                    </a:cubicBezTo>
                    <a:cubicBezTo>
                      <a:pt x="484158" y="494780"/>
                      <a:pt x="484158" y="494780"/>
                      <a:pt x="484158" y="494780"/>
                    </a:cubicBezTo>
                    <a:cubicBezTo>
                      <a:pt x="510925" y="467585"/>
                      <a:pt x="531482" y="436107"/>
                      <a:pt x="554823" y="406771"/>
                    </a:cubicBezTo>
                    <a:cubicBezTo>
                      <a:pt x="580091" y="374865"/>
                      <a:pt x="609213" y="345100"/>
                      <a:pt x="632125" y="311695"/>
                    </a:cubicBezTo>
                    <a:cubicBezTo>
                      <a:pt x="637050" y="304414"/>
                      <a:pt x="638763" y="294992"/>
                      <a:pt x="643474" y="287498"/>
                    </a:cubicBezTo>
                    <a:cubicBezTo>
                      <a:pt x="648400" y="279575"/>
                      <a:pt x="657607" y="274864"/>
                      <a:pt x="662961" y="267369"/>
                    </a:cubicBezTo>
                    <a:cubicBezTo>
                      <a:pt x="667029" y="261373"/>
                      <a:pt x="662961" y="252165"/>
                      <a:pt x="663389" y="244457"/>
                    </a:cubicBezTo>
                    <a:cubicBezTo>
                      <a:pt x="663817" y="235463"/>
                      <a:pt x="673239" y="234178"/>
                      <a:pt x="680948" y="230324"/>
                    </a:cubicBezTo>
                    <a:cubicBezTo>
                      <a:pt x="700862" y="220473"/>
                      <a:pt x="712426" y="205270"/>
                      <a:pt x="722704" y="188567"/>
                    </a:cubicBezTo>
                    <a:cubicBezTo>
                      <a:pt x="728058" y="180002"/>
                      <a:pt x="749043" y="153235"/>
                      <a:pt x="715852" y="136533"/>
                    </a:cubicBezTo>
                    <a:cubicBezTo>
                      <a:pt x="729342" y="127967"/>
                      <a:pt x="737051" y="118331"/>
                      <a:pt x="703646" y="93278"/>
                    </a:cubicBezTo>
                    <a:cubicBezTo>
                      <a:pt x="681590" y="76789"/>
                      <a:pt x="655252" y="63299"/>
                      <a:pt x="631697" y="49166"/>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54">
                <a:extLst>
                  <a:ext uri="{FF2B5EF4-FFF2-40B4-BE49-F238E27FC236}">
                    <a16:creationId xmlns:a16="http://schemas.microsoft.com/office/drawing/2014/main" id="{8997947B-B00F-E9F9-D45D-B64975AF4907}"/>
                  </a:ext>
                </a:extLst>
              </p:cNvPr>
              <p:cNvSpPr/>
              <p:nvPr/>
            </p:nvSpPr>
            <p:spPr>
              <a:xfrm>
                <a:off x="3839317" y="4722822"/>
                <a:ext cx="706347" cy="1029109"/>
              </a:xfrm>
              <a:custGeom>
                <a:avLst/>
                <a:gdLst>
                  <a:gd name="connsiteX0" fmla="*/ 456535 w 642972"/>
                  <a:gd name="connsiteY0" fmla="*/ 746 h 953645"/>
                  <a:gd name="connsiteX1" fmla="*/ 433623 w 642972"/>
                  <a:gd name="connsiteY1" fmla="*/ 42717 h 953645"/>
                  <a:gd name="connsiteX2" fmla="*/ 380945 w 642972"/>
                  <a:gd name="connsiteY2" fmla="*/ 182761 h 953645"/>
                  <a:gd name="connsiteX3" fmla="*/ 336620 w 642972"/>
                  <a:gd name="connsiteY3" fmla="*/ 246573 h 953645"/>
                  <a:gd name="connsiteX4" fmla="*/ 301930 w 642972"/>
                  <a:gd name="connsiteY4" fmla="*/ 312312 h 953645"/>
                  <a:gd name="connsiteX5" fmla="*/ 263171 w 642972"/>
                  <a:gd name="connsiteY5" fmla="*/ 372270 h 953645"/>
                  <a:gd name="connsiteX6" fmla="*/ 247754 w 642972"/>
                  <a:gd name="connsiteY6" fmla="*/ 402891 h 953645"/>
                  <a:gd name="connsiteX7" fmla="*/ 232336 w 642972"/>
                  <a:gd name="connsiteY7" fmla="*/ 440579 h 953645"/>
                  <a:gd name="connsiteX8" fmla="*/ 232336 w 642972"/>
                  <a:gd name="connsiteY8" fmla="*/ 440579 h 953645"/>
                  <a:gd name="connsiteX9" fmla="*/ 192507 w 642972"/>
                  <a:gd name="connsiteY9" fmla="*/ 502036 h 953645"/>
                  <a:gd name="connsiteX10" fmla="*/ 153749 w 642972"/>
                  <a:gd name="connsiteY10" fmla="*/ 568417 h 953645"/>
                  <a:gd name="connsiteX11" fmla="*/ 132335 w 642972"/>
                  <a:gd name="connsiteY11" fmla="*/ 600537 h 953645"/>
                  <a:gd name="connsiteX12" fmla="*/ 110708 w 642972"/>
                  <a:gd name="connsiteY12" fmla="*/ 630302 h 953645"/>
                  <a:gd name="connsiteX13" fmla="*/ 88223 w 642972"/>
                  <a:gd name="connsiteY13" fmla="*/ 654071 h 953645"/>
                  <a:gd name="connsiteX14" fmla="*/ 65311 w 642972"/>
                  <a:gd name="connsiteY14" fmla="*/ 679339 h 953645"/>
                  <a:gd name="connsiteX15" fmla="*/ 25268 w 642972"/>
                  <a:gd name="connsiteY15" fmla="*/ 739511 h 953645"/>
                  <a:gd name="connsiteX16" fmla="*/ 2141 w 642972"/>
                  <a:gd name="connsiteY16" fmla="*/ 812316 h 953645"/>
                  <a:gd name="connsiteX17" fmla="*/ 0 w 642972"/>
                  <a:gd name="connsiteY17" fmla="*/ 816813 h 953645"/>
                  <a:gd name="connsiteX18" fmla="*/ 42399 w 642972"/>
                  <a:gd name="connsiteY18" fmla="*/ 862210 h 953645"/>
                  <a:gd name="connsiteX19" fmla="*/ 179659 w 642972"/>
                  <a:gd name="connsiteY19" fmla="*/ 937799 h 953645"/>
                  <a:gd name="connsiteX20" fmla="*/ 180944 w 642972"/>
                  <a:gd name="connsiteY20" fmla="*/ 938442 h 953645"/>
                  <a:gd name="connsiteX21" fmla="*/ 209852 w 642972"/>
                  <a:gd name="connsiteY21" fmla="*/ 953645 h 953645"/>
                  <a:gd name="connsiteX22" fmla="*/ 221629 w 642972"/>
                  <a:gd name="connsiteY22" fmla="*/ 950647 h 953645"/>
                  <a:gd name="connsiteX23" fmla="*/ 236833 w 642972"/>
                  <a:gd name="connsiteY23" fmla="*/ 917457 h 953645"/>
                  <a:gd name="connsiteX24" fmla="*/ 236833 w 642972"/>
                  <a:gd name="connsiteY24" fmla="*/ 917457 h 953645"/>
                  <a:gd name="connsiteX25" fmla="*/ 270238 w 642972"/>
                  <a:gd name="connsiteY25" fmla="*/ 847006 h 953645"/>
                  <a:gd name="connsiteX26" fmla="*/ 291009 w 642972"/>
                  <a:gd name="connsiteY26" fmla="*/ 810389 h 953645"/>
                  <a:gd name="connsiteX27" fmla="*/ 304285 w 642972"/>
                  <a:gd name="connsiteY27" fmla="*/ 796471 h 953645"/>
                  <a:gd name="connsiteX28" fmla="*/ 313921 w 642972"/>
                  <a:gd name="connsiteY28" fmla="*/ 778697 h 953645"/>
                  <a:gd name="connsiteX29" fmla="*/ 319917 w 642972"/>
                  <a:gd name="connsiteY29" fmla="*/ 755571 h 953645"/>
                  <a:gd name="connsiteX30" fmla="*/ 335763 w 642972"/>
                  <a:gd name="connsiteY30" fmla="*/ 731588 h 953645"/>
                  <a:gd name="connsiteX31" fmla="*/ 360388 w 642972"/>
                  <a:gd name="connsiteY31" fmla="*/ 682551 h 953645"/>
                  <a:gd name="connsiteX32" fmla="*/ 406427 w 642972"/>
                  <a:gd name="connsiteY32" fmla="*/ 665848 h 953645"/>
                  <a:gd name="connsiteX33" fmla="*/ 429340 w 642972"/>
                  <a:gd name="connsiteY33" fmla="*/ 620880 h 953645"/>
                  <a:gd name="connsiteX34" fmla="*/ 477948 w 642972"/>
                  <a:gd name="connsiteY34" fmla="*/ 527089 h 953645"/>
                  <a:gd name="connsiteX35" fmla="*/ 503644 w 642972"/>
                  <a:gd name="connsiteY35" fmla="*/ 472699 h 953645"/>
                  <a:gd name="connsiteX36" fmla="*/ 531268 w 642972"/>
                  <a:gd name="connsiteY36" fmla="*/ 422377 h 953645"/>
                  <a:gd name="connsiteX37" fmla="*/ 564459 w 642972"/>
                  <a:gd name="connsiteY37" fmla="*/ 374625 h 953645"/>
                  <a:gd name="connsiteX38" fmla="*/ 595294 w 642972"/>
                  <a:gd name="connsiteY38" fmla="*/ 324304 h 953645"/>
                  <a:gd name="connsiteX39" fmla="*/ 610712 w 642972"/>
                  <a:gd name="connsiteY39" fmla="*/ 302248 h 953645"/>
                  <a:gd name="connsiteX40" fmla="*/ 619706 w 642972"/>
                  <a:gd name="connsiteY40" fmla="*/ 288757 h 953645"/>
                  <a:gd name="connsiteX41" fmla="*/ 619706 w 642972"/>
                  <a:gd name="connsiteY41" fmla="*/ 272269 h 953645"/>
                  <a:gd name="connsiteX42" fmla="*/ 637693 w 642972"/>
                  <a:gd name="connsiteY42" fmla="*/ 227301 h 953645"/>
                  <a:gd name="connsiteX43" fmla="*/ 632768 w 642972"/>
                  <a:gd name="connsiteY43" fmla="*/ 203960 h 953645"/>
                  <a:gd name="connsiteX44" fmla="*/ 642618 w 642972"/>
                  <a:gd name="connsiteY44" fmla="*/ 186829 h 953645"/>
                  <a:gd name="connsiteX45" fmla="*/ 635980 w 642972"/>
                  <a:gd name="connsiteY45" fmla="*/ 156636 h 953645"/>
                  <a:gd name="connsiteX46" fmla="*/ 641119 w 642972"/>
                  <a:gd name="connsiteY46" fmla="*/ 127086 h 953645"/>
                  <a:gd name="connsiteX47" fmla="*/ 641119 w 642972"/>
                  <a:gd name="connsiteY47" fmla="*/ 127086 h 953645"/>
                  <a:gd name="connsiteX48" fmla="*/ 592725 w 642972"/>
                  <a:gd name="connsiteY48" fmla="*/ 86400 h 953645"/>
                  <a:gd name="connsiteX49" fmla="*/ 592725 w 642972"/>
                  <a:gd name="connsiteY49" fmla="*/ 86400 h 953645"/>
                  <a:gd name="connsiteX50" fmla="*/ 549255 w 642972"/>
                  <a:gd name="connsiteY50" fmla="*/ 56421 h 953645"/>
                  <a:gd name="connsiteX51" fmla="*/ 549255 w 642972"/>
                  <a:gd name="connsiteY51" fmla="*/ 56421 h 953645"/>
                  <a:gd name="connsiteX52" fmla="*/ 456321 w 642972"/>
                  <a:gd name="connsiteY52" fmla="*/ 1389 h 953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42972" h="953645">
                    <a:moveTo>
                      <a:pt x="456535" y="746"/>
                    </a:moveTo>
                    <a:cubicBezTo>
                      <a:pt x="427627" y="-5678"/>
                      <a:pt x="434693" y="31154"/>
                      <a:pt x="433623" y="42717"/>
                    </a:cubicBezTo>
                    <a:cubicBezTo>
                      <a:pt x="428483" y="95608"/>
                      <a:pt x="407926" y="141433"/>
                      <a:pt x="380945" y="182761"/>
                    </a:cubicBezTo>
                    <a:cubicBezTo>
                      <a:pt x="366813" y="204388"/>
                      <a:pt x="351823" y="225588"/>
                      <a:pt x="336620" y="246573"/>
                    </a:cubicBezTo>
                    <a:cubicBezTo>
                      <a:pt x="322058" y="266916"/>
                      <a:pt x="315420" y="291327"/>
                      <a:pt x="301930" y="312312"/>
                    </a:cubicBezTo>
                    <a:cubicBezTo>
                      <a:pt x="289082" y="332227"/>
                      <a:pt x="278803" y="353854"/>
                      <a:pt x="263171" y="372270"/>
                    </a:cubicBezTo>
                    <a:cubicBezTo>
                      <a:pt x="255677" y="381049"/>
                      <a:pt x="253535" y="393041"/>
                      <a:pt x="247754" y="402891"/>
                    </a:cubicBezTo>
                    <a:cubicBezTo>
                      <a:pt x="241330" y="413598"/>
                      <a:pt x="226340" y="423662"/>
                      <a:pt x="232336" y="440579"/>
                    </a:cubicBezTo>
                    <a:lnTo>
                      <a:pt x="232336" y="440579"/>
                    </a:lnTo>
                    <a:cubicBezTo>
                      <a:pt x="209852" y="453855"/>
                      <a:pt x="205569" y="482763"/>
                      <a:pt x="192507" y="502036"/>
                    </a:cubicBezTo>
                    <a:cubicBezTo>
                      <a:pt x="177946" y="523235"/>
                      <a:pt x="168310" y="547004"/>
                      <a:pt x="153749" y="568417"/>
                    </a:cubicBezTo>
                    <a:cubicBezTo>
                      <a:pt x="146468" y="579124"/>
                      <a:pt x="139402" y="589831"/>
                      <a:pt x="132335" y="600537"/>
                    </a:cubicBezTo>
                    <a:cubicBezTo>
                      <a:pt x="125697" y="610602"/>
                      <a:pt x="122485" y="623450"/>
                      <a:pt x="110708" y="630302"/>
                    </a:cubicBezTo>
                    <a:cubicBezTo>
                      <a:pt x="99144" y="636940"/>
                      <a:pt x="92506" y="642508"/>
                      <a:pt x="88223" y="654071"/>
                    </a:cubicBezTo>
                    <a:cubicBezTo>
                      <a:pt x="83941" y="665206"/>
                      <a:pt x="74733" y="671202"/>
                      <a:pt x="65311" y="679339"/>
                    </a:cubicBezTo>
                    <a:cubicBezTo>
                      <a:pt x="46253" y="695827"/>
                      <a:pt x="41542" y="721309"/>
                      <a:pt x="25268" y="739511"/>
                    </a:cubicBezTo>
                    <a:cubicBezTo>
                      <a:pt x="8780" y="757926"/>
                      <a:pt x="11777" y="789618"/>
                      <a:pt x="2141" y="812316"/>
                    </a:cubicBezTo>
                    <a:cubicBezTo>
                      <a:pt x="1499" y="813815"/>
                      <a:pt x="642" y="815314"/>
                      <a:pt x="0" y="816813"/>
                    </a:cubicBezTo>
                    <a:cubicBezTo>
                      <a:pt x="4925" y="835015"/>
                      <a:pt x="23126" y="849576"/>
                      <a:pt x="42399" y="862210"/>
                    </a:cubicBezTo>
                    <a:cubicBezTo>
                      <a:pt x="91435" y="882124"/>
                      <a:pt x="137903" y="907178"/>
                      <a:pt x="179659" y="937799"/>
                    </a:cubicBezTo>
                    <a:cubicBezTo>
                      <a:pt x="180087" y="938014"/>
                      <a:pt x="180515" y="938228"/>
                      <a:pt x="180944" y="938442"/>
                    </a:cubicBezTo>
                    <a:cubicBezTo>
                      <a:pt x="190366" y="944438"/>
                      <a:pt x="200002" y="949363"/>
                      <a:pt x="209852" y="953645"/>
                    </a:cubicBezTo>
                    <a:cubicBezTo>
                      <a:pt x="213706" y="952575"/>
                      <a:pt x="217561" y="951290"/>
                      <a:pt x="221629" y="950647"/>
                    </a:cubicBezTo>
                    <a:cubicBezTo>
                      <a:pt x="227411" y="939941"/>
                      <a:pt x="232764" y="929234"/>
                      <a:pt x="236833" y="917457"/>
                    </a:cubicBezTo>
                    <a:cubicBezTo>
                      <a:pt x="236833" y="917457"/>
                      <a:pt x="236833" y="917457"/>
                      <a:pt x="236833" y="917457"/>
                    </a:cubicBezTo>
                    <a:cubicBezTo>
                      <a:pt x="255248" y="897970"/>
                      <a:pt x="259745" y="870989"/>
                      <a:pt x="270238" y="847006"/>
                    </a:cubicBezTo>
                    <a:cubicBezTo>
                      <a:pt x="275805" y="834158"/>
                      <a:pt x="282443" y="821738"/>
                      <a:pt x="291009" y="810389"/>
                    </a:cubicBezTo>
                    <a:cubicBezTo>
                      <a:pt x="294863" y="805250"/>
                      <a:pt x="300859" y="800967"/>
                      <a:pt x="304285" y="796471"/>
                    </a:cubicBezTo>
                    <a:cubicBezTo>
                      <a:pt x="308140" y="791331"/>
                      <a:pt x="310281" y="784265"/>
                      <a:pt x="313921" y="778697"/>
                    </a:cubicBezTo>
                    <a:cubicBezTo>
                      <a:pt x="311780" y="777413"/>
                      <a:pt x="317990" y="758355"/>
                      <a:pt x="319917" y="755571"/>
                    </a:cubicBezTo>
                    <a:cubicBezTo>
                      <a:pt x="325056" y="747434"/>
                      <a:pt x="330410" y="739511"/>
                      <a:pt x="335763" y="731588"/>
                    </a:cubicBezTo>
                    <a:cubicBezTo>
                      <a:pt x="346041" y="716812"/>
                      <a:pt x="361673" y="702894"/>
                      <a:pt x="360388" y="682551"/>
                    </a:cubicBezTo>
                    <a:cubicBezTo>
                      <a:pt x="382444" y="689617"/>
                      <a:pt x="401931" y="673986"/>
                      <a:pt x="406427" y="665848"/>
                    </a:cubicBezTo>
                    <a:cubicBezTo>
                      <a:pt x="414565" y="651287"/>
                      <a:pt x="421845" y="635870"/>
                      <a:pt x="429340" y="620880"/>
                    </a:cubicBezTo>
                    <a:cubicBezTo>
                      <a:pt x="444758" y="589188"/>
                      <a:pt x="458676" y="556640"/>
                      <a:pt x="477948" y="527089"/>
                    </a:cubicBezTo>
                    <a:cubicBezTo>
                      <a:pt x="480518" y="506104"/>
                      <a:pt x="493580" y="489830"/>
                      <a:pt x="503644" y="472699"/>
                    </a:cubicBezTo>
                    <a:cubicBezTo>
                      <a:pt x="513281" y="456211"/>
                      <a:pt x="520775" y="438438"/>
                      <a:pt x="531268" y="422377"/>
                    </a:cubicBezTo>
                    <a:cubicBezTo>
                      <a:pt x="541975" y="405889"/>
                      <a:pt x="556108" y="392399"/>
                      <a:pt x="564459" y="374625"/>
                    </a:cubicBezTo>
                    <a:cubicBezTo>
                      <a:pt x="572810" y="356852"/>
                      <a:pt x="583945" y="340364"/>
                      <a:pt x="595294" y="324304"/>
                    </a:cubicBezTo>
                    <a:cubicBezTo>
                      <a:pt x="600433" y="317023"/>
                      <a:pt x="605787" y="309743"/>
                      <a:pt x="610712" y="302248"/>
                    </a:cubicBezTo>
                    <a:cubicBezTo>
                      <a:pt x="613710" y="297965"/>
                      <a:pt x="617778" y="293897"/>
                      <a:pt x="619706" y="288757"/>
                    </a:cubicBezTo>
                    <a:cubicBezTo>
                      <a:pt x="621847" y="283190"/>
                      <a:pt x="619706" y="278907"/>
                      <a:pt x="619706" y="272269"/>
                    </a:cubicBezTo>
                    <a:cubicBezTo>
                      <a:pt x="619706" y="253639"/>
                      <a:pt x="643260" y="248928"/>
                      <a:pt x="637693" y="227301"/>
                    </a:cubicBezTo>
                    <a:cubicBezTo>
                      <a:pt x="635551" y="219378"/>
                      <a:pt x="631055" y="210170"/>
                      <a:pt x="632768" y="203960"/>
                    </a:cubicBezTo>
                    <a:cubicBezTo>
                      <a:pt x="634909" y="196465"/>
                      <a:pt x="644973" y="196465"/>
                      <a:pt x="642618" y="186829"/>
                    </a:cubicBezTo>
                    <a:cubicBezTo>
                      <a:pt x="640048" y="176123"/>
                      <a:pt x="634909" y="166058"/>
                      <a:pt x="635980" y="156636"/>
                    </a:cubicBezTo>
                    <a:cubicBezTo>
                      <a:pt x="637050" y="146786"/>
                      <a:pt x="646258" y="139720"/>
                      <a:pt x="641119" y="127086"/>
                    </a:cubicBezTo>
                    <a:lnTo>
                      <a:pt x="641119" y="127086"/>
                    </a:lnTo>
                    <a:cubicBezTo>
                      <a:pt x="631697" y="112096"/>
                      <a:pt x="612425" y="99248"/>
                      <a:pt x="592725" y="86400"/>
                    </a:cubicBezTo>
                    <a:lnTo>
                      <a:pt x="592725" y="86400"/>
                    </a:lnTo>
                    <a:cubicBezTo>
                      <a:pt x="586086" y="79120"/>
                      <a:pt x="559105" y="63060"/>
                      <a:pt x="549255" y="56421"/>
                    </a:cubicBezTo>
                    <a:cubicBezTo>
                      <a:pt x="549255" y="56421"/>
                      <a:pt x="549255" y="56421"/>
                      <a:pt x="549255" y="56421"/>
                    </a:cubicBezTo>
                    <a:cubicBezTo>
                      <a:pt x="534266" y="42931"/>
                      <a:pt x="478591" y="6314"/>
                      <a:pt x="456321" y="1389"/>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TextBox 15">
              <a:extLst>
                <a:ext uri="{FF2B5EF4-FFF2-40B4-BE49-F238E27FC236}">
                  <a16:creationId xmlns:a16="http://schemas.microsoft.com/office/drawing/2014/main" id="{B5137BF6-E8C5-A3D0-5124-4936722E754B}"/>
                </a:ext>
              </a:extLst>
            </p:cNvPr>
            <p:cNvSpPr txBox="1"/>
            <p:nvPr/>
          </p:nvSpPr>
          <p:spPr>
            <a:xfrm>
              <a:off x="2410670" y="4521977"/>
              <a:ext cx="1682923" cy="733534"/>
            </a:xfrm>
            <a:prstGeom prst="rect">
              <a:avLst/>
            </a:prstGeom>
            <a:noFill/>
          </p:spPr>
          <p:txBody>
            <a:bodyPr wrap="square">
              <a:spAutoFit/>
            </a:bodyPr>
            <a:lstStyle/>
            <a:p>
              <a:pPr marL="0" marR="0" lvl="0" indent="0" algn="l" defTabSz="457200" rtl="0" eaLnBrk="1" fontAlgn="auto" latinLnBrk="0" hangingPunct="1">
                <a:lnSpc>
                  <a:spcPts val="1000"/>
                </a:lnSpc>
                <a:spcBef>
                  <a:spcPts val="0"/>
                </a:spcBef>
                <a:spcAft>
                  <a:spcPts val="0"/>
                </a:spcAft>
                <a:buClrTx/>
                <a:buSzTx/>
                <a:buFontTx/>
                <a:buNone/>
                <a:tabLst/>
                <a:defRPr/>
              </a:pPr>
              <a:r>
                <a:rPr kumimoji="0" lang="en-US" sz="850" b="0" i="1" u="none" strike="noStrike" kern="1200" cap="none" spc="10" normalizeH="0" baseline="0" noProof="0" dirty="0">
                  <a:ln>
                    <a:noFill/>
                  </a:ln>
                  <a:solidFill>
                    <a:srgbClr val="E7E6E6">
                      <a:lumMod val="25000"/>
                    </a:srgbClr>
                  </a:solidFill>
                  <a:effectLst/>
                  <a:uLnTx/>
                  <a:uFillTx/>
                  <a:latin typeface="Segoe UI" panose="020B0502040204020203" pitchFamily="34" charset="0"/>
                  <a:ea typeface="+mn-ea"/>
                  <a:cs typeface="Segoe UI" panose="020B0502040204020203" pitchFamily="34" charset="0"/>
                </a:rPr>
                <a:t>Please see a companion guide </a:t>
              </a:r>
              <a:br>
                <a:rPr kumimoji="0" lang="en-US" sz="850" b="0" i="1" u="none" strike="noStrike" kern="1200" cap="none" spc="10" normalizeH="0" baseline="0" noProof="0" dirty="0">
                  <a:ln>
                    <a:noFill/>
                  </a:ln>
                  <a:solidFill>
                    <a:srgbClr val="E7E6E6">
                      <a:lumMod val="25000"/>
                    </a:srgbClr>
                  </a:solidFill>
                  <a:effectLst/>
                  <a:uLnTx/>
                  <a:uFillTx/>
                  <a:latin typeface="Segoe UI" panose="020B0502040204020203" pitchFamily="34" charset="0"/>
                  <a:ea typeface="+mn-ea"/>
                  <a:cs typeface="Segoe UI" panose="020B0502040204020203" pitchFamily="34" charset="0"/>
                </a:rPr>
              </a:br>
              <a:r>
                <a:rPr kumimoji="0" lang="en-US" sz="850" b="0" i="1" u="none" strike="noStrike" kern="1200" cap="none" spc="10" normalizeH="0" baseline="0" noProof="0" dirty="0">
                  <a:ln>
                    <a:noFill/>
                  </a:ln>
                  <a:solidFill>
                    <a:srgbClr val="E7E6E6">
                      <a:lumMod val="25000"/>
                    </a:srgbClr>
                  </a:solidFill>
                  <a:effectLst/>
                  <a:uLnTx/>
                  <a:uFillTx/>
                  <a:latin typeface="Segoe UI" panose="020B0502040204020203" pitchFamily="34" charset="0"/>
                  <a:ea typeface="+mn-ea"/>
                  <a:cs typeface="Segoe UI" panose="020B0502040204020203" pitchFamily="34" charset="0"/>
                </a:rPr>
                <a:t>“Worker support practice toolkit” for additional ways that you can support your employees</a:t>
              </a:r>
            </a:p>
          </p:txBody>
        </p:sp>
      </p:grpSp>
    </p:spTree>
    <p:extLst>
      <p:ext uri="{BB962C8B-B14F-4D97-AF65-F5344CB8AC3E}">
        <p14:creationId xmlns:p14="http://schemas.microsoft.com/office/powerpoint/2010/main" val="8448436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27056F-BBE8-B2E8-C8D6-3A0137BB97C3}"/>
              </a:ext>
            </a:extLst>
          </p:cNvPr>
          <p:cNvSpPr/>
          <p:nvPr/>
        </p:nvSpPr>
        <p:spPr>
          <a:xfrm>
            <a:off x="0" y="0"/>
            <a:ext cx="3189288" cy="6858000"/>
          </a:xfrm>
          <a:prstGeom prst="rect">
            <a:avLst/>
          </a:prstGeom>
          <a:solidFill>
            <a:srgbClr val="00A9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C047A402-54C5-C870-A440-1AD87729156A}"/>
              </a:ext>
            </a:extLst>
          </p:cNvPr>
          <p:cNvSpPr>
            <a:spLocks noGrp="1"/>
          </p:cNvSpPr>
          <p:nvPr>
            <p:ph type="ftr" sz="quarter" idx="3"/>
          </p:nvPr>
        </p:nvSpPr>
        <p:spPr/>
        <p:txBody>
          <a:bodyPr/>
          <a:lstStyle/>
          <a:p>
            <a:r>
              <a:rPr lang="en-US">
                <a:solidFill>
                  <a:srgbClr val="BBBDC0"/>
                </a:solidFill>
              </a:rPr>
              <a:t>Apprenticeship Toolkit</a:t>
            </a:r>
          </a:p>
        </p:txBody>
      </p:sp>
      <p:sp>
        <p:nvSpPr>
          <p:cNvPr id="3" name="Slide Number Placeholder 2">
            <a:extLst>
              <a:ext uri="{FF2B5EF4-FFF2-40B4-BE49-F238E27FC236}">
                <a16:creationId xmlns:a16="http://schemas.microsoft.com/office/drawing/2014/main" id="{2C9E4180-E8B2-0592-77FE-3EFDF5EA18D6}"/>
              </a:ext>
            </a:extLst>
          </p:cNvPr>
          <p:cNvSpPr>
            <a:spLocks noGrp="1"/>
          </p:cNvSpPr>
          <p:nvPr>
            <p:ph type="sldNum" sz="quarter" idx="4"/>
          </p:nvPr>
        </p:nvSpPr>
        <p:spPr/>
        <p:txBody>
          <a:bodyPr/>
          <a:lstStyle/>
          <a:p>
            <a:fld id="{1DF4AAA5-C268-2745-B477-E8FB4AEBEA9C}" type="slidenum">
              <a:rPr lang="en-US" smtClean="0"/>
              <a:pPr/>
              <a:t>30</a:t>
            </a:fld>
            <a:endParaRPr lang="en-US"/>
          </a:p>
        </p:txBody>
      </p:sp>
      <p:sp>
        <p:nvSpPr>
          <p:cNvPr id="5" name="TextBox 4">
            <a:extLst>
              <a:ext uri="{FF2B5EF4-FFF2-40B4-BE49-F238E27FC236}">
                <a16:creationId xmlns:a16="http://schemas.microsoft.com/office/drawing/2014/main" id="{2167E60C-E6CA-919C-6A40-B7BBD516DF40}"/>
              </a:ext>
            </a:extLst>
          </p:cNvPr>
          <p:cNvSpPr txBox="1"/>
          <p:nvPr/>
        </p:nvSpPr>
        <p:spPr>
          <a:xfrm>
            <a:off x="381001" y="2683388"/>
            <a:ext cx="2608384" cy="1782411"/>
          </a:xfrm>
          <a:prstGeom prst="rect">
            <a:avLst/>
          </a:prstGeom>
          <a:noFill/>
        </p:spPr>
        <p:txBody>
          <a:bodyPr wrap="square" lIns="0" tIns="0" rIns="0" bIns="0" rtlCol="0">
            <a:spAutoFit/>
          </a:bodyPr>
          <a:lstStyle/>
          <a:p>
            <a:pPr>
              <a:lnSpc>
                <a:spcPts val="1420"/>
              </a:lnSpc>
            </a:pPr>
            <a:r>
              <a:rPr lang="en-NZ" sz="1100" b="1">
                <a:solidFill>
                  <a:schemeClr val="bg1"/>
                </a:solidFill>
                <a:latin typeface="Segoe UI Semibold" panose="020B0502040204020203" pitchFamily="34" charset="0"/>
                <a:cs typeface="Segoe UI Semibold" panose="020B0502040204020203" pitchFamily="34" charset="0"/>
              </a:rPr>
              <a:t>The Apprenticeship Schedule gives businesses a consistent monthly rhythm for developing apprentices. It integrates on-job learning, qualification progress, business exposure, and wellbeing into a single framework. This ensures apprentices are supported across all areas of their development, while giving employers a clear structure and visibility of progress.</a:t>
            </a:r>
          </a:p>
        </p:txBody>
      </p:sp>
      <p:sp>
        <p:nvSpPr>
          <p:cNvPr id="6" name="TextBox 5">
            <a:extLst>
              <a:ext uri="{FF2B5EF4-FFF2-40B4-BE49-F238E27FC236}">
                <a16:creationId xmlns:a16="http://schemas.microsoft.com/office/drawing/2014/main" id="{BF62B1E3-67D9-B4A5-2EB2-93203F285977}"/>
              </a:ext>
            </a:extLst>
          </p:cNvPr>
          <p:cNvSpPr txBox="1"/>
          <p:nvPr/>
        </p:nvSpPr>
        <p:spPr>
          <a:xfrm>
            <a:off x="381000" y="2013011"/>
            <a:ext cx="2608385" cy="430887"/>
          </a:xfrm>
          <a:prstGeom prst="rect">
            <a:avLst/>
          </a:prstGeom>
          <a:noFill/>
        </p:spPr>
        <p:txBody>
          <a:bodyPr wrap="square" lIns="0" tIns="0" rIns="0" bIns="0">
            <a:spAutoFit/>
          </a:bodyPr>
          <a:lstStyle/>
          <a:p>
            <a:r>
              <a:rPr lang="en-NZ" sz="1400" b="1">
                <a:solidFill>
                  <a:srgbClr val="10273C"/>
                </a:solidFill>
                <a:latin typeface="Segoe UI Black" panose="020B0502040204020203" pitchFamily="34" charset="0"/>
                <a:cs typeface="Segoe UI Black" panose="020B0502040204020203" pitchFamily="34" charset="0"/>
              </a:rPr>
              <a:t>Purpose of the Apprenticeship Schedule</a:t>
            </a:r>
          </a:p>
        </p:txBody>
      </p:sp>
      <p:sp>
        <p:nvSpPr>
          <p:cNvPr id="7" name="TextBox 6">
            <a:extLst>
              <a:ext uri="{FF2B5EF4-FFF2-40B4-BE49-F238E27FC236}">
                <a16:creationId xmlns:a16="http://schemas.microsoft.com/office/drawing/2014/main" id="{02C1A23F-84A1-C2B9-CA61-186D968CBBCA}"/>
              </a:ext>
            </a:extLst>
          </p:cNvPr>
          <p:cNvSpPr txBox="1"/>
          <p:nvPr/>
        </p:nvSpPr>
        <p:spPr>
          <a:xfrm>
            <a:off x="3556940" y="1513125"/>
            <a:ext cx="6004573" cy="4739695"/>
          </a:xfrm>
          <a:prstGeom prst="rect">
            <a:avLst/>
          </a:prstGeom>
          <a:noFill/>
        </p:spPr>
        <p:txBody>
          <a:bodyPr wrap="square" lIns="0" tIns="0" rIns="0" bIns="0" numCol="2" spcCol="360000" rtlCol="0">
            <a:noAutofit/>
          </a:bodyPr>
          <a:lstStyle/>
          <a:p>
            <a:pPr>
              <a:lnSpc>
                <a:spcPts val="1300"/>
              </a:lnSpc>
              <a:spcAft>
                <a:spcPts val="600"/>
              </a:spcAft>
            </a:pPr>
            <a:r>
              <a:rPr lang="en-NZ" sz="1000">
                <a:latin typeface="Segoe UI" panose="020B0502040204020203" pitchFamily="34" charset="0"/>
                <a:cs typeface="Segoe UI" panose="020B0502040204020203" pitchFamily="34" charset="0"/>
              </a:rPr>
              <a:t>The schedule sets out weekly and monthly learning opportunities, which apprentices and staff commit to as part of normal work.</a:t>
            </a:r>
          </a:p>
          <a:p>
            <a:pPr>
              <a:lnSpc>
                <a:spcPts val="1300"/>
              </a:lnSpc>
              <a:spcAft>
                <a:spcPts val="600"/>
              </a:spcAft>
            </a:pPr>
            <a:r>
              <a:rPr lang="en-NZ" sz="1000">
                <a:latin typeface="Segoe UI" panose="020B0502040204020203" pitchFamily="34" charset="0"/>
                <a:cs typeface="Segoe UI" panose="020B0502040204020203" pitchFamily="34" charset="0"/>
              </a:rPr>
              <a:t>The schedule includes:</a:t>
            </a:r>
          </a:p>
          <a:p>
            <a:pPr marL="171450" lvl="0" indent="-171450">
              <a:lnSpc>
                <a:spcPts val="1300"/>
              </a:lnSpc>
              <a:spcAft>
                <a:spcPts val="600"/>
              </a:spcAft>
              <a:buClr>
                <a:srgbClr val="00A99D"/>
              </a:buClr>
              <a:buSzPct val="90000"/>
              <a:buFont typeface="System Font Regular"/>
              <a:buChar char="►"/>
            </a:pPr>
            <a:r>
              <a:rPr lang="en-NZ" sz="1000" b="1">
                <a:latin typeface="Segoe UI" panose="020B0502040204020203" pitchFamily="34" charset="0"/>
                <a:cs typeface="Segoe UI" panose="020B0502040204020203" pitchFamily="34" charset="0"/>
              </a:rPr>
              <a:t>Weekly apprentice catch-ups: </a:t>
            </a:r>
            <a:r>
              <a:rPr lang="en-NZ" sz="1000">
                <a:latin typeface="Segoe UI" panose="020B0502040204020203" pitchFamily="34" charset="0"/>
                <a:cs typeface="Segoe UI" panose="020B0502040204020203" pitchFamily="34" charset="0"/>
              </a:rPr>
              <a:t>apprentices meet as a group with a leading hand to work on training, reflect on progress, and prepare for upcoming opportunities.</a:t>
            </a:r>
          </a:p>
          <a:p>
            <a:pPr marL="171450" lvl="0" indent="-171450">
              <a:lnSpc>
                <a:spcPts val="1300"/>
              </a:lnSpc>
              <a:spcAft>
                <a:spcPts val="600"/>
              </a:spcAft>
              <a:buClr>
                <a:srgbClr val="00A99D"/>
              </a:buClr>
              <a:buSzPct val="90000"/>
              <a:buFont typeface="System Font Regular"/>
              <a:buChar char="►"/>
            </a:pPr>
            <a:r>
              <a:rPr lang="en-NZ" sz="1000" b="1">
                <a:latin typeface="Segoe UI" panose="020B0502040204020203" pitchFamily="34" charset="0"/>
                <a:cs typeface="Segoe UI" panose="020B0502040204020203" pitchFamily="34" charset="0"/>
              </a:rPr>
              <a:t>Monthly training advisor check-ins: </a:t>
            </a:r>
            <a:r>
              <a:rPr lang="en-NZ" sz="1000">
                <a:latin typeface="Segoe UI" panose="020B0502040204020203" pitchFamily="34" charset="0"/>
                <a:cs typeface="Segoe UI" panose="020B0502040204020203" pitchFamily="34" charset="0"/>
              </a:rPr>
              <a:t>structured review of progress against the apprentice’s qualification. Having your training advisor attend a monthly meeting time where you already have all your apprentices present can be a great way to incentivise regular engagement from your training advisor, as it makes the training advisor’s job easier.</a:t>
            </a:r>
          </a:p>
          <a:p>
            <a:pPr marL="171450" lvl="0" indent="-171450">
              <a:lnSpc>
                <a:spcPts val="1300"/>
              </a:lnSpc>
              <a:spcAft>
                <a:spcPts val="600"/>
              </a:spcAft>
              <a:buClr>
                <a:srgbClr val="00A99D"/>
              </a:buClr>
              <a:buSzPct val="90000"/>
              <a:buFont typeface="System Font Regular"/>
              <a:buChar char="►"/>
            </a:pPr>
            <a:r>
              <a:rPr lang="en-NZ" sz="1000" b="1">
                <a:latin typeface="Segoe UI" panose="020B0502040204020203" pitchFamily="34" charset="0"/>
                <a:cs typeface="Segoe UI" panose="020B0502040204020203" pitchFamily="34" charset="0"/>
              </a:rPr>
              <a:t>Training simulations: </a:t>
            </a:r>
            <a:r>
              <a:rPr lang="en-NZ" sz="1000">
                <a:latin typeface="Segoe UI" panose="020B0502040204020203" pitchFamily="34" charset="0"/>
                <a:cs typeface="Segoe UI" panose="020B0502040204020203" pitchFamily="34" charset="0"/>
              </a:rPr>
              <a:t>scheduled time for apprentices to practice skills in a safe, structured setting. These can be held in your yard on a site. They should be used to provide opportunities for apprentices to practice or demonstrate skills during tasks that are either risky or that don’t come up often during your usual work. ‘Risky’ tasks include ones where errors are costly or difficult to fix if made during client work.  </a:t>
            </a:r>
          </a:p>
          <a:p>
            <a:pPr marL="171450" lvl="0" indent="-171450">
              <a:lnSpc>
                <a:spcPts val="1300"/>
              </a:lnSpc>
              <a:spcAft>
                <a:spcPts val="600"/>
              </a:spcAft>
              <a:buClr>
                <a:srgbClr val="00A99D"/>
              </a:buClr>
              <a:buSzPct val="90000"/>
              <a:buFont typeface="System Font Regular"/>
              <a:buChar char="►"/>
            </a:pPr>
            <a:r>
              <a:rPr lang="en-NZ" sz="1000" b="1">
                <a:latin typeface="Segoe UI" panose="020B0502040204020203" pitchFamily="34" charset="0"/>
                <a:cs typeface="Segoe UI" panose="020B0502040204020203" pitchFamily="34" charset="0"/>
              </a:rPr>
              <a:t>Admin/office support: </a:t>
            </a:r>
            <a:r>
              <a:rPr lang="en-NZ" sz="1000">
                <a:latin typeface="Segoe UI" panose="020B0502040204020203" pitchFamily="34" charset="0"/>
                <a:cs typeface="Segoe UI" panose="020B0502040204020203" pitchFamily="34" charset="0"/>
              </a:rPr>
              <a:t>short, focused sessions in the company office where apprentices clear the ancillary tasks that slow qualification progress. With an admin staff member on hand, apprentices quickly scan and label evidence, upload to the provider portal, log hours and sign-offs, book block courses, fix portal/login issues, and sort any paperwork.</a:t>
            </a:r>
          </a:p>
          <a:p>
            <a:pPr marL="171450" lvl="0" indent="-171450">
              <a:lnSpc>
                <a:spcPts val="1300"/>
              </a:lnSpc>
              <a:spcAft>
                <a:spcPts val="1200"/>
              </a:spcAft>
              <a:buClr>
                <a:srgbClr val="00A99D"/>
              </a:buClr>
              <a:buSzPct val="90000"/>
              <a:buFont typeface="System Font Regular"/>
              <a:buChar char="►"/>
            </a:pPr>
            <a:r>
              <a:rPr lang="en-NZ" sz="1000" b="1">
                <a:latin typeface="Segoe UI" panose="020B0502040204020203" pitchFamily="34" charset="0"/>
                <a:cs typeface="Segoe UI" panose="020B0502040204020203" pitchFamily="34" charset="0"/>
              </a:rPr>
              <a:t>Wellbeing check-ins: </a:t>
            </a:r>
            <a:r>
              <a:rPr lang="en-NZ" sz="1000">
                <a:latin typeface="Segoe UI" panose="020B0502040204020203" pitchFamily="34" charset="0"/>
                <a:cs typeface="Segoe UI" panose="020B0502040204020203" pitchFamily="34" charset="0"/>
              </a:rPr>
              <a:t>short, regular meetings between apprentices and the company’s general manager or owner. These build strong relationships, allow issues to be raised early, and provide apprentices with direct support from leadership.</a:t>
            </a:r>
          </a:p>
          <a:p>
            <a:pPr>
              <a:lnSpc>
                <a:spcPts val="1300"/>
              </a:lnSpc>
              <a:spcAft>
                <a:spcPts val="600"/>
              </a:spcAft>
            </a:pPr>
            <a:r>
              <a:rPr lang="en-NZ" sz="1100" b="1">
                <a:latin typeface="Segoe UI Black" panose="020B0502040204020203" pitchFamily="34" charset="0"/>
                <a:cs typeface="Segoe UI Black" panose="020B0502040204020203" pitchFamily="34" charset="0"/>
              </a:rPr>
              <a:t>Supporting material</a:t>
            </a:r>
          </a:p>
          <a:p>
            <a:pPr>
              <a:lnSpc>
                <a:spcPts val="1300"/>
              </a:lnSpc>
              <a:spcAft>
                <a:spcPts val="600"/>
              </a:spcAft>
            </a:pPr>
            <a:r>
              <a:rPr lang="en-NZ" sz="1000">
                <a:latin typeface="Segoe UI" panose="020B0502040204020203" pitchFamily="34" charset="0"/>
                <a:cs typeface="Segoe UI" panose="020B0502040204020203" pitchFamily="34" charset="0"/>
              </a:rPr>
              <a:t>To make the schedule practical, the package includes:</a:t>
            </a:r>
          </a:p>
          <a:p>
            <a:pPr marL="171450" lvl="0" indent="-171450">
              <a:lnSpc>
                <a:spcPts val="1300"/>
              </a:lnSpc>
              <a:spcAft>
                <a:spcPts val="600"/>
              </a:spcAft>
              <a:buClr>
                <a:srgbClr val="00A99D"/>
              </a:buClr>
              <a:buSzPct val="90000"/>
              <a:buFont typeface="System Font Regular"/>
              <a:buChar char="►"/>
            </a:pPr>
            <a:r>
              <a:rPr lang="en-NZ" sz="1000" b="1">
                <a:latin typeface="Segoe UI" panose="020B0502040204020203" pitchFamily="34" charset="0"/>
                <a:cs typeface="Segoe UI" panose="020B0502040204020203" pitchFamily="34" charset="0"/>
              </a:rPr>
              <a:t>Catch-up agendas and examples: </a:t>
            </a:r>
            <a:r>
              <a:rPr lang="en-NZ" sz="1000">
                <a:latin typeface="Segoe UI" panose="020B0502040204020203" pitchFamily="34" charset="0"/>
                <a:cs typeface="Segoe UI" panose="020B0502040204020203" pitchFamily="34" charset="0"/>
              </a:rPr>
              <a:t>for apprentices and leading hands.</a:t>
            </a:r>
          </a:p>
          <a:p>
            <a:pPr marL="171450" lvl="0" indent="-171450">
              <a:lnSpc>
                <a:spcPts val="1300"/>
              </a:lnSpc>
              <a:spcAft>
                <a:spcPts val="600"/>
              </a:spcAft>
              <a:buClr>
                <a:srgbClr val="00A99D"/>
              </a:buClr>
              <a:buSzPct val="90000"/>
              <a:buFont typeface="System Font Regular"/>
              <a:buChar char="►"/>
            </a:pPr>
            <a:r>
              <a:rPr lang="en-NZ" sz="1000" b="1">
                <a:latin typeface="Segoe UI" panose="020B0502040204020203" pitchFamily="34" charset="0"/>
                <a:cs typeface="Segoe UI" panose="020B0502040204020203" pitchFamily="34" charset="0"/>
              </a:rPr>
              <a:t>Training advisor catch-up agenda: </a:t>
            </a:r>
            <a:r>
              <a:rPr lang="en-NZ" sz="1000">
                <a:latin typeface="Segoe UI" panose="020B0502040204020203" pitchFamily="34" charset="0"/>
                <a:cs typeface="Segoe UI" panose="020B0502040204020203" pitchFamily="34" charset="0"/>
              </a:rPr>
              <a:t>for monthly apprentice/supervisor/training advisor meetings.</a:t>
            </a:r>
          </a:p>
          <a:p>
            <a:pPr marL="171450" lvl="0" indent="-171450">
              <a:lnSpc>
                <a:spcPts val="1300"/>
              </a:lnSpc>
              <a:spcAft>
                <a:spcPts val="600"/>
              </a:spcAft>
              <a:buClr>
                <a:srgbClr val="00A99D"/>
              </a:buClr>
              <a:buSzPct val="90000"/>
              <a:buFont typeface="System Font Regular"/>
              <a:buChar char="►"/>
            </a:pPr>
            <a:r>
              <a:rPr lang="en-NZ" sz="1000" b="1">
                <a:latin typeface="Segoe UI" panose="020B0502040204020203" pitchFamily="34" charset="0"/>
                <a:cs typeface="Segoe UI" panose="020B0502040204020203" pitchFamily="34" charset="0"/>
              </a:rPr>
              <a:t>Wellbeing check-in template: </a:t>
            </a:r>
            <a:r>
              <a:rPr lang="en-NZ" sz="1000">
                <a:latin typeface="Segoe UI" panose="020B0502040204020203" pitchFamily="34" charset="0"/>
                <a:cs typeface="Segoe UI" panose="020B0502040204020203" pitchFamily="34" charset="0"/>
              </a:rPr>
              <a:t>short prompts to guide conversations between apprentices and the general manager or owner.</a:t>
            </a:r>
          </a:p>
        </p:txBody>
      </p:sp>
      <p:sp>
        <p:nvSpPr>
          <p:cNvPr id="8" name="TextBox 7">
            <a:extLst>
              <a:ext uri="{FF2B5EF4-FFF2-40B4-BE49-F238E27FC236}">
                <a16:creationId xmlns:a16="http://schemas.microsoft.com/office/drawing/2014/main" id="{B61F1D7A-19A9-7173-2DB6-75FD817DDBDF}"/>
              </a:ext>
            </a:extLst>
          </p:cNvPr>
          <p:cNvSpPr txBox="1"/>
          <p:nvPr/>
        </p:nvSpPr>
        <p:spPr>
          <a:xfrm>
            <a:off x="3548063" y="1160894"/>
            <a:ext cx="4955626" cy="215444"/>
          </a:xfrm>
          <a:prstGeom prst="rect">
            <a:avLst/>
          </a:prstGeom>
          <a:noFill/>
        </p:spPr>
        <p:txBody>
          <a:bodyPr wrap="square" lIns="0" tIns="0" rIns="0" bIns="0">
            <a:spAutoFit/>
          </a:bodyPr>
          <a:lstStyle/>
          <a:p>
            <a:r>
              <a:rPr lang="en-NZ" sz="1400" b="1">
                <a:solidFill>
                  <a:srgbClr val="00A99D"/>
                </a:solidFill>
                <a:latin typeface="Segoe UI Black" panose="020B0502040204020203" pitchFamily="34" charset="0"/>
                <a:cs typeface="Segoe UI Black" panose="020B0502040204020203" pitchFamily="34" charset="0"/>
              </a:rPr>
              <a:t>The Apprenticeship Schedule</a:t>
            </a:r>
          </a:p>
        </p:txBody>
      </p:sp>
      <p:sp>
        <p:nvSpPr>
          <p:cNvPr id="9" name="TextBox 8">
            <a:extLst>
              <a:ext uri="{FF2B5EF4-FFF2-40B4-BE49-F238E27FC236}">
                <a16:creationId xmlns:a16="http://schemas.microsoft.com/office/drawing/2014/main" id="{E973E1D0-ECF0-D041-E097-8F4B306E2666}"/>
              </a:ext>
            </a:extLst>
          </p:cNvPr>
          <p:cNvSpPr txBox="1"/>
          <p:nvPr/>
        </p:nvSpPr>
        <p:spPr>
          <a:xfrm>
            <a:off x="381001" y="549275"/>
            <a:ext cx="2667000" cy="1192634"/>
          </a:xfrm>
          <a:prstGeom prst="rect">
            <a:avLst/>
          </a:prstGeom>
          <a:noFill/>
        </p:spPr>
        <p:txBody>
          <a:bodyPr wrap="square" lIns="0" tIns="0" rIns="0" bIns="0" rtlCol="0">
            <a:spAutoFit/>
          </a:bodyPr>
          <a:lstStyle/>
          <a:p>
            <a:pPr>
              <a:lnSpc>
                <a:spcPts val="3060"/>
              </a:lnSpc>
            </a:pPr>
            <a:r>
              <a:rPr lang="en-US" sz="2800" b="1" spc="-10">
                <a:solidFill>
                  <a:schemeClr val="bg1"/>
                </a:solidFill>
                <a:latin typeface="Segoe UI Black" panose="020B0502040204020203" pitchFamily="34" charset="0"/>
                <a:cs typeface="Segoe UI Black" panose="020B0502040204020203" pitchFamily="34" charset="0"/>
              </a:rPr>
              <a:t>Apprenticeship </a:t>
            </a:r>
            <a:r>
              <a:rPr lang="en-US" sz="2800" b="1">
                <a:solidFill>
                  <a:schemeClr val="bg1"/>
                </a:solidFill>
                <a:latin typeface="Segoe UI Black" panose="020B0502040204020203" pitchFamily="34" charset="0"/>
                <a:cs typeface="Segoe UI Black" panose="020B0502040204020203" pitchFamily="34" charset="0"/>
              </a:rPr>
              <a:t>Schedule </a:t>
            </a:r>
            <a:br>
              <a:rPr lang="en-US" sz="2800" b="1">
                <a:solidFill>
                  <a:schemeClr val="bg1"/>
                </a:solidFill>
                <a:latin typeface="Segoe UI Black" panose="020B0502040204020203" pitchFamily="34" charset="0"/>
                <a:cs typeface="Segoe UI Black" panose="020B0502040204020203" pitchFamily="34" charset="0"/>
              </a:rPr>
            </a:br>
            <a:r>
              <a:rPr lang="en-US" sz="2800" b="1" i="1">
                <a:solidFill>
                  <a:schemeClr val="bg1"/>
                </a:solidFill>
                <a:latin typeface="Segoe UI Semibold" panose="020B0502040204020203" pitchFamily="34" charset="0"/>
                <a:cs typeface="Segoe UI Semibold" panose="020B0502040204020203" pitchFamily="34" charset="0"/>
              </a:rPr>
              <a:t>How-to guide</a:t>
            </a:r>
          </a:p>
        </p:txBody>
      </p:sp>
    </p:spTree>
    <p:extLst>
      <p:ext uri="{BB962C8B-B14F-4D97-AF65-F5344CB8AC3E}">
        <p14:creationId xmlns:p14="http://schemas.microsoft.com/office/powerpoint/2010/main" val="15468636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7E431-35ED-E20D-1513-58A242834A8F}"/>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34FB37FD-B242-4EDD-DE64-3037B7F681E4}"/>
              </a:ext>
            </a:extLst>
          </p:cNvPr>
          <p:cNvSpPr>
            <a:spLocks noGrp="1"/>
          </p:cNvSpPr>
          <p:nvPr>
            <p:ph type="ftr" sz="quarter" idx="3"/>
          </p:nvPr>
        </p:nvSpPr>
        <p:spPr>
          <a:xfrm>
            <a:off x="381000" y="6491347"/>
            <a:ext cx="1749599" cy="135673"/>
          </a:xfrm>
        </p:spPr>
        <p:txBody>
          <a:bodyPr/>
          <a:lstStyle/>
          <a:p>
            <a:r>
              <a:rPr lang="en-US"/>
              <a:t>Apprenticeship Toolkit</a:t>
            </a:r>
          </a:p>
        </p:txBody>
      </p:sp>
      <p:sp>
        <p:nvSpPr>
          <p:cNvPr id="3" name="Slide Number Placeholder 2">
            <a:extLst>
              <a:ext uri="{FF2B5EF4-FFF2-40B4-BE49-F238E27FC236}">
                <a16:creationId xmlns:a16="http://schemas.microsoft.com/office/drawing/2014/main" id="{2959E98D-F4F7-814C-C7F1-334F098A9D57}"/>
              </a:ext>
            </a:extLst>
          </p:cNvPr>
          <p:cNvSpPr>
            <a:spLocks noGrp="1"/>
          </p:cNvSpPr>
          <p:nvPr>
            <p:ph type="sldNum" sz="quarter" idx="4"/>
          </p:nvPr>
        </p:nvSpPr>
        <p:spPr/>
        <p:txBody>
          <a:bodyPr/>
          <a:lstStyle/>
          <a:p>
            <a:fld id="{1DF4AAA5-C268-2745-B477-E8FB4AEBEA9C}" type="slidenum">
              <a:rPr lang="en-US" smtClean="0"/>
              <a:pPr/>
              <a:t>31</a:t>
            </a:fld>
            <a:endParaRPr lang="en-US" dirty="0"/>
          </a:p>
        </p:txBody>
      </p:sp>
      <p:sp>
        <p:nvSpPr>
          <p:cNvPr id="4" name="TextBox 3">
            <a:extLst>
              <a:ext uri="{FF2B5EF4-FFF2-40B4-BE49-F238E27FC236}">
                <a16:creationId xmlns:a16="http://schemas.microsoft.com/office/drawing/2014/main" id="{4BA81795-2215-A074-9F54-2EFE9E9C3210}"/>
              </a:ext>
            </a:extLst>
          </p:cNvPr>
          <p:cNvSpPr txBox="1"/>
          <p:nvPr/>
        </p:nvSpPr>
        <p:spPr>
          <a:xfrm>
            <a:off x="381000" y="473165"/>
            <a:ext cx="9193026" cy="430887"/>
          </a:xfrm>
          <a:prstGeom prst="rect">
            <a:avLst/>
          </a:prstGeom>
          <a:noFill/>
        </p:spPr>
        <p:txBody>
          <a:bodyPr wrap="square" lIns="0" tIns="0" rIns="0" bIns="0" rtlCol="0">
            <a:spAutoFit/>
          </a:bodyPr>
          <a:lstStyle/>
          <a:p>
            <a:r>
              <a:rPr lang="en-US" sz="2800" b="1" dirty="0">
                <a:solidFill>
                  <a:srgbClr val="10273C"/>
                </a:solidFill>
                <a:latin typeface="Segoe UI Black" panose="020B0502040204020203" pitchFamily="34" charset="0"/>
                <a:cs typeface="Segoe UI Black" panose="020B0502040204020203" pitchFamily="34" charset="0"/>
              </a:rPr>
              <a:t>Apprenticeship schedule templates</a:t>
            </a:r>
          </a:p>
        </p:txBody>
      </p:sp>
      <p:sp>
        <p:nvSpPr>
          <p:cNvPr id="5" name="Rectangle: Rounded Corners 74">
            <a:extLst>
              <a:ext uri="{FF2B5EF4-FFF2-40B4-BE49-F238E27FC236}">
                <a16:creationId xmlns:a16="http://schemas.microsoft.com/office/drawing/2014/main" id="{30447BCB-AEBB-14A1-04FC-F00B6108EEA1}"/>
              </a:ext>
            </a:extLst>
          </p:cNvPr>
          <p:cNvSpPr/>
          <p:nvPr/>
        </p:nvSpPr>
        <p:spPr>
          <a:xfrm>
            <a:off x="1523113" y="1620624"/>
            <a:ext cx="6859774" cy="4551576"/>
          </a:xfrm>
          <a:prstGeom prst="roundRect">
            <a:avLst>
              <a:gd name="adj" fmla="val 1558"/>
            </a:avLst>
          </a:prstGeom>
          <a:solidFill>
            <a:srgbClr val="E1E3E5"/>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aphicFrame>
        <p:nvGraphicFramePr>
          <p:cNvPr id="7" name="Table 6">
            <a:extLst>
              <a:ext uri="{FF2B5EF4-FFF2-40B4-BE49-F238E27FC236}">
                <a16:creationId xmlns:a16="http://schemas.microsoft.com/office/drawing/2014/main" id="{63E4E0C6-33D1-C871-8264-2D740A8BF63E}"/>
              </a:ext>
            </a:extLst>
          </p:cNvPr>
          <p:cNvGraphicFramePr>
            <a:graphicFrameLocks noGrp="1"/>
          </p:cNvGraphicFramePr>
          <p:nvPr>
            <p:extLst>
              <p:ext uri="{D42A27DB-BD31-4B8C-83A1-F6EECF244321}">
                <p14:modId xmlns:p14="http://schemas.microsoft.com/office/powerpoint/2010/main" val="2026176254"/>
              </p:ext>
            </p:extLst>
          </p:nvPr>
        </p:nvGraphicFramePr>
        <p:xfrm>
          <a:off x="1607341" y="2007423"/>
          <a:ext cx="6669215" cy="3980139"/>
        </p:xfrm>
        <a:graphic>
          <a:graphicData uri="http://schemas.openxmlformats.org/drawingml/2006/table">
            <a:tbl>
              <a:tblPr/>
              <a:tblGrid>
                <a:gridCol w="952745">
                  <a:extLst>
                    <a:ext uri="{9D8B030D-6E8A-4147-A177-3AD203B41FA5}">
                      <a16:colId xmlns:a16="http://schemas.microsoft.com/office/drawing/2014/main" val="978901116"/>
                    </a:ext>
                  </a:extLst>
                </a:gridCol>
                <a:gridCol w="952745">
                  <a:extLst>
                    <a:ext uri="{9D8B030D-6E8A-4147-A177-3AD203B41FA5}">
                      <a16:colId xmlns:a16="http://schemas.microsoft.com/office/drawing/2014/main" val="1245126914"/>
                    </a:ext>
                  </a:extLst>
                </a:gridCol>
                <a:gridCol w="952745">
                  <a:extLst>
                    <a:ext uri="{9D8B030D-6E8A-4147-A177-3AD203B41FA5}">
                      <a16:colId xmlns:a16="http://schemas.microsoft.com/office/drawing/2014/main" val="1648439937"/>
                    </a:ext>
                  </a:extLst>
                </a:gridCol>
                <a:gridCol w="952745">
                  <a:extLst>
                    <a:ext uri="{9D8B030D-6E8A-4147-A177-3AD203B41FA5}">
                      <a16:colId xmlns:a16="http://schemas.microsoft.com/office/drawing/2014/main" val="4284409548"/>
                    </a:ext>
                  </a:extLst>
                </a:gridCol>
                <a:gridCol w="952745">
                  <a:extLst>
                    <a:ext uri="{9D8B030D-6E8A-4147-A177-3AD203B41FA5}">
                      <a16:colId xmlns:a16="http://schemas.microsoft.com/office/drawing/2014/main" val="1813575844"/>
                    </a:ext>
                  </a:extLst>
                </a:gridCol>
                <a:gridCol w="952745">
                  <a:extLst>
                    <a:ext uri="{9D8B030D-6E8A-4147-A177-3AD203B41FA5}">
                      <a16:colId xmlns:a16="http://schemas.microsoft.com/office/drawing/2014/main" val="3663742216"/>
                    </a:ext>
                  </a:extLst>
                </a:gridCol>
                <a:gridCol w="952745">
                  <a:extLst>
                    <a:ext uri="{9D8B030D-6E8A-4147-A177-3AD203B41FA5}">
                      <a16:colId xmlns:a16="http://schemas.microsoft.com/office/drawing/2014/main" val="1137274847"/>
                    </a:ext>
                  </a:extLst>
                </a:gridCol>
              </a:tblGrid>
              <a:tr h="376746">
                <a:tc>
                  <a:txBody>
                    <a:bodyPr/>
                    <a:lstStyle/>
                    <a:p>
                      <a:pPr algn="ctr" fontAlgn="t">
                        <a:spcAft>
                          <a:spcPts val="0"/>
                        </a:spcAft>
                        <a:buNone/>
                      </a:pPr>
                      <a:r>
                        <a:rPr lang="en-NZ" sz="1100" b="1" dirty="0">
                          <a:solidFill>
                            <a:schemeClr val="bg1"/>
                          </a:solidFill>
                          <a:effectLst/>
                          <a:latin typeface="+mn-lt"/>
                        </a:rPr>
                        <a:t>Sun</a:t>
                      </a:r>
                      <a:endParaRPr lang="en-NZ" sz="1100" dirty="0">
                        <a:solidFill>
                          <a:schemeClr val="bg1"/>
                        </a:solidFill>
                        <a:effectLst/>
                        <a:latin typeface="+mn-lt"/>
                      </a:endParaRPr>
                    </a:p>
                  </a:txBody>
                  <a:tcPr marL="72000" marR="72000" marT="108000" marB="72000">
                    <a:lnL w="12700" cap="flat" cmpd="sng" algn="ctr">
                      <a:noFill/>
                      <a:prstDash val="solid"/>
                      <a:round/>
                      <a:headEnd type="none" w="med" len="med"/>
                      <a:tailEnd type="none" w="med" len="med"/>
                    </a:lnL>
                    <a:lnR w="76200" cap="flat" cmpd="sng" algn="ctr">
                      <a:solidFill>
                        <a:srgbClr val="E1E3E5"/>
                      </a:solid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rgbClr val="00A99D"/>
                    </a:solidFill>
                  </a:tcPr>
                </a:tc>
                <a:tc>
                  <a:txBody>
                    <a:bodyPr/>
                    <a:lstStyle/>
                    <a:p>
                      <a:pPr algn="ctr" fontAlgn="t">
                        <a:spcAft>
                          <a:spcPts val="0"/>
                        </a:spcAft>
                        <a:buNone/>
                      </a:pPr>
                      <a:r>
                        <a:rPr lang="en-NZ" sz="1100" b="1" dirty="0">
                          <a:solidFill>
                            <a:schemeClr val="bg1"/>
                          </a:solidFill>
                          <a:effectLst/>
                          <a:latin typeface="+mn-lt"/>
                        </a:rPr>
                        <a:t>Mon</a:t>
                      </a:r>
                      <a:endParaRPr lang="en-NZ" sz="1100" dirty="0">
                        <a:solidFill>
                          <a:schemeClr val="bg1"/>
                        </a:solidFill>
                        <a:effectLst/>
                        <a:latin typeface="+mn-lt"/>
                      </a:endParaRPr>
                    </a:p>
                  </a:txBody>
                  <a:tcPr marL="72000" marR="72000" marT="108000" marB="72000">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rgbClr val="00A99D"/>
                    </a:solidFill>
                  </a:tcPr>
                </a:tc>
                <a:tc>
                  <a:txBody>
                    <a:bodyPr/>
                    <a:lstStyle/>
                    <a:p>
                      <a:pPr algn="ctr" fontAlgn="t">
                        <a:spcAft>
                          <a:spcPts val="0"/>
                        </a:spcAft>
                        <a:buNone/>
                      </a:pPr>
                      <a:r>
                        <a:rPr lang="en-NZ" sz="1100" b="1" dirty="0">
                          <a:solidFill>
                            <a:schemeClr val="bg1"/>
                          </a:solidFill>
                          <a:effectLst/>
                          <a:latin typeface="+mn-lt"/>
                        </a:rPr>
                        <a:t>Tue</a:t>
                      </a:r>
                      <a:endParaRPr lang="en-NZ" sz="1100" dirty="0">
                        <a:solidFill>
                          <a:schemeClr val="bg1"/>
                        </a:solidFill>
                        <a:effectLst/>
                        <a:latin typeface="+mn-lt"/>
                      </a:endParaRPr>
                    </a:p>
                  </a:txBody>
                  <a:tcPr marL="72000" marR="72000" marT="108000" marB="72000">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rgbClr val="00A99D"/>
                    </a:solidFill>
                  </a:tcPr>
                </a:tc>
                <a:tc>
                  <a:txBody>
                    <a:bodyPr/>
                    <a:lstStyle/>
                    <a:p>
                      <a:pPr algn="ctr" fontAlgn="t">
                        <a:spcAft>
                          <a:spcPts val="0"/>
                        </a:spcAft>
                        <a:buNone/>
                      </a:pPr>
                      <a:r>
                        <a:rPr lang="en-NZ" sz="1100" b="1" dirty="0">
                          <a:solidFill>
                            <a:schemeClr val="bg1"/>
                          </a:solidFill>
                          <a:effectLst/>
                          <a:latin typeface="+mn-lt"/>
                        </a:rPr>
                        <a:t>Wed</a:t>
                      </a:r>
                      <a:endParaRPr lang="en-NZ" sz="1100" dirty="0">
                        <a:solidFill>
                          <a:schemeClr val="bg1"/>
                        </a:solidFill>
                        <a:effectLst/>
                        <a:latin typeface="+mn-lt"/>
                      </a:endParaRPr>
                    </a:p>
                  </a:txBody>
                  <a:tcPr marL="72000" marR="72000" marT="108000" marB="72000">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rgbClr val="00A99D"/>
                    </a:solidFill>
                  </a:tcPr>
                </a:tc>
                <a:tc>
                  <a:txBody>
                    <a:bodyPr/>
                    <a:lstStyle/>
                    <a:p>
                      <a:pPr algn="ctr" fontAlgn="t">
                        <a:spcAft>
                          <a:spcPts val="0"/>
                        </a:spcAft>
                        <a:buNone/>
                      </a:pPr>
                      <a:r>
                        <a:rPr lang="en-NZ" sz="1100" b="1" dirty="0">
                          <a:solidFill>
                            <a:schemeClr val="bg1"/>
                          </a:solidFill>
                          <a:effectLst/>
                          <a:latin typeface="+mn-lt"/>
                        </a:rPr>
                        <a:t>Thu</a:t>
                      </a:r>
                      <a:endParaRPr lang="en-NZ" sz="1100" dirty="0">
                        <a:solidFill>
                          <a:schemeClr val="bg1"/>
                        </a:solidFill>
                        <a:effectLst/>
                        <a:latin typeface="+mn-lt"/>
                      </a:endParaRPr>
                    </a:p>
                  </a:txBody>
                  <a:tcPr marL="72000" marR="72000" marT="108000" marB="72000">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rgbClr val="00A99D"/>
                    </a:solidFill>
                  </a:tcPr>
                </a:tc>
                <a:tc>
                  <a:txBody>
                    <a:bodyPr/>
                    <a:lstStyle/>
                    <a:p>
                      <a:pPr algn="ctr" fontAlgn="t">
                        <a:spcAft>
                          <a:spcPts val="0"/>
                        </a:spcAft>
                        <a:buNone/>
                      </a:pPr>
                      <a:r>
                        <a:rPr lang="en-NZ" sz="1100" b="1" dirty="0">
                          <a:solidFill>
                            <a:schemeClr val="bg1"/>
                          </a:solidFill>
                          <a:effectLst/>
                          <a:latin typeface="+mn-lt"/>
                        </a:rPr>
                        <a:t>Fri</a:t>
                      </a:r>
                      <a:endParaRPr lang="en-NZ" sz="1100" dirty="0">
                        <a:solidFill>
                          <a:schemeClr val="bg1"/>
                        </a:solidFill>
                        <a:effectLst/>
                        <a:latin typeface="+mn-lt"/>
                      </a:endParaRPr>
                    </a:p>
                  </a:txBody>
                  <a:tcPr marL="72000" marR="72000" marT="108000" marB="72000">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rgbClr val="00A99D"/>
                    </a:solidFill>
                  </a:tcPr>
                </a:tc>
                <a:tc>
                  <a:txBody>
                    <a:bodyPr/>
                    <a:lstStyle/>
                    <a:p>
                      <a:pPr algn="ctr" fontAlgn="t">
                        <a:spcAft>
                          <a:spcPts val="0"/>
                        </a:spcAft>
                        <a:buNone/>
                      </a:pPr>
                      <a:r>
                        <a:rPr lang="en-NZ" sz="1100" b="1" dirty="0">
                          <a:solidFill>
                            <a:schemeClr val="bg1"/>
                          </a:solidFill>
                          <a:effectLst/>
                          <a:latin typeface="+mn-lt"/>
                        </a:rPr>
                        <a:t>Sat</a:t>
                      </a:r>
                      <a:endParaRPr lang="en-NZ" sz="1100" dirty="0">
                        <a:solidFill>
                          <a:schemeClr val="bg1"/>
                        </a:solidFill>
                        <a:effectLst/>
                        <a:latin typeface="+mn-lt"/>
                      </a:endParaRPr>
                    </a:p>
                  </a:txBody>
                  <a:tcPr marL="72000" marR="72000" marT="108000" marB="72000">
                    <a:lnL w="76200" cap="flat" cmpd="sng" algn="ctr">
                      <a:solidFill>
                        <a:srgbClr val="E1E3E5"/>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rgbClr val="00A99D"/>
                    </a:solidFill>
                  </a:tcPr>
                </a:tc>
                <a:extLst>
                  <a:ext uri="{0D108BD9-81ED-4DB2-BD59-A6C34878D82A}">
                    <a16:rowId xmlns:a16="http://schemas.microsoft.com/office/drawing/2014/main" val="3557536669"/>
                  </a:ext>
                </a:extLst>
              </a:tr>
              <a:tr h="842327">
                <a:tc>
                  <a:txBody>
                    <a:bodyPr/>
                    <a:lstStyle/>
                    <a:p>
                      <a:pPr algn="ctr" fontAlgn="t">
                        <a:spcAft>
                          <a:spcPts val="600"/>
                        </a:spcAft>
                        <a:buNone/>
                      </a:pPr>
                      <a:endParaRPr lang="en-NZ" sz="1000" dirty="0">
                        <a:solidFill>
                          <a:schemeClr val="tx1"/>
                        </a:solidFill>
                        <a:effectLst/>
                        <a:latin typeface="+mn-lt"/>
                      </a:endParaRPr>
                    </a:p>
                  </a:txBody>
                  <a:tcPr marL="72000" marR="72000" marT="108000" marB="72000">
                    <a:lnL w="12700" cap="flat" cmpd="sng" algn="ctr">
                      <a:no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endParaRPr lang="en-NZ" sz="1000" dirty="0">
                        <a:solidFill>
                          <a:schemeClr val="tx1"/>
                        </a:solidFill>
                        <a:effectLst/>
                        <a:latin typeface="+mn-lt"/>
                      </a:endParaRPr>
                    </a:p>
                  </a:txBody>
                  <a:tcPr marL="72000" marR="72000" marT="108000" marB="72000" anchor="ctr">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endParaRPr lang="en-NZ" sz="1000" dirty="0">
                        <a:solidFill>
                          <a:schemeClr val="tx1"/>
                        </a:solidFill>
                        <a:effectLst/>
                        <a:latin typeface="+mn-lt"/>
                      </a:endParaRPr>
                    </a:p>
                  </a:txBody>
                  <a:tcPr marL="72000" marR="72000" marT="108000" marB="72000" anchor="ctr">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r>
                        <a:rPr lang="en-NZ" sz="1000" b="1" i="0" dirty="0">
                          <a:solidFill>
                            <a:schemeClr val="tx1"/>
                          </a:solidFill>
                          <a:effectLst/>
                          <a:latin typeface="Segoe UI" panose="020B0502040204020203" pitchFamily="34" charset="0"/>
                          <a:cs typeface="Segoe UI" panose="020B0502040204020203" pitchFamily="34" charset="0"/>
                        </a:rPr>
                        <a:t>Apprentice catch-up</a:t>
                      </a:r>
                    </a:p>
                    <a:p>
                      <a:pPr algn="ctr" fontAlgn="t">
                        <a:lnSpc>
                          <a:spcPts val="980"/>
                        </a:lnSpc>
                        <a:spcAft>
                          <a:spcPts val="400"/>
                        </a:spcAft>
                        <a:buNone/>
                      </a:pPr>
                      <a:r>
                        <a:rPr lang="en-NZ" sz="1000" b="0" i="0" dirty="0">
                          <a:solidFill>
                            <a:schemeClr val="tx1"/>
                          </a:solidFill>
                          <a:effectLst/>
                          <a:latin typeface="Segoe UI" panose="020B0502040204020203" pitchFamily="34" charset="0"/>
                          <a:cs typeface="Segoe UI" panose="020B0502040204020203" pitchFamily="34" charset="0"/>
                        </a:rPr>
                        <a:t>6:30 – 7:30am</a:t>
                      </a:r>
                    </a:p>
                  </a:txBody>
                  <a:tcPr marL="72000" marR="72000" marT="108000" marB="72000" anchor="ctr">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rgbClr val="D6F1EF"/>
                    </a:solidFill>
                  </a:tcPr>
                </a:tc>
                <a:tc>
                  <a:txBody>
                    <a:bodyPr/>
                    <a:lstStyle/>
                    <a:p>
                      <a:pPr algn="ctr" fontAlgn="t">
                        <a:lnSpc>
                          <a:spcPts val="980"/>
                        </a:lnSpc>
                        <a:spcAft>
                          <a:spcPts val="400"/>
                        </a:spcAft>
                        <a:buNone/>
                      </a:pPr>
                      <a:endParaRPr lang="en-NZ" sz="1000">
                        <a:solidFill>
                          <a:schemeClr val="tx1"/>
                        </a:solidFill>
                        <a:effectLst/>
                        <a:latin typeface="+mn-lt"/>
                      </a:endParaRPr>
                    </a:p>
                  </a:txBody>
                  <a:tcPr marL="72000" marR="72000" marT="108000" marB="72000" anchor="ctr">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endParaRPr lang="en-NZ" sz="1000" dirty="0">
                        <a:solidFill>
                          <a:schemeClr val="tx1"/>
                        </a:solidFill>
                        <a:effectLst/>
                        <a:latin typeface="+mn-lt"/>
                      </a:endParaRPr>
                    </a:p>
                  </a:txBody>
                  <a:tcPr marL="72000" marR="72000" marT="108000" marB="72000" anchor="ctr">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endParaRPr lang="en-NZ" sz="1000" dirty="0">
                        <a:solidFill>
                          <a:schemeClr val="tx1"/>
                        </a:solidFill>
                        <a:effectLst/>
                        <a:latin typeface="+mn-lt"/>
                      </a:endParaRPr>
                    </a:p>
                  </a:txBody>
                  <a:tcPr marL="72000" marR="72000" marT="108000" marB="72000" anchor="ctr">
                    <a:lnL w="76200" cap="flat" cmpd="sng" algn="ctr">
                      <a:solidFill>
                        <a:srgbClr val="E1E3E5"/>
                      </a:solid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rgbClr val="E1E3E5"/>
                      </a:solid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8994134"/>
                  </a:ext>
                </a:extLst>
              </a:tr>
              <a:tr h="842327">
                <a:tc>
                  <a:txBody>
                    <a:bodyPr/>
                    <a:lstStyle/>
                    <a:p>
                      <a:pPr algn="ctr" fontAlgn="t">
                        <a:spcAft>
                          <a:spcPts val="600"/>
                        </a:spcAft>
                        <a:buNone/>
                      </a:pPr>
                      <a:endParaRPr lang="en-NZ" sz="1000">
                        <a:solidFill>
                          <a:schemeClr val="tx1"/>
                        </a:solidFill>
                        <a:effectLst/>
                        <a:latin typeface="+mn-lt"/>
                      </a:endParaRPr>
                    </a:p>
                  </a:txBody>
                  <a:tcPr marL="72000" marR="72000" marT="108000" marB="72000">
                    <a:lnL w="12700" cap="flat" cmpd="sng" algn="ctr">
                      <a:no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endParaRPr lang="en-NZ" sz="1000" dirty="0">
                        <a:solidFill>
                          <a:schemeClr val="tx1"/>
                        </a:solidFill>
                        <a:effectLst/>
                        <a:latin typeface="+mn-lt"/>
                      </a:endParaRPr>
                    </a:p>
                  </a:txBody>
                  <a:tcPr marL="72000" marR="72000" marT="108000" marB="72000" anchor="ctr">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endParaRPr lang="en-NZ" sz="1000">
                        <a:solidFill>
                          <a:schemeClr val="tx1"/>
                        </a:solidFill>
                        <a:effectLst/>
                        <a:latin typeface="+mn-lt"/>
                      </a:endParaRPr>
                    </a:p>
                  </a:txBody>
                  <a:tcPr marL="72000" marR="72000" marT="108000" marB="72000" anchor="ctr">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r>
                        <a:rPr lang="en-NZ" sz="1000" b="1" i="0" dirty="0">
                          <a:solidFill>
                            <a:schemeClr val="tx1"/>
                          </a:solidFill>
                          <a:effectLst/>
                          <a:latin typeface="Segoe UI" panose="020B0502040204020203" pitchFamily="34" charset="0"/>
                          <a:cs typeface="Segoe UI" panose="020B0502040204020203" pitchFamily="34" charset="0"/>
                        </a:rPr>
                        <a:t>Apprentice catch-up</a:t>
                      </a:r>
                    </a:p>
                    <a:p>
                      <a:pPr marL="0" algn="ctr" defTabSz="914400" rtl="0" eaLnBrk="1" fontAlgn="t" latinLnBrk="0" hangingPunct="1">
                        <a:lnSpc>
                          <a:spcPts val="980"/>
                        </a:lnSpc>
                        <a:spcAft>
                          <a:spcPts val="400"/>
                        </a:spcAft>
                        <a:buNone/>
                      </a:pPr>
                      <a:r>
                        <a:rPr lang="en-NZ" sz="1000" b="0" i="0" kern="1200" dirty="0">
                          <a:solidFill>
                            <a:schemeClr val="tx1"/>
                          </a:solidFill>
                          <a:effectLst/>
                          <a:latin typeface="Segoe UI" panose="020B0502040204020203" pitchFamily="34" charset="0"/>
                          <a:ea typeface="+mn-ea"/>
                          <a:cs typeface="Segoe UI" panose="020B0502040204020203" pitchFamily="34" charset="0"/>
                        </a:rPr>
                        <a:t>6:30 – 7:30am</a:t>
                      </a:r>
                    </a:p>
                  </a:txBody>
                  <a:tcPr marL="72000" marR="72000" marT="108000" marB="72000" anchor="ctr">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rgbClr val="D6F1EF"/>
                    </a:solidFill>
                  </a:tcPr>
                </a:tc>
                <a:tc>
                  <a:txBody>
                    <a:bodyPr/>
                    <a:lstStyle/>
                    <a:p>
                      <a:pPr algn="ctr" fontAlgn="t">
                        <a:lnSpc>
                          <a:spcPts val="980"/>
                        </a:lnSpc>
                        <a:spcAft>
                          <a:spcPts val="400"/>
                        </a:spcAft>
                        <a:buNone/>
                      </a:pPr>
                      <a:endParaRPr lang="en-NZ" sz="1000" dirty="0">
                        <a:solidFill>
                          <a:schemeClr val="tx1"/>
                        </a:solidFill>
                        <a:effectLst/>
                        <a:latin typeface="+mn-lt"/>
                      </a:endParaRPr>
                    </a:p>
                  </a:txBody>
                  <a:tcPr marL="72000" marR="72000" marT="108000" marB="72000" anchor="ctr">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endParaRPr lang="en-NZ" sz="1000" dirty="0">
                        <a:solidFill>
                          <a:schemeClr val="tx1"/>
                        </a:solidFill>
                        <a:effectLst/>
                        <a:latin typeface="+mn-lt"/>
                      </a:endParaRPr>
                    </a:p>
                  </a:txBody>
                  <a:tcPr marL="72000" marR="72000" marT="108000" marB="72000" anchor="ctr">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endParaRPr lang="en-NZ" sz="1000">
                        <a:solidFill>
                          <a:schemeClr val="tx1"/>
                        </a:solidFill>
                        <a:effectLst/>
                        <a:latin typeface="+mn-lt"/>
                      </a:endParaRPr>
                    </a:p>
                  </a:txBody>
                  <a:tcPr marL="72000" marR="72000" marT="108000" marB="72000" anchor="ctr">
                    <a:lnL w="76200" cap="flat" cmpd="sng" algn="ctr">
                      <a:solidFill>
                        <a:srgbClr val="E1E3E5"/>
                      </a:solid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rgbClr val="E1E3E5"/>
                      </a:solid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52533472"/>
                  </a:ext>
                </a:extLst>
              </a:tr>
              <a:tr h="982904">
                <a:tc>
                  <a:txBody>
                    <a:bodyPr/>
                    <a:lstStyle/>
                    <a:p>
                      <a:pPr algn="ctr" fontAlgn="t">
                        <a:spcAft>
                          <a:spcPts val="600"/>
                        </a:spcAft>
                        <a:buNone/>
                      </a:pPr>
                      <a:endParaRPr lang="en-NZ" sz="1000">
                        <a:solidFill>
                          <a:schemeClr val="tx1"/>
                        </a:solidFill>
                        <a:effectLst/>
                        <a:latin typeface="+mn-lt"/>
                      </a:endParaRPr>
                    </a:p>
                  </a:txBody>
                  <a:tcPr marL="72000" marR="72000" marT="108000" marB="72000">
                    <a:lnL w="12700" cap="flat" cmpd="sng" algn="ctr">
                      <a:no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endParaRPr lang="en-NZ" sz="1000">
                        <a:solidFill>
                          <a:schemeClr val="tx1"/>
                        </a:solidFill>
                        <a:effectLst/>
                        <a:latin typeface="+mn-lt"/>
                      </a:endParaRPr>
                    </a:p>
                  </a:txBody>
                  <a:tcPr marL="72000" marR="72000" marT="108000" marB="72000" anchor="ctr">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endParaRPr lang="en-NZ" sz="1000">
                        <a:solidFill>
                          <a:schemeClr val="tx1"/>
                        </a:solidFill>
                        <a:effectLst/>
                        <a:latin typeface="+mn-lt"/>
                      </a:endParaRPr>
                    </a:p>
                  </a:txBody>
                  <a:tcPr marL="72000" marR="72000" marT="108000" marB="72000" anchor="ctr">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r>
                        <a:rPr lang="en-NZ" sz="1000" b="1" i="0" dirty="0">
                          <a:solidFill>
                            <a:schemeClr val="tx1"/>
                          </a:solidFill>
                          <a:effectLst/>
                          <a:latin typeface="Segoe UI" panose="020B0502040204020203" pitchFamily="34" charset="0"/>
                          <a:cs typeface="Segoe UI" panose="020B0502040204020203" pitchFamily="34" charset="0"/>
                        </a:rPr>
                        <a:t>Apprentice catch-up</a:t>
                      </a:r>
                    </a:p>
                    <a:p>
                      <a:pPr marL="0" algn="ctr" defTabSz="914400" rtl="0" eaLnBrk="1" fontAlgn="t" latinLnBrk="0" hangingPunct="1">
                        <a:lnSpc>
                          <a:spcPts val="980"/>
                        </a:lnSpc>
                        <a:spcAft>
                          <a:spcPts val="400"/>
                        </a:spcAft>
                        <a:buNone/>
                      </a:pPr>
                      <a:r>
                        <a:rPr lang="en-NZ" sz="1000" b="0" i="0" kern="1200" dirty="0">
                          <a:solidFill>
                            <a:schemeClr val="tx1"/>
                          </a:solidFill>
                          <a:effectLst/>
                          <a:latin typeface="Segoe UI" panose="020B0502040204020203" pitchFamily="34" charset="0"/>
                          <a:ea typeface="+mn-ea"/>
                          <a:cs typeface="Segoe UI" panose="020B0502040204020203" pitchFamily="34" charset="0"/>
                        </a:rPr>
                        <a:t>6:30 – 7:30am</a:t>
                      </a:r>
                    </a:p>
                  </a:txBody>
                  <a:tcPr marL="72000" marR="72000" marT="108000" marB="72000" anchor="ctr">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rgbClr val="D6F1EF"/>
                    </a:solidFill>
                  </a:tcPr>
                </a:tc>
                <a:tc>
                  <a:txBody>
                    <a:bodyPr/>
                    <a:lstStyle/>
                    <a:p>
                      <a:pPr algn="ctr" fontAlgn="t">
                        <a:lnSpc>
                          <a:spcPts val="980"/>
                        </a:lnSpc>
                        <a:spcAft>
                          <a:spcPts val="400"/>
                        </a:spcAft>
                        <a:buNone/>
                      </a:pPr>
                      <a:endParaRPr lang="en-NZ" sz="1000" dirty="0">
                        <a:solidFill>
                          <a:schemeClr val="tx1"/>
                        </a:solidFill>
                        <a:effectLst/>
                        <a:latin typeface="+mn-lt"/>
                      </a:endParaRPr>
                    </a:p>
                  </a:txBody>
                  <a:tcPr marL="72000" marR="72000" marT="108000" marB="72000" anchor="ctr">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endParaRPr lang="en-NZ" sz="1000" dirty="0">
                        <a:solidFill>
                          <a:schemeClr val="tx1"/>
                        </a:solidFill>
                        <a:effectLst/>
                        <a:latin typeface="+mn-lt"/>
                      </a:endParaRPr>
                    </a:p>
                  </a:txBody>
                  <a:tcPr marL="72000" marR="72000" marT="108000" marB="72000" anchor="ctr">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t" latinLnBrk="0" hangingPunct="1">
                        <a:lnSpc>
                          <a:spcPts val="980"/>
                        </a:lnSpc>
                        <a:spcBef>
                          <a:spcPts val="0"/>
                        </a:spcBef>
                        <a:spcAft>
                          <a:spcPts val="400"/>
                        </a:spcAft>
                        <a:buClrTx/>
                        <a:buSzTx/>
                        <a:buFontTx/>
                        <a:buNone/>
                        <a:tabLst/>
                        <a:defRPr/>
                      </a:pPr>
                      <a:r>
                        <a:rPr lang="en-NZ" sz="1000" b="1" i="0" dirty="0">
                          <a:solidFill>
                            <a:schemeClr val="tx1"/>
                          </a:solidFill>
                          <a:effectLst/>
                          <a:latin typeface="Segoe UI" panose="020B0502040204020203" pitchFamily="34" charset="0"/>
                          <a:cs typeface="Segoe UI" panose="020B0502040204020203" pitchFamily="34" charset="0"/>
                        </a:rPr>
                        <a:t>Training simulation</a:t>
                      </a:r>
                    </a:p>
                    <a:p>
                      <a:pPr marL="0" algn="ctr" defTabSz="914400" rtl="0" eaLnBrk="1" fontAlgn="t" latinLnBrk="0" hangingPunct="1">
                        <a:lnSpc>
                          <a:spcPts val="980"/>
                        </a:lnSpc>
                        <a:spcAft>
                          <a:spcPts val="400"/>
                        </a:spcAft>
                        <a:buNone/>
                      </a:pPr>
                      <a:r>
                        <a:rPr lang="en-NZ" sz="1000" b="0" i="0" kern="1200" dirty="0">
                          <a:solidFill>
                            <a:schemeClr val="tx1"/>
                          </a:solidFill>
                          <a:effectLst/>
                          <a:latin typeface="Segoe UI" panose="020B0502040204020203" pitchFamily="34" charset="0"/>
                          <a:ea typeface="+mn-ea"/>
                          <a:cs typeface="Segoe UI" panose="020B0502040204020203" pitchFamily="34" charset="0"/>
                        </a:rPr>
                        <a:t>9:00am – 12:00pm</a:t>
                      </a:r>
                    </a:p>
                  </a:txBody>
                  <a:tcPr marL="72000" marR="72000" marT="108000" marB="72000" anchor="ctr">
                    <a:lnL w="76200" cap="flat" cmpd="sng" algn="ctr">
                      <a:solidFill>
                        <a:srgbClr val="E1E3E5"/>
                      </a:solid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rgbClr val="E1E3E5"/>
                      </a:solidFill>
                      <a:prstDash val="solid"/>
                      <a:round/>
                      <a:headEnd type="none" w="med" len="med"/>
                      <a:tailEnd type="none" w="med" len="med"/>
                    </a:lnT>
                    <a:lnB w="76200" cap="flat" cmpd="sng" algn="ctr">
                      <a:solidFill>
                        <a:srgbClr val="E1E3E5"/>
                      </a:solidFill>
                      <a:prstDash val="solid"/>
                      <a:round/>
                      <a:headEnd type="none" w="med" len="med"/>
                      <a:tailEnd type="none" w="med" len="med"/>
                    </a:lnB>
                    <a:lnTlToBr w="12700" cmpd="sng">
                      <a:noFill/>
                      <a:prstDash val="solid"/>
                    </a:lnTlToBr>
                    <a:lnBlToTr w="12700" cmpd="sng">
                      <a:noFill/>
                      <a:prstDash val="solid"/>
                    </a:lnBlToTr>
                    <a:solidFill>
                      <a:srgbClr val="F7F7C3"/>
                    </a:solidFill>
                  </a:tcPr>
                </a:tc>
                <a:extLst>
                  <a:ext uri="{0D108BD9-81ED-4DB2-BD59-A6C34878D82A}">
                    <a16:rowId xmlns:a16="http://schemas.microsoft.com/office/drawing/2014/main" val="3101933392"/>
                  </a:ext>
                </a:extLst>
              </a:tr>
              <a:tr h="935835">
                <a:tc>
                  <a:txBody>
                    <a:bodyPr/>
                    <a:lstStyle/>
                    <a:p>
                      <a:pPr algn="ctr" fontAlgn="t">
                        <a:spcAft>
                          <a:spcPts val="600"/>
                        </a:spcAft>
                        <a:buNone/>
                      </a:pPr>
                      <a:endParaRPr lang="en-NZ" sz="1000">
                        <a:solidFill>
                          <a:schemeClr val="tx1"/>
                        </a:solidFill>
                        <a:effectLst/>
                        <a:latin typeface="+mn-lt"/>
                      </a:endParaRPr>
                    </a:p>
                  </a:txBody>
                  <a:tcPr marL="72000" marR="72000" marT="108000" marB="72000">
                    <a:lnL w="12700" cap="flat" cmpd="sng" algn="ctr">
                      <a:no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r>
                        <a:rPr lang="en-NZ" sz="1000" b="1" i="0" dirty="0">
                          <a:solidFill>
                            <a:schemeClr val="tx1"/>
                          </a:solidFill>
                          <a:effectLst/>
                          <a:latin typeface="Segoe UI" panose="020B0502040204020203" pitchFamily="34" charset="0"/>
                          <a:cs typeface="Segoe UI" panose="020B0502040204020203" pitchFamily="34" charset="0"/>
                        </a:rPr>
                        <a:t>Admin/ office support</a:t>
                      </a:r>
                    </a:p>
                    <a:p>
                      <a:pPr marL="0" algn="ctr" defTabSz="914400" rtl="0" eaLnBrk="1" fontAlgn="t" latinLnBrk="0" hangingPunct="1">
                        <a:lnSpc>
                          <a:spcPts val="980"/>
                        </a:lnSpc>
                        <a:spcAft>
                          <a:spcPts val="400"/>
                        </a:spcAft>
                        <a:buNone/>
                      </a:pPr>
                      <a:r>
                        <a:rPr lang="en-NZ" sz="1000" b="0" i="0" kern="1200" dirty="0">
                          <a:solidFill>
                            <a:schemeClr val="tx1"/>
                          </a:solidFill>
                          <a:effectLst/>
                          <a:latin typeface="Segoe UI" panose="020B0502040204020203" pitchFamily="34" charset="0"/>
                          <a:ea typeface="+mn-ea"/>
                          <a:cs typeface="Segoe UI" panose="020B0502040204020203" pitchFamily="34" charset="0"/>
                        </a:rPr>
                        <a:t>3:00 – 4:00pm</a:t>
                      </a:r>
                    </a:p>
                  </a:txBody>
                  <a:tcPr marL="72000" marR="72000" marT="108000" marB="72000" anchor="ctr">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ED9DC"/>
                    </a:solidFill>
                  </a:tcPr>
                </a:tc>
                <a:tc>
                  <a:txBody>
                    <a:bodyPr/>
                    <a:lstStyle/>
                    <a:p>
                      <a:pPr algn="ctr" fontAlgn="t">
                        <a:lnSpc>
                          <a:spcPts val="980"/>
                        </a:lnSpc>
                        <a:spcAft>
                          <a:spcPts val="400"/>
                        </a:spcAft>
                        <a:buNone/>
                      </a:pPr>
                      <a:endParaRPr lang="en-NZ" sz="1000">
                        <a:solidFill>
                          <a:schemeClr val="tx1"/>
                        </a:solidFill>
                        <a:effectLst/>
                        <a:latin typeface="+mn-lt"/>
                      </a:endParaRPr>
                    </a:p>
                  </a:txBody>
                  <a:tcPr marL="72000" marR="72000" marT="108000" marB="72000" anchor="ctr">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r>
                        <a:rPr lang="en-NZ" sz="1000" b="1" i="0" dirty="0">
                          <a:solidFill>
                            <a:schemeClr val="tx1"/>
                          </a:solidFill>
                          <a:effectLst/>
                          <a:latin typeface="Segoe UI" panose="020B0502040204020203" pitchFamily="34" charset="0"/>
                          <a:cs typeface="Segoe UI" panose="020B0502040204020203" pitchFamily="34" charset="0"/>
                        </a:rPr>
                        <a:t>Training Advisor check in</a:t>
                      </a:r>
                    </a:p>
                    <a:p>
                      <a:pPr marL="0" algn="ctr" defTabSz="914400" rtl="0" eaLnBrk="1" fontAlgn="t" latinLnBrk="0" hangingPunct="1">
                        <a:lnSpc>
                          <a:spcPts val="980"/>
                        </a:lnSpc>
                        <a:spcAft>
                          <a:spcPts val="400"/>
                        </a:spcAft>
                        <a:buNone/>
                      </a:pPr>
                      <a:r>
                        <a:rPr lang="en-NZ" sz="1000" b="0" i="0" kern="1200" dirty="0">
                          <a:solidFill>
                            <a:schemeClr val="tx1"/>
                          </a:solidFill>
                          <a:effectLst/>
                          <a:latin typeface="Segoe UI" panose="020B0502040204020203" pitchFamily="34" charset="0"/>
                          <a:ea typeface="+mn-ea"/>
                          <a:cs typeface="Segoe UI" panose="020B0502040204020203" pitchFamily="34" charset="0"/>
                        </a:rPr>
                        <a:t>6:30 – 7:30am</a:t>
                      </a:r>
                    </a:p>
                  </a:txBody>
                  <a:tcPr marL="72000" marR="72000" marT="108000" marB="72000" anchor="ctr">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ED9DC"/>
                    </a:solidFill>
                  </a:tcPr>
                </a:tc>
                <a:tc>
                  <a:txBody>
                    <a:bodyPr/>
                    <a:lstStyle/>
                    <a:p>
                      <a:pPr algn="ctr" fontAlgn="t">
                        <a:lnSpc>
                          <a:spcPts val="980"/>
                        </a:lnSpc>
                        <a:spcAft>
                          <a:spcPts val="400"/>
                        </a:spcAft>
                        <a:buNone/>
                      </a:pPr>
                      <a:endParaRPr lang="en-NZ" sz="1000" b="0" i="0" kern="1200" dirty="0">
                        <a:solidFill>
                          <a:schemeClr val="tx1"/>
                        </a:solidFill>
                        <a:effectLst/>
                        <a:latin typeface="Segoe UI" panose="020B0502040204020203" pitchFamily="34" charset="0"/>
                        <a:ea typeface="+mn-ea"/>
                        <a:cs typeface="Segoe UI" panose="020B0502040204020203" pitchFamily="34" charset="0"/>
                      </a:endParaRPr>
                    </a:p>
                  </a:txBody>
                  <a:tcPr marL="72000" marR="72000" marT="108000" marB="72000" anchor="ctr">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r>
                        <a:rPr lang="en-NZ" sz="1000" b="1" i="0" dirty="0">
                          <a:solidFill>
                            <a:schemeClr val="tx1"/>
                          </a:solidFill>
                          <a:effectLst/>
                          <a:latin typeface="Segoe UI" panose="020B0502040204020203" pitchFamily="34" charset="0"/>
                          <a:cs typeface="Segoe UI" panose="020B0502040204020203" pitchFamily="34" charset="0"/>
                        </a:rPr>
                        <a:t>Wellbeing check-ins</a:t>
                      </a:r>
                    </a:p>
                    <a:p>
                      <a:pPr marL="0" algn="ctr" defTabSz="914400" rtl="0" eaLnBrk="1" fontAlgn="t" latinLnBrk="0" hangingPunct="1">
                        <a:lnSpc>
                          <a:spcPts val="980"/>
                        </a:lnSpc>
                        <a:spcAft>
                          <a:spcPts val="400"/>
                        </a:spcAft>
                        <a:buNone/>
                      </a:pPr>
                      <a:r>
                        <a:rPr lang="en-NZ" sz="1000" b="0" i="0" kern="1200" dirty="0">
                          <a:solidFill>
                            <a:schemeClr val="tx1"/>
                          </a:solidFill>
                          <a:effectLst/>
                          <a:latin typeface="Segoe UI" panose="020B0502040204020203" pitchFamily="34" charset="0"/>
                          <a:ea typeface="+mn-ea"/>
                          <a:cs typeface="Segoe UI" panose="020B0502040204020203" pitchFamily="34" charset="0"/>
                        </a:rPr>
                        <a:t>0.5 hours</a:t>
                      </a:r>
                      <a:endParaRPr lang="en-NZ" sz="1000" b="0" i="0" dirty="0">
                        <a:solidFill>
                          <a:schemeClr val="tx1"/>
                        </a:solidFill>
                        <a:effectLst/>
                        <a:latin typeface="Segoe UI" panose="020B0502040204020203" pitchFamily="34" charset="0"/>
                        <a:cs typeface="Segoe UI" panose="020B0502040204020203" pitchFamily="34" charset="0"/>
                      </a:endParaRPr>
                    </a:p>
                  </a:txBody>
                  <a:tcPr marL="72000" marR="72000" marT="108000" marB="72000" anchor="ctr">
                    <a:lnL w="76200" cap="flat" cmpd="sng" algn="ctr">
                      <a:solidFill>
                        <a:srgbClr val="E1E3E5"/>
                      </a:solidFill>
                      <a:prstDash val="solid"/>
                      <a:round/>
                      <a:headEnd type="none" w="med" len="med"/>
                      <a:tailEnd type="none" w="med" len="med"/>
                    </a:lnL>
                    <a:lnR w="76200" cap="flat" cmpd="sng" algn="ctr">
                      <a:solidFill>
                        <a:srgbClr val="E1E3E5"/>
                      </a:solidFill>
                      <a:prstDash val="solid"/>
                      <a:round/>
                      <a:headEnd type="none" w="med" len="med"/>
                      <a:tailEnd type="none" w="med" len="med"/>
                    </a:lnR>
                    <a:lnT w="76200" cap="flat" cmpd="sng" algn="ctr">
                      <a:solidFill>
                        <a:srgbClr val="E1E3E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DE3DC"/>
                    </a:solidFill>
                  </a:tcPr>
                </a:tc>
                <a:tc>
                  <a:txBody>
                    <a:bodyPr/>
                    <a:lstStyle/>
                    <a:p>
                      <a:pPr algn="ctr" fontAlgn="t">
                        <a:lnSpc>
                          <a:spcPts val="980"/>
                        </a:lnSpc>
                        <a:spcAft>
                          <a:spcPts val="400"/>
                        </a:spcAft>
                        <a:buNone/>
                      </a:pPr>
                      <a:endParaRPr lang="en-NZ" sz="1000" dirty="0">
                        <a:solidFill>
                          <a:schemeClr val="tx1"/>
                        </a:solidFill>
                        <a:effectLst/>
                        <a:latin typeface="+mn-lt"/>
                      </a:endParaRPr>
                    </a:p>
                  </a:txBody>
                  <a:tcPr marL="72000" marR="72000" marT="108000" marB="72000" anchor="ctr">
                    <a:lnL w="76200" cap="flat" cmpd="sng" algn="ctr">
                      <a:solidFill>
                        <a:srgbClr val="E1E3E5"/>
                      </a:solid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rgbClr val="E1E3E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1098167"/>
                  </a:ext>
                </a:extLst>
              </a:tr>
            </a:tbl>
          </a:graphicData>
        </a:graphic>
      </p:graphicFrame>
      <p:sp>
        <p:nvSpPr>
          <p:cNvPr id="8" name="TextBox 7">
            <a:extLst>
              <a:ext uri="{FF2B5EF4-FFF2-40B4-BE49-F238E27FC236}">
                <a16:creationId xmlns:a16="http://schemas.microsoft.com/office/drawing/2014/main" id="{ADDE029C-2097-5A40-AFA8-E2581C56DD77}"/>
              </a:ext>
            </a:extLst>
          </p:cNvPr>
          <p:cNvSpPr txBox="1"/>
          <p:nvPr/>
        </p:nvSpPr>
        <p:spPr>
          <a:xfrm>
            <a:off x="1521286" y="1686056"/>
            <a:ext cx="6849024" cy="246221"/>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600" b="1" u="none" strike="noStrike" kern="1200" cap="none" spc="0" normalizeH="0" baseline="0" noProof="0">
                <a:ln>
                  <a:noFill/>
                </a:ln>
                <a:solidFill>
                  <a:srgbClr val="10273C"/>
                </a:solidFill>
                <a:effectLst/>
                <a:uLnTx/>
                <a:uFillTx/>
                <a:latin typeface="Segoe UI" panose="020B0502040204020203" pitchFamily="34" charset="0"/>
                <a:cs typeface="Segoe UI" panose="020B0502040204020203" pitchFamily="34" charset="0"/>
              </a:rPr>
              <a:t>Apprenticeship schedule</a:t>
            </a:r>
          </a:p>
        </p:txBody>
      </p:sp>
      <p:sp>
        <p:nvSpPr>
          <p:cNvPr id="10" name="TextBox 9">
            <a:extLst>
              <a:ext uri="{FF2B5EF4-FFF2-40B4-BE49-F238E27FC236}">
                <a16:creationId xmlns:a16="http://schemas.microsoft.com/office/drawing/2014/main" id="{917DCF49-3653-C20A-084D-7D51B62E6D4C}"/>
              </a:ext>
            </a:extLst>
          </p:cNvPr>
          <p:cNvSpPr txBox="1"/>
          <p:nvPr/>
        </p:nvSpPr>
        <p:spPr>
          <a:xfrm>
            <a:off x="1521286" y="1224778"/>
            <a:ext cx="4955626" cy="215444"/>
          </a:xfrm>
          <a:prstGeom prst="rect">
            <a:avLst/>
          </a:prstGeom>
          <a:noFill/>
        </p:spPr>
        <p:txBody>
          <a:bodyPr wrap="square" lIns="0" tIns="0" rIns="0" bIns="0">
            <a:spAutoFit/>
          </a:bodyPr>
          <a:lstStyle/>
          <a:p>
            <a:r>
              <a:rPr lang="en-NZ" sz="1400" dirty="0">
                <a:solidFill>
                  <a:srgbClr val="10273C"/>
                </a:solidFill>
                <a:latin typeface="Segoe UI Black" panose="020B0502040204020203" pitchFamily="34" charset="0"/>
                <a:cs typeface="Segoe UI Black" panose="020B0502040204020203" pitchFamily="34" charset="0"/>
              </a:rPr>
              <a:t>Monthly schedule template</a:t>
            </a:r>
          </a:p>
        </p:txBody>
      </p:sp>
    </p:spTree>
    <p:extLst>
      <p:ext uri="{BB962C8B-B14F-4D97-AF65-F5344CB8AC3E}">
        <p14:creationId xmlns:p14="http://schemas.microsoft.com/office/powerpoint/2010/main" val="4967075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89C5D-BA46-F13F-32FB-9238C4CE3D90}"/>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5592B502-1C5D-4AB8-D01B-10B948C0DD7E}"/>
              </a:ext>
            </a:extLst>
          </p:cNvPr>
          <p:cNvSpPr>
            <a:spLocks noGrp="1"/>
          </p:cNvSpPr>
          <p:nvPr>
            <p:ph type="ftr" sz="quarter" idx="3"/>
          </p:nvPr>
        </p:nvSpPr>
        <p:spPr>
          <a:xfrm>
            <a:off x="381000" y="6491347"/>
            <a:ext cx="1749599" cy="135673"/>
          </a:xfrm>
        </p:spPr>
        <p:txBody>
          <a:bodyPr/>
          <a:lstStyle/>
          <a:p>
            <a:r>
              <a:rPr lang="en-US"/>
              <a:t>Apprenticeship Toolkit</a:t>
            </a:r>
          </a:p>
        </p:txBody>
      </p:sp>
      <p:sp>
        <p:nvSpPr>
          <p:cNvPr id="3" name="Slide Number Placeholder 2">
            <a:extLst>
              <a:ext uri="{FF2B5EF4-FFF2-40B4-BE49-F238E27FC236}">
                <a16:creationId xmlns:a16="http://schemas.microsoft.com/office/drawing/2014/main" id="{B8BF01A5-01A8-FD04-4A74-DF108B2D1984}"/>
              </a:ext>
            </a:extLst>
          </p:cNvPr>
          <p:cNvSpPr>
            <a:spLocks noGrp="1"/>
          </p:cNvSpPr>
          <p:nvPr>
            <p:ph type="sldNum" sz="quarter" idx="4"/>
          </p:nvPr>
        </p:nvSpPr>
        <p:spPr/>
        <p:txBody>
          <a:bodyPr/>
          <a:lstStyle/>
          <a:p>
            <a:fld id="{1DF4AAA5-C268-2745-B477-E8FB4AEBEA9C}" type="slidenum">
              <a:rPr lang="en-US" smtClean="0"/>
              <a:pPr/>
              <a:t>32</a:t>
            </a:fld>
            <a:endParaRPr lang="en-US"/>
          </a:p>
        </p:txBody>
      </p:sp>
      <p:sp>
        <p:nvSpPr>
          <p:cNvPr id="4" name="TextBox 3">
            <a:extLst>
              <a:ext uri="{FF2B5EF4-FFF2-40B4-BE49-F238E27FC236}">
                <a16:creationId xmlns:a16="http://schemas.microsoft.com/office/drawing/2014/main" id="{1269CB2C-CCBC-11F9-C39F-C091A9304501}"/>
              </a:ext>
            </a:extLst>
          </p:cNvPr>
          <p:cNvSpPr txBox="1"/>
          <p:nvPr/>
        </p:nvSpPr>
        <p:spPr>
          <a:xfrm>
            <a:off x="381000" y="473165"/>
            <a:ext cx="9193026" cy="430887"/>
          </a:xfrm>
          <a:prstGeom prst="rect">
            <a:avLst/>
          </a:prstGeom>
          <a:noFill/>
        </p:spPr>
        <p:txBody>
          <a:bodyPr wrap="square" lIns="0" tIns="0" rIns="0" bIns="0" rtlCol="0">
            <a:spAutoFit/>
          </a:bodyPr>
          <a:lstStyle/>
          <a:p>
            <a:r>
              <a:rPr lang="en-US" sz="2800" b="1">
                <a:solidFill>
                  <a:srgbClr val="10273C"/>
                </a:solidFill>
                <a:latin typeface="Segoe UI Black" panose="020B0502040204020203" pitchFamily="34" charset="0"/>
                <a:cs typeface="Segoe UI Black" panose="020B0502040204020203" pitchFamily="34" charset="0"/>
              </a:rPr>
              <a:t>Apprenticeship schedule templates</a:t>
            </a:r>
          </a:p>
        </p:txBody>
      </p:sp>
      <p:sp>
        <p:nvSpPr>
          <p:cNvPr id="33" name="TextBox 32">
            <a:extLst>
              <a:ext uri="{FF2B5EF4-FFF2-40B4-BE49-F238E27FC236}">
                <a16:creationId xmlns:a16="http://schemas.microsoft.com/office/drawing/2014/main" id="{CF7FB271-4318-11D0-7FBB-4641439FCBDC}"/>
              </a:ext>
            </a:extLst>
          </p:cNvPr>
          <p:cNvSpPr txBox="1"/>
          <p:nvPr/>
        </p:nvSpPr>
        <p:spPr>
          <a:xfrm>
            <a:off x="2819400" y="1227167"/>
            <a:ext cx="3593982" cy="215444"/>
          </a:xfrm>
          <a:prstGeom prst="rect">
            <a:avLst/>
          </a:prstGeom>
          <a:noFill/>
        </p:spPr>
        <p:txBody>
          <a:bodyPr wrap="square" lIns="0" tIns="0" rIns="0" bIns="0">
            <a:spAutoFit/>
          </a:bodyPr>
          <a:lstStyle/>
          <a:p>
            <a:r>
              <a:rPr lang="en-NZ" sz="1400" b="1" dirty="0">
                <a:solidFill>
                  <a:srgbClr val="10273C"/>
                </a:solidFill>
                <a:latin typeface="Segoe UI Black" panose="020B0502040204020203" pitchFamily="34" charset="0"/>
                <a:cs typeface="Segoe UI Black" panose="020B0502040204020203" pitchFamily="34" charset="0"/>
              </a:rPr>
              <a:t>Apprentice catch-up agenda template</a:t>
            </a:r>
          </a:p>
        </p:txBody>
      </p:sp>
      <p:sp>
        <p:nvSpPr>
          <p:cNvPr id="55" name="TextBox 54">
            <a:extLst>
              <a:ext uri="{FF2B5EF4-FFF2-40B4-BE49-F238E27FC236}">
                <a16:creationId xmlns:a16="http://schemas.microsoft.com/office/drawing/2014/main" id="{2FA46525-BF07-AEF4-609A-3DCED0D8425D}"/>
              </a:ext>
            </a:extLst>
          </p:cNvPr>
          <p:cNvSpPr txBox="1"/>
          <p:nvPr/>
        </p:nvSpPr>
        <p:spPr>
          <a:xfrm>
            <a:off x="2819400" y="1227167"/>
            <a:ext cx="3593982" cy="215444"/>
          </a:xfrm>
          <a:prstGeom prst="rect">
            <a:avLst/>
          </a:prstGeom>
          <a:noFill/>
        </p:spPr>
        <p:txBody>
          <a:bodyPr wrap="square" lIns="0" tIns="0" rIns="0" bIns="0">
            <a:spAutoFit/>
          </a:bodyPr>
          <a:lstStyle/>
          <a:p>
            <a:r>
              <a:rPr lang="en-NZ" sz="1400" dirty="0">
                <a:solidFill>
                  <a:srgbClr val="10273C"/>
                </a:solidFill>
                <a:latin typeface="Segoe UI Black" panose="020B0502040204020203" pitchFamily="34" charset="0"/>
                <a:cs typeface="Segoe UI Black" panose="020B0502040204020203" pitchFamily="34" charset="0"/>
              </a:rPr>
              <a:t>Apprentice catch-up agenda template</a:t>
            </a:r>
          </a:p>
        </p:txBody>
      </p:sp>
      <p:grpSp>
        <p:nvGrpSpPr>
          <p:cNvPr id="56" name="Group 55">
            <a:extLst>
              <a:ext uri="{FF2B5EF4-FFF2-40B4-BE49-F238E27FC236}">
                <a16:creationId xmlns:a16="http://schemas.microsoft.com/office/drawing/2014/main" id="{2237FAC6-FDF7-3C37-6C65-6346767FF7A6}"/>
              </a:ext>
            </a:extLst>
          </p:cNvPr>
          <p:cNvGrpSpPr/>
          <p:nvPr/>
        </p:nvGrpSpPr>
        <p:grpSpPr>
          <a:xfrm>
            <a:off x="2819400" y="1615852"/>
            <a:ext cx="3606762" cy="4556348"/>
            <a:chOff x="4484632" y="949078"/>
            <a:chExt cx="4104631" cy="5550636"/>
          </a:xfrm>
          <a:solidFill>
            <a:schemeClr val="accent5">
              <a:lumMod val="40000"/>
              <a:lumOff val="60000"/>
            </a:schemeClr>
          </a:solidFill>
        </p:grpSpPr>
        <p:sp>
          <p:nvSpPr>
            <p:cNvPr id="57" name="Rectangle 56">
              <a:extLst>
                <a:ext uri="{FF2B5EF4-FFF2-40B4-BE49-F238E27FC236}">
                  <a16:creationId xmlns:a16="http://schemas.microsoft.com/office/drawing/2014/main" id="{5F027686-5D6E-406F-50DA-6C22CA97FD32}"/>
                </a:ext>
              </a:extLst>
            </p:cNvPr>
            <p:cNvSpPr/>
            <p:nvPr/>
          </p:nvSpPr>
          <p:spPr>
            <a:xfrm>
              <a:off x="4484632" y="949078"/>
              <a:ext cx="4104631" cy="5550636"/>
            </a:xfrm>
            <a:prstGeom prst="rect">
              <a:avLst/>
            </a:prstGeom>
            <a:solidFill>
              <a:srgbClr val="D8ECEA"/>
            </a:solidFill>
            <a:ln>
              <a:noFill/>
            </a:ln>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 name="Rectangle 57">
              <a:extLst>
                <a:ext uri="{FF2B5EF4-FFF2-40B4-BE49-F238E27FC236}">
                  <a16:creationId xmlns:a16="http://schemas.microsoft.com/office/drawing/2014/main" id="{0B5061F8-BF03-EA14-8BF5-8FF7A7723521}"/>
                </a:ext>
              </a:extLst>
            </p:cNvPr>
            <p:cNvSpPr/>
            <p:nvPr/>
          </p:nvSpPr>
          <p:spPr>
            <a:xfrm>
              <a:off x="4716280" y="1494202"/>
              <a:ext cx="3657600" cy="4585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Apprentice catch-up agenda</a:t>
              </a:r>
            </a:p>
          </p:txBody>
        </p:sp>
        <p:sp>
          <p:nvSpPr>
            <p:cNvPr id="59" name="Rectangle 58">
              <a:extLst>
                <a:ext uri="{FF2B5EF4-FFF2-40B4-BE49-F238E27FC236}">
                  <a16:creationId xmlns:a16="http://schemas.microsoft.com/office/drawing/2014/main" id="{1B17870F-CB86-4110-E113-F7F4E6FA4277}"/>
                </a:ext>
              </a:extLst>
            </p:cNvPr>
            <p:cNvSpPr/>
            <p:nvPr/>
          </p:nvSpPr>
          <p:spPr>
            <a:xfrm>
              <a:off x="4716280" y="2099900"/>
              <a:ext cx="1706880" cy="25892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00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Date and time</a:t>
              </a:r>
            </a:p>
          </p:txBody>
        </p:sp>
        <p:sp>
          <p:nvSpPr>
            <p:cNvPr id="60" name="Rectangle 59">
              <a:extLst>
                <a:ext uri="{FF2B5EF4-FFF2-40B4-BE49-F238E27FC236}">
                  <a16:creationId xmlns:a16="http://schemas.microsoft.com/office/drawing/2014/main" id="{0DB1F37E-E8A3-0CFB-D921-3FDBBF4EBE0A}"/>
                </a:ext>
              </a:extLst>
            </p:cNvPr>
            <p:cNvSpPr/>
            <p:nvPr/>
          </p:nvSpPr>
          <p:spPr>
            <a:xfrm>
              <a:off x="4716280" y="2432828"/>
              <a:ext cx="1706880" cy="25892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00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Attendees</a:t>
              </a:r>
            </a:p>
          </p:txBody>
        </p:sp>
        <p:sp>
          <p:nvSpPr>
            <p:cNvPr id="61" name="Rectangle 60">
              <a:extLst>
                <a:ext uri="{FF2B5EF4-FFF2-40B4-BE49-F238E27FC236}">
                  <a16:creationId xmlns:a16="http://schemas.microsoft.com/office/drawing/2014/main" id="{0713CF5A-21A6-819B-F739-58DD5D39639D}"/>
                </a:ext>
              </a:extLst>
            </p:cNvPr>
            <p:cNvSpPr/>
            <p:nvPr/>
          </p:nvSpPr>
          <p:spPr>
            <a:xfrm>
              <a:off x="4716280" y="2823881"/>
              <a:ext cx="3640174" cy="134718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t" anchorCtr="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NZ" sz="100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Catch-up goals</a:t>
              </a:r>
            </a:p>
          </p:txBody>
        </p:sp>
        <p:sp>
          <p:nvSpPr>
            <p:cNvPr id="62" name="Rectangle 61">
              <a:extLst>
                <a:ext uri="{FF2B5EF4-FFF2-40B4-BE49-F238E27FC236}">
                  <a16:creationId xmlns:a16="http://schemas.microsoft.com/office/drawing/2014/main" id="{5FE84D5E-28CD-798B-65D7-35425597A17C}"/>
                </a:ext>
              </a:extLst>
            </p:cNvPr>
            <p:cNvSpPr/>
            <p:nvPr/>
          </p:nvSpPr>
          <p:spPr>
            <a:xfrm>
              <a:off x="4716280" y="4290271"/>
              <a:ext cx="3640174" cy="579742"/>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t" anchorCtr="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NZ" sz="100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Preparation</a:t>
              </a:r>
            </a:p>
          </p:txBody>
        </p:sp>
        <p:sp>
          <p:nvSpPr>
            <p:cNvPr id="63" name="Rectangle 62">
              <a:extLst>
                <a:ext uri="{FF2B5EF4-FFF2-40B4-BE49-F238E27FC236}">
                  <a16:creationId xmlns:a16="http://schemas.microsoft.com/office/drawing/2014/main" id="{A00A48DC-85B3-C8F9-3796-205A3BC2A593}"/>
                </a:ext>
              </a:extLst>
            </p:cNvPr>
            <p:cNvSpPr/>
            <p:nvPr/>
          </p:nvSpPr>
          <p:spPr>
            <a:xfrm>
              <a:off x="4716280" y="4989218"/>
              <a:ext cx="3640174" cy="1270605"/>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t" anchorCtr="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NZ" sz="100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Expectations</a:t>
              </a:r>
            </a:p>
          </p:txBody>
        </p:sp>
        <p:sp>
          <p:nvSpPr>
            <p:cNvPr id="64" name="Rectangle 63">
              <a:extLst>
                <a:ext uri="{FF2B5EF4-FFF2-40B4-BE49-F238E27FC236}">
                  <a16:creationId xmlns:a16="http://schemas.microsoft.com/office/drawing/2014/main" id="{73423625-A68C-3C42-B711-C5B50507BCA9}"/>
                </a:ext>
              </a:extLst>
            </p:cNvPr>
            <p:cNvSpPr/>
            <p:nvPr/>
          </p:nvSpPr>
          <p:spPr>
            <a:xfrm>
              <a:off x="4716280" y="1086091"/>
              <a:ext cx="1213765" cy="328041"/>
            </a:xfrm>
            <a:prstGeom prst="rect">
              <a:avLst/>
            </a:prstGeom>
            <a:solidFill>
              <a:srgbClr val="00A99D"/>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90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rPr>
                <a:t>Company logo</a:t>
              </a:r>
            </a:p>
          </p:txBody>
        </p:sp>
        <p:sp>
          <p:nvSpPr>
            <p:cNvPr id="65" name="Rectangle 64">
              <a:extLst>
                <a:ext uri="{FF2B5EF4-FFF2-40B4-BE49-F238E27FC236}">
                  <a16:creationId xmlns:a16="http://schemas.microsoft.com/office/drawing/2014/main" id="{7CEA3D9B-4EF9-ABE0-4BA5-359350863113}"/>
                </a:ext>
              </a:extLst>
            </p:cNvPr>
            <p:cNvSpPr/>
            <p:nvPr/>
          </p:nvSpPr>
          <p:spPr>
            <a:xfrm>
              <a:off x="6013022" y="1086091"/>
              <a:ext cx="1161243" cy="328041"/>
            </a:xfrm>
            <a:prstGeom prst="rect">
              <a:avLst/>
            </a:prstGeom>
            <a:solidFill>
              <a:srgbClr val="00A99D"/>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90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rPr>
                <a:t>Association logo</a:t>
              </a:r>
            </a:p>
          </p:txBody>
        </p:sp>
      </p:grpSp>
    </p:spTree>
    <p:extLst>
      <p:ext uri="{BB962C8B-B14F-4D97-AF65-F5344CB8AC3E}">
        <p14:creationId xmlns:p14="http://schemas.microsoft.com/office/powerpoint/2010/main" val="316375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9DA4F65-897F-6D2D-86A7-BC8396F81A2B}"/>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00FA4659-07E9-6DC6-60B6-9FC9B766EFB1}"/>
              </a:ext>
            </a:extLst>
          </p:cNvPr>
          <p:cNvSpPr>
            <a:spLocks noGrp="1"/>
          </p:cNvSpPr>
          <p:nvPr>
            <p:ph type="sldNum" sz="quarter" idx="4"/>
          </p:nvPr>
        </p:nvSpPr>
        <p:spPr/>
        <p:txBody>
          <a:bodyPr/>
          <a:lstStyle/>
          <a:p>
            <a:fld id="{1DF4AAA5-C268-2745-B477-E8FB4AEBEA9C}" type="slidenum">
              <a:rPr lang="en-US" smtClean="0"/>
              <a:pPr/>
              <a:t>33</a:t>
            </a:fld>
            <a:endParaRPr lang="en-US"/>
          </a:p>
        </p:txBody>
      </p:sp>
      <p:grpSp>
        <p:nvGrpSpPr>
          <p:cNvPr id="16" name="Group 15">
            <a:extLst>
              <a:ext uri="{FF2B5EF4-FFF2-40B4-BE49-F238E27FC236}">
                <a16:creationId xmlns:a16="http://schemas.microsoft.com/office/drawing/2014/main" id="{3C388136-2F42-D8D1-9F49-7B62B603F7A9}"/>
              </a:ext>
            </a:extLst>
          </p:cNvPr>
          <p:cNvGrpSpPr/>
          <p:nvPr/>
        </p:nvGrpSpPr>
        <p:grpSpPr>
          <a:xfrm>
            <a:off x="1104900" y="1195649"/>
            <a:ext cx="7696200" cy="4933950"/>
            <a:chOff x="209550" y="990601"/>
            <a:chExt cx="6162675" cy="4933950"/>
          </a:xfrm>
        </p:grpSpPr>
        <p:sp>
          <p:nvSpPr>
            <p:cNvPr id="9" name="Rectangle 8">
              <a:extLst>
                <a:ext uri="{FF2B5EF4-FFF2-40B4-BE49-F238E27FC236}">
                  <a16:creationId xmlns:a16="http://schemas.microsoft.com/office/drawing/2014/main" id="{A85F8DDA-4A38-A5F7-E883-BFAC433BFDBB}"/>
                </a:ext>
              </a:extLst>
            </p:cNvPr>
            <p:cNvSpPr/>
            <p:nvPr/>
          </p:nvSpPr>
          <p:spPr>
            <a:xfrm>
              <a:off x="209550" y="990601"/>
              <a:ext cx="6162675" cy="4933950"/>
            </a:xfrm>
            <a:prstGeom prst="rect">
              <a:avLst/>
            </a:prstGeom>
            <a:solidFill>
              <a:srgbClr val="D8E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a:extLst>
                <a:ext uri="{FF2B5EF4-FFF2-40B4-BE49-F238E27FC236}">
                  <a16:creationId xmlns:a16="http://schemas.microsoft.com/office/drawing/2014/main" id="{0AADC75F-7294-26FC-4746-6EAF931C2EE9}"/>
                </a:ext>
              </a:extLst>
            </p:cNvPr>
            <p:cNvSpPr txBox="1"/>
            <p:nvPr/>
          </p:nvSpPr>
          <p:spPr>
            <a:xfrm>
              <a:off x="381000" y="1565275"/>
              <a:ext cx="5800725" cy="4248000"/>
            </a:xfrm>
            <a:prstGeom prst="rect">
              <a:avLst/>
            </a:prstGeom>
            <a:noFill/>
          </p:spPr>
          <p:txBody>
            <a:bodyPr wrap="square" lIns="0" tIns="0" rIns="0" bIns="0" numCol="2" spcCol="360000" rtlCol="0">
              <a:noAutofit/>
            </a:bodyPr>
            <a:lstStyle/>
            <a:p>
              <a:pPr>
                <a:lnSpc>
                  <a:spcPts val="1300"/>
                </a:lnSpc>
                <a:spcAft>
                  <a:spcPts val="600"/>
                </a:spcAft>
              </a:pPr>
              <a:r>
                <a:rPr lang="en-NZ" sz="1000" b="1" dirty="0">
                  <a:latin typeface="Segoe UI" panose="020B0502040204020203" pitchFamily="34" charset="0"/>
                  <a:cs typeface="Segoe UI" panose="020B0502040204020203" pitchFamily="34" charset="0"/>
                </a:rPr>
                <a:t>Attendees: </a:t>
              </a:r>
              <a:br>
                <a:rPr lang="en-NZ" sz="1000" b="1" dirty="0">
                  <a:latin typeface="Segoe UI" panose="020B0502040204020203" pitchFamily="34" charset="0"/>
                  <a:cs typeface="Segoe UI" panose="020B0502040204020203" pitchFamily="34" charset="0"/>
                </a:rPr>
              </a:br>
              <a:r>
                <a:rPr lang="en-NZ" sz="1000" dirty="0">
                  <a:latin typeface="Segoe UI" panose="020B0502040204020203" pitchFamily="34" charset="0"/>
                  <a:cs typeface="Segoe UI" panose="020B0502040204020203" pitchFamily="34" charset="0"/>
                </a:rPr>
                <a:t>Apprentice, Training Advisor, Supervisor.</a:t>
              </a:r>
            </a:p>
            <a:p>
              <a:pPr>
                <a:lnSpc>
                  <a:spcPts val="1300"/>
                </a:lnSpc>
                <a:spcAft>
                  <a:spcPts val="300"/>
                </a:spcAft>
              </a:pPr>
              <a:r>
                <a:rPr lang="en-NZ" sz="1000" b="1" dirty="0">
                  <a:latin typeface="Segoe UI" panose="020B0502040204020203" pitchFamily="34" charset="0"/>
                  <a:cs typeface="Segoe UI" panose="020B0502040204020203" pitchFamily="34" charset="0"/>
                </a:rPr>
                <a:t>Welcome and purpose </a:t>
              </a:r>
              <a:r>
                <a:rPr lang="en-NZ" sz="1000" dirty="0">
                  <a:latin typeface="Segoe UI" panose="020B0502040204020203" pitchFamily="34" charset="0"/>
                  <a:cs typeface="Segoe UI" panose="020B0502040204020203" pitchFamily="34" charset="0"/>
                </a:rPr>
                <a:t>(5 mins)</a:t>
              </a:r>
            </a:p>
            <a:p>
              <a:pPr marL="171450" lvl="0" indent="-171450">
                <a:lnSpc>
                  <a:spcPts val="1300"/>
                </a:lnSpc>
                <a:spcAft>
                  <a:spcPts val="300"/>
                </a:spcAft>
                <a:buClr>
                  <a:srgbClr val="00A99D"/>
                </a:buClr>
                <a:buSzPct val="90000"/>
                <a:buFont typeface="System Font Regular"/>
                <a:buChar char="►"/>
              </a:pPr>
              <a:r>
                <a:rPr lang="en-NZ" sz="1000" dirty="0">
                  <a:latin typeface="Segoe UI" panose="020B0502040204020203" pitchFamily="34" charset="0"/>
                  <a:cs typeface="Segoe UI" panose="020B0502040204020203" pitchFamily="34" charset="0"/>
                </a:rPr>
                <a:t>Training advisor sets the focus: this meeting is about the apprentice’s qualification progress.</a:t>
              </a:r>
            </a:p>
            <a:p>
              <a:pPr marL="171450" lvl="0" indent="-171450">
                <a:lnSpc>
                  <a:spcPts val="1300"/>
                </a:lnSpc>
                <a:spcAft>
                  <a:spcPts val="600"/>
                </a:spcAft>
                <a:buClr>
                  <a:srgbClr val="00A99D"/>
                </a:buClr>
                <a:buSzPct val="90000"/>
                <a:buFont typeface="System Font Regular"/>
                <a:buChar char="►"/>
              </a:pPr>
              <a:r>
                <a:rPr lang="en-NZ" sz="1000" dirty="0">
                  <a:latin typeface="Segoe UI" panose="020B0502040204020203" pitchFamily="34" charset="0"/>
                  <a:cs typeface="Segoe UI" panose="020B0502040204020203" pitchFamily="34" charset="0"/>
                </a:rPr>
                <a:t>Quick check-in with apprentice on how they’re feeling about their training.</a:t>
              </a:r>
            </a:p>
            <a:p>
              <a:pPr>
                <a:lnSpc>
                  <a:spcPts val="1300"/>
                </a:lnSpc>
                <a:spcAft>
                  <a:spcPts val="300"/>
                </a:spcAft>
              </a:pPr>
              <a:r>
                <a:rPr lang="en-NZ" sz="1000" b="1" dirty="0">
                  <a:latin typeface="Segoe UI" panose="020B0502040204020203" pitchFamily="34" charset="0"/>
                  <a:cs typeface="Segoe UI" panose="020B0502040204020203" pitchFamily="34" charset="0"/>
                </a:rPr>
                <a:t>Review of progress against training plan </a:t>
              </a:r>
              <a:br>
                <a:rPr lang="en-NZ" sz="1000" b="1" dirty="0">
                  <a:latin typeface="Segoe UI" panose="020B0502040204020203" pitchFamily="34" charset="0"/>
                  <a:cs typeface="Segoe UI" panose="020B0502040204020203" pitchFamily="34" charset="0"/>
                </a:rPr>
              </a:br>
              <a:r>
                <a:rPr lang="en-NZ" sz="1000" dirty="0">
                  <a:latin typeface="Segoe UI" panose="020B0502040204020203" pitchFamily="34" charset="0"/>
                  <a:cs typeface="Segoe UI" panose="020B0502040204020203" pitchFamily="34" charset="0"/>
                </a:rPr>
                <a:t>(15–20 mins)</a:t>
              </a:r>
            </a:p>
            <a:p>
              <a:pPr marL="171450" lvl="0" indent="-171450">
                <a:lnSpc>
                  <a:spcPts val="1300"/>
                </a:lnSpc>
                <a:spcAft>
                  <a:spcPts val="300"/>
                </a:spcAft>
                <a:buClr>
                  <a:srgbClr val="00A99D"/>
                </a:buClr>
                <a:buSzPct val="90000"/>
                <a:buFont typeface="System Font Regular"/>
                <a:buChar char="►"/>
              </a:pPr>
              <a:r>
                <a:rPr lang="en-NZ" sz="1000" dirty="0">
                  <a:latin typeface="Segoe UI" panose="020B0502040204020203" pitchFamily="34" charset="0"/>
                  <a:cs typeface="Segoe UI" panose="020B0502040204020203" pitchFamily="34" charset="0"/>
                </a:rPr>
                <a:t>Apprentice shares completed units/</a:t>
              </a:r>
              <a:br>
                <a:rPr lang="en-NZ" sz="1000" dirty="0">
                  <a:latin typeface="Segoe UI" panose="020B0502040204020203" pitchFamily="34" charset="0"/>
                  <a:cs typeface="Segoe UI" panose="020B0502040204020203" pitchFamily="34" charset="0"/>
                </a:rPr>
              </a:br>
              <a:r>
                <a:rPr lang="en-NZ" sz="1000" dirty="0">
                  <a:latin typeface="Segoe UI" panose="020B0502040204020203" pitchFamily="34" charset="0"/>
                  <a:cs typeface="Segoe UI" panose="020B0502040204020203" pitchFamily="34" charset="0"/>
                </a:rPr>
                <a:t>assessments since last meeting.</a:t>
              </a:r>
            </a:p>
            <a:p>
              <a:pPr marL="171450" lvl="0" indent="-171450">
                <a:lnSpc>
                  <a:spcPts val="1300"/>
                </a:lnSpc>
                <a:spcAft>
                  <a:spcPts val="300"/>
                </a:spcAft>
                <a:buClr>
                  <a:srgbClr val="00A99D"/>
                </a:buClr>
                <a:buSzPct val="90000"/>
                <a:buFont typeface="System Font Regular"/>
                <a:buChar char="►"/>
              </a:pPr>
              <a:r>
                <a:rPr lang="en-NZ" sz="1000" dirty="0">
                  <a:latin typeface="Segoe UI" panose="020B0502040204020203" pitchFamily="34" charset="0"/>
                  <a:cs typeface="Segoe UI" panose="020B0502040204020203" pitchFamily="34" charset="0"/>
                </a:rPr>
                <a:t>Supervisor confirms on-job experience </a:t>
              </a:r>
              <a:br>
                <a:rPr lang="en-NZ" sz="1000" dirty="0">
                  <a:latin typeface="Segoe UI" panose="020B0502040204020203" pitchFamily="34" charset="0"/>
                  <a:cs typeface="Segoe UI" panose="020B0502040204020203" pitchFamily="34" charset="0"/>
                </a:rPr>
              </a:br>
              <a:r>
                <a:rPr lang="en-NZ" sz="1000" dirty="0">
                  <a:latin typeface="Segoe UI" panose="020B0502040204020203" pitchFamily="34" charset="0"/>
                  <a:cs typeface="Segoe UI" panose="020B0502040204020203" pitchFamily="34" charset="0"/>
                </a:rPr>
                <a:t>provided and evidence gathered.</a:t>
              </a:r>
            </a:p>
            <a:p>
              <a:pPr marL="171450" lvl="0" indent="-171450">
                <a:lnSpc>
                  <a:spcPts val="1300"/>
                </a:lnSpc>
                <a:spcAft>
                  <a:spcPts val="600"/>
                </a:spcAft>
                <a:buClr>
                  <a:srgbClr val="00A99D"/>
                </a:buClr>
                <a:buSzPct val="90000"/>
                <a:buFont typeface="System Font Regular"/>
                <a:buChar char="►"/>
              </a:pPr>
              <a:r>
                <a:rPr lang="en-NZ" sz="1000" dirty="0">
                  <a:latin typeface="Segoe UI" panose="020B0502040204020203" pitchFamily="34" charset="0"/>
                  <a:cs typeface="Segoe UI" panose="020B0502040204020203" pitchFamily="34" charset="0"/>
                </a:rPr>
                <a:t>Training advisor updates on recorded credits, assessment sign-offs, and alignment with qualification requirements.</a:t>
              </a:r>
            </a:p>
            <a:p>
              <a:pPr>
                <a:lnSpc>
                  <a:spcPts val="1300"/>
                </a:lnSpc>
                <a:spcAft>
                  <a:spcPts val="300"/>
                </a:spcAft>
              </a:pPr>
              <a:r>
                <a:rPr lang="en-NZ" sz="1000" b="1" dirty="0">
                  <a:latin typeface="Segoe UI" panose="020B0502040204020203" pitchFamily="34" charset="0"/>
                  <a:cs typeface="Segoe UI" panose="020B0502040204020203" pitchFamily="34" charset="0"/>
                </a:rPr>
                <a:t>Addressing barriers to progress </a:t>
              </a:r>
              <a:r>
                <a:rPr lang="en-NZ" sz="1000" dirty="0">
                  <a:latin typeface="Segoe UI" panose="020B0502040204020203" pitchFamily="34" charset="0"/>
                  <a:cs typeface="Segoe UI" panose="020B0502040204020203" pitchFamily="34" charset="0"/>
                </a:rPr>
                <a:t>(15 mins)</a:t>
              </a:r>
            </a:p>
            <a:p>
              <a:pPr marL="171450" lvl="0" indent="-171450">
                <a:lnSpc>
                  <a:spcPts val="1300"/>
                </a:lnSpc>
                <a:spcAft>
                  <a:spcPts val="300"/>
                </a:spcAft>
                <a:buClr>
                  <a:srgbClr val="00A99D"/>
                </a:buClr>
                <a:buSzPct val="90000"/>
                <a:buFont typeface="System Font Regular"/>
                <a:buChar char="►"/>
              </a:pPr>
              <a:r>
                <a:rPr lang="en-NZ" sz="1000" dirty="0">
                  <a:latin typeface="Segoe UI" panose="020B0502040204020203" pitchFamily="34" charset="0"/>
                  <a:cs typeface="Segoe UI" panose="020B0502040204020203" pitchFamily="34" charset="0"/>
                </a:rPr>
                <a:t>Apprentice raises challenges (work exposure, understanding content, balancing workload).</a:t>
              </a:r>
            </a:p>
            <a:p>
              <a:pPr marL="171450" lvl="0" indent="-171450">
                <a:lnSpc>
                  <a:spcPts val="1300"/>
                </a:lnSpc>
                <a:spcAft>
                  <a:spcPts val="300"/>
                </a:spcAft>
                <a:buClr>
                  <a:srgbClr val="00A99D"/>
                </a:buClr>
                <a:buSzPct val="90000"/>
                <a:buFont typeface="System Font Regular"/>
                <a:buChar char="►"/>
              </a:pPr>
              <a:r>
                <a:rPr lang="en-NZ" sz="1000" dirty="0">
                  <a:latin typeface="Segoe UI" panose="020B0502040204020203" pitchFamily="34" charset="0"/>
                  <a:cs typeface="Segoe UI" panose="020B0502040204020203" pitchFamily="34" charset="0"/>
                </a:rPr>
                <a:t>Supervisor identifies any gaps in work opportunities to meet unit standards.</a:t>
              </a:r>
            </a:p>
            <a:p>
              <a:pPr marL="171450" lvl="0" indent="-171450">
                <a:lnSpc>
                  <a:spcPts val="1300"/>
                </a:lnSpc>
                <a:spcAft>
                  <a:spcPts val="600"/>
                </a:spcAft>
                <a:buClr>
                  <a:srgbClr val="00A99D"/>
                </a:buClr>
                <a:buSzPct val="90000"/>
                <a:buFont typeface="System Font Regular"/>
                <a:buChar char="►"/>
              </a:pPr>
              <a:r>
                <a:rPr lang="en-NZ" sz="1000" dirty="0">
                  <a:latin typeface="Segoe UI" panose="020B0502040204020203" pitchFamily="34" charset="0"/>
                  <a:cs typeface="Segoe UI" panose="020B0502040204020203" pitchFamily="34" charset="0"/>
                </a:rPr>
                <a:t>Training advisor suggests strategies to </a:t>
              </a:r>
              <a:br>
                <a:rPr lang="en-NZ" sz="1000" dirty="0">
                  <a:latin typeface="Segoe UI" panose="020B0502040204020203" pitchFamily="34" charset="0"/>
                  <a:cs typeface="Segoe UI" panose="020B0502040204020203" pitchFamily="34" charset="0"/>
                </a:rPr>
              </a:br>
              <a:r>
                <a:rPr lang="en-NZ" sz="1000" dirty="0">
                  <a:latin typeface="Segoe UI" panose="020B0502040204020203" pitchFamily="34" charset="0"/>
                  <a:cs typeface="Segoe UI" panose="020B0502040204020203" pitchFamily="34" charset="0"/>
                </a:rPr>
                <a:t>close gaps.</a:t>
              </a:r>
            </a:p>
            <a:p>
              <a:pPr>
                <a:lnSpc>
                  <a:spcPts val="1300"/>
                </a:lnSpc>
                <a:spcAft>
                  <a:spcPts val="300"/>
                </a:spcAft>
              </a:pPr>
              <a:r>
                <a:rPr lang="en-NZ" sz="1000" b="1" dirty="0">
                  <a:latin typeface="Segoe UI" panose="020B0502040204020203" pitchFamily="34" charset="0"/>
                  <a:cs typeface="Segoe UI" panose="020B0502040204020203" pitchFamily="34" charset="0"/>
                </a:rPr>
                <a:t>Roles &amp; expectations check-In </a:t>
              </a:r>
              <a:r>
                <a:rPr lang="en-NZ" sz="1000" dirty="0">
                  <a:latin typeface="Segoe UI" panose="020B0502040204020203" pitchFamily="34" charset="0"/>
                  <a:cs typeface="Segoe UI" panose="020B0502040204020203" pitchFamily="34" charset="0"/>
                </a:rPr>
                <a:t>(5 mins)</a:t>
              </a:r>
            </a:p>
            <a:p>
              <a:pPr marL="171450" lvl="0" indent="-171450">
                <a:lnSpc>
                  <a:spcPts val="1300"/>
                </a:lnSpc>
                <a:spcAft>
                  <a:spcPts val="300"/>
                </a:spcAft>
                <a:buClr>
                  <a:srgbClr val="00A99D"/>
                </a:buClr>
                <a:buSzPct val="90000"/>
                <a:buFont typeface="System Font Regular"/>
                <a:buChar char="►"/>
              </a:pPr>
              <a:r>
                <a:rPr lang="en-NZ" sz="1000" spc="-20" dirty="0">
                  <a:latin typeface="Segoe UI" panose="020B0502040204020203" pitchFamily="34" charset="0"/>
                  <a:cs typeface="Segoe UI" panose="020B0502040204020203" pitchFamily="34" charset="0"/>
                </a:rPr>
                <a:t>Briefly confirm everyone is clear on expectations.</a:t>
              </a:r>
            </a:p>
            <a:p>
              <a:pPr marL="171450" lvl="0" indent="-171450">
                <a:lnSpc>
                  <a:spcPts val="1300"/>
                </a:lnSpc>
                <a:spcAft>
                  <a:spcPts val="300"/>
                </a:spcAft>
                <a:buClr>
                  <a:srgbClr val="00A99D"/>
                </a:buClr>
                <a:buSzPct val="90000"/>
                <a:buFont typeface="System Font Regular"/>
                <a:buChar char="►"/>
              </a:pPr>
              <a:r>
                <a:rPr lang="en-NZ" sz="1000" dirty="0">
                  <a:latin typeface="Segoe UI" panose="020B0502040204020203" pitchFamily="34" charset="0"/>
                  <a:cs typeface="Segoe UI" panose="020B0502040204020203" pitchFamily="34" charset="0"/>
                </a:rPr>
                <a:t>Training advisor reinforces apprentice agency </a:t>
              </a:r>
              <a:r>
                <a:rPr lang="en-NZ" sz="1000" spc="-20" dirty="0">
                  <a:latin typeface="Segoe UI" panose="020B0502040204020203" pitchFamily="34" charset="0"/>
                  <a:cs typeface="Segoe UI" panose="020B0502040204020203" pitchFamily="34" charset="0"/>
                </a:rPr>
                <a:t>and reminds them what support they can ask for.</a:t>
              </a:r>
            </a:p>
            <a:p>
              <a:pPr marL="171450" lvl="0" indent="-171450">
                <a:lnSpc>
                  <a:spcPts val="1300"/>
                </a:lnSpc>
                <a:spcAft>
                  <a:spcPts val="600"/>
                </a:spcAft>
                <a:buClr>
                  <a:srgbClr val="00A99D"/>
                </a:buClr>
                <a:buSzPct val="90000"/>
                <a:buFont typeface="System Font Regular"/>
                <a:buChar char="►"/>
              </a:pPr>
              <a:r>
                <a:rPr lang="en-NZ" sz="1000" dirty="0">
                  <a:latin typeface="Segoe UI" panose="020B0502040204020203" pitchFamily="34" charset="0"/>
                  <a:cs typeface="Segoe UI" panose="020B0502040204020203" pitchFamily="34" charset="0"/>
                </a:rPr>
                <a:t>Escalate to a fuller discussion only if confusion or issues are raised.</a:t>
              </a:r>
            </a:p>
            <a:p>
              <a:pPr>
                <a:lnSpc>
                  <a:spcPts val="1300"/>
                </a:lnSpc>
                <a:spcAft>
                  <a:spcPts val="300"/>
                </a:spcAft>
              </a:pPr>
              <a:r>
                <a:rPr lang="en-NZ" sz="1000" b="1" dirty="0">
                  <a:latin typeface="Segoe UI" panose="020B0502040204020203" pitchFamily="34" charset="0"/>
                  <a:cs typeface="Segoe UI" panose="020B0502040204020203" pitchFamily="34" charset="0"/>
                </a:rPr>
                <a:t>Forward planning </a:t>
              </a:r>
              <a:r>
                <a:rPr lang="en-NZ" sz="1000" dirty="0">
                  <a:latin typeface="Segoe UI" panose="020B0502040204020203" pitchFamily="34" charset="0"/>
                  <a:cs typeface="Segoe UI" panose="020B0502040204020203" pitchFamily="34" charset="0"/>
                </a:rPr>
                <a:t>(15 mins)</a:t>
              </a:r>
            </a:p>
            <a:p>
              <a:pPr marL="171450" lvl="0" indent="-171450">
                <a:lnSpc>
                  <a:spcPts val="1300"/>
                </a:lnSpc>
                <a:spcAft>
                  <a:spcPts val="300"/>
                </a:spcAft>
                <a:buClr>
                  <a:srgbClr val="00A99D"/>
                </a:buClr>
                <a:buSzPct val="90000"/>
                <a:buFont typeface="System Font Regular"/>
                <a:buChar char="►"/>
              </a:pPr>
              <a:r>
                <a:rPr lang="en-NZ" sz="1000" spc="-20" dirty="0">
                  <a:latin typeface="Segoe UI" panose="020B0502040204020203" pitchFamily="34" charset="0"/>
                  <a:cs typeface="Segoe UI" panose="020B0502040204020203" pitchFamily="34" charset="0"/>
                </a:rPr>
                <a:t>Map out units and tasks for the next 1–2 months.</a:t>
              </a:r>
            </a:p>
            <a:p>
              <a:pPr marL="171450" lvl="0" indent="-171450">
                <a:lnSpc>
                  <a:spcPts val="1300"/>
                </a:lnSpc>
                <a:spcAft>
                  <a:spcPts val="300"/>
                </a:spcAft>
                <a:buClr>
                  <a:srgbClr val="00A99D"/>
                </a:buClr>
                <a:buSzPct val="90000"/>
                <a:buFont typeface="System Font Regular"/>
                <a:buChar char="►"/>
              </a:pPr>
              <a:r>
                <a:rPr lang="en-NZ" sz="1000" spc="-10" dirty="0">
                  <a:latin typeface="Segoe UI" panose="020B0502040204020203" pitchFamily="34" charset="0"/>
                  <a:cs typeface="Segoe UI" panose="020B0502040204020203" pitchFamily="34" charset="0"/>
                </a:rPr>
                <a:t>Confirm evidence collection and responsibilities.</a:t>
              </a:r>
            </a:p>
            <a:p>
              <a:pPr marL="171450" lvl="0" indent="-171450">
                <a:lnSpc>
                  <a:spcPts val="1300"/>
                </a:lnSpc>
                <a:spcAft>
                  <a:spcPts val="600"/>
                </a:spcAft>
                <a:buClr>
                  <a:srgbClr val="00A99D"/>
                </a:buClr>
                <a:buSzPct val="90000"/>
                <a:buFont typeface="System Font Regular"/>
                <a:buChar char="►"/>
              </a:pPr>
              <a:r>
                <a:rPr lang="en-NZ" sz="1000" dirty="0">
                  <a:latin typeface="Segoe UI" panose="020B0502040204020203" pitchFamily="34" charset="0"/>
                  <a:cs typeface="Segoe UI" panose="020B0502040204020203" pitchFamily="34" charset="0"/>
                </a:rPr>
                <a:t>Set timelines for upcoming submissions or site visits.</a:t>
              </a:r>
            </a:p>
            <a:p>
              <a:pPr>
                <a:lnSpc>
                  <a:spcPts val="1300"/>
                </a:lnSpc>
                <a:spcAft>
                  <a:spcPts val="300"/>
                </a:spcAft>
              </a:pPr>
              <a:r>
                <a:rPr lang="en-NZ" sz="1000" b="1" dirty="0">
                  <a:latin typeface="Segoe UI" panose="020B0502040204020203" pitchFamily="34" charset="0"/>
                  <a:cs typeface="Segoe UI" panose="020B0502040204020203" pitchFamily="34" charset="0"/>
                </a:rPr>
                <a:t>Wellbeing and support check </a:t>
              </a:r>
              <a:r>
                <a:rPr lang="en-NZ" sz="1000" dirty="0">
                  <a:latin typeface="Segoe UI" panose="020B0502040204020203" pitchFamily="34" charset="0"/>
                  <a:cs typeface="Segoe UI" panose="020B0502040204020203" pitchFamily="34" charset="0"/>
                </a:rPr>
                <a:t>(5–10 mins)</a:t>
              </a:r>
            </a:p>
            <a:p>
              <a:pPr marL="171450" lvl="0" indent="-171450">
                <a:lnSpc>
                  <a:spcPts val="1300"/>
                </a:lnSpc>
                <a:spcAft>
                  <a:spcPts val="300"/>
                </a:spcAft>
                <a:buClr>
                  <a:srgbClr val="00A99D"/>
                </a:buClr>
                <a:buSzPct val="90000"/>
                <a:buFont typeface="System Font Regular"/>
                <a:buChar char="►"/>
              </a:pPr>
              <a:r>
                <a:rPr lang="en-NZ" sz="1000" dirty="0">
                  <a:latin typeface="Segoe UI" panose="020B0502040204020203" pitchFamily="34" charset="0"/>
                  <a:cs typeface="Segoe UI" panose="020B0502040204020203" pitchFamily="34" charset="0"/>
                </a:rPr>
                <a:t>Apprentice shares any concerns affecting training progress.</a:t>
              </a:r>
            </a:p>
            <a:p>
              <a:pPr marL="171450" lvl="0" indent="-171450">
                <a:lnSpc>
                  <a:spcPts val="1300"/>
                </a:lnSpc>
                <a:spcAft>
                  <a:spcPts val="600"/>
                </a:spcAft>
                <a:buClr>
                  <a:srgbClr val="00A99D"/>
                </a:buClr>
                <a:buSzPct val="90000"/>
                <a:buFont typeface="System Font Regular"/>
                <a:buChar char="►"/>
              </a:pPr>
              <a:r>
                <a:rPr lang="en-NZ" sz="1000" dirty="0">
                  <a:latin typeface="Segoe UI" panose="020B0502040204020203" pitchFamily="34" charset="0"/>
                  <a:cs typeface="Segoe UI" panose="020B0502040204020203" pitchFamily="34" charset="0"/>
                </a:rPr>
                <a:t>Training advisor provides or brokers support </a:t>
              </a:r>
              <a:br>
                <a:rPr lang="en-NZ" sz="1000" dirty="0">
                  <a:latin typeface="Segoe UI" panose="020B0502040204020203" pitchFamily="34" charset="0"/>
                  <a:cs typeface="Segoe UI" panose="020B0502040204020203" pitchFamily="34" charset="0"/>
                </a:rPr>
              </a:br>
              <a:r>
                <a:rPr lang="en-NZ" sz="1000" dirty="0">
                  <a:latin typeface="Segoe UI" panose="020B0502040204020203" pitchFamily="34" charset="0"/>
                  <a:cs typeface="Segoe UI" panose="020B0502040204020203" pitchFamily="34" charset="0"/>
                </a:rPr>
                <a:t>if needed.</a:t>
              </a:r>
            </a:p>
            <a:p>
              <a:pPr>
                <a:lnSpc>
                  <a:spcPts val="1300"/>
                </a:lnSpc>
                <a:spcAft>
                  <a:spcPts val="300"/>
                </a:spcAft>
              </a:pPr>
              <a:r>
                <a:rPr lang="en-NZ" sz="1000" b="1" dirty="0">
                  <a:latin typeface="Segoe UI" panose="020B0502040204020203" pitchFamily="34" charset="0"/>
                  <a:cs typeface="Segoe UI" panose="020B0502040204020203" pitchFamily="34" charset="0"/>
                </a:rPr>
                <a:t>Summary and next steps </a:t>
              </a:r>
              <a:r>
                <a:rPr lang="en-NZ" sz="1000" dirty="0">
                  <a:latin typeface="Segoe UI" panose="020B0502040204020203" pitchFamily="34" charset="0"/>
                  <a:cs typeface="Segoe UI" panose="020B0502040204020203" pitchFamily="34" charset="0"/>
                </a:rPr>
                <a:t>(5 mins)</a:t>
              </a:r>
            </a:p>
            <a:p>
              <a:pPr marL="171450" lvl="0" indent="-171450">
                <a:lnSpc>
                  <a:spcPts val="1300"/>
                </a:lnSpc>
                <a:spcAft>
                  <a:spcPts val="300"/>
                </a:spcAft>
                <a:buClr>
                  <a:srgbClr val="00A99D"/>
                </a:buClr>
                <a:buSzPct val="90000"/>
                <a:buFont typeface="System Font Regular"/>
                <a:buChar char="►"/>
              </a:pPr>
              <a:r>
                <a:rPr lang="en-NZ" sz="1000" dirty="0">
                  <a:latin typeface="Segoe UI" panose="020B0502040204020203" pitchFamily="34" charset="0"/>
                  <a:cs typeface="Segoe UI" panose="020B0502040204020203" pitchFamily="34" charset="0"/>
                </a:rPr>
                <a:t>Recap achievements and commitments.</a:t>
              </a:r>
            </a:p>
            <a:p>
              <a:pPr marL="171450" lvl="0" indent="-171450">
                <a:lnSpc>
                  <a:spcPts val="1300"/>
                </a:lnSpc>
                <a:spcAft>
                  <a:spcPts val="300"/>
                </a:spcAft>
                <a:buClr>
                  <a:srgbClr val="00A99D"/>
                </a:buClr>
                <a:buSzPct val="90000"/>
                <a:buFont typeface="System Font Regular"/>
                <a:buChar char="►"/>
              </a:pPr>
              <a:r>
                <a:rPr lang="en-NZ" sz="1000" dirty="0">
                  <a:latin typeface="Segoe UI" panose="020B0502040204020203" pitchFamily="34" charset="0"/>
                  <a:cs typeface="Segoe UI" panose="020B0502040204020203" pitchFamily="34" charset="0"/>
                </a:rPr>
                <a:t>Confirm next meeting date.</a:t>
              </a:r>
            </a:p>
            <a:p>
              <a:pPr marL="171450" lvl="0" indent="-171450">
                <a:lnSpc>
                  <a:spcPts val="1300"/>
                </a:lnSpc>
                <a:spcAft>
                  <a:spcPts val="600"/>
                </a:spcAft>
                <a:buClr>
                  <a:srgbClr val="00A99D"/>
                </a:buClr>
                <a:buSzPct val="90000"/>
                <a:buFont typeface="System Font Regular"/>
                <a:buChar char="►"/>
              </a:pPr>
              <a:r>
                <a:rPr lang="en-NZ" sz="1000" dirty="0">
                  <a:latin typeface="Segoe UI" panose="020B0502040204020203" pitchFamily="34" charset="0"/>
                  <a:cs typeface="Segoe UI" panose="020B0502040204020203" pitchFamily="34" charset="0"/>
                </a:rPr>
                <a:t>Document outcomes and circulate notes to </a:t>
              </a:r>
              <a:br>
                <a:rPr lang="en-NZ" sz="1000" dirty="0">
                  <a:latin typeface="Segoe UI" panose="020B0502040204020203" pitchFamily="34" charset="0"/>
                  <a:cs typeface="Segoe UI" panose="020B0502040204020203" pitchFamily="34" charset="0"/>
                </a:rPr>
              </a:br>
              <a:r>
                <a:rPr lang="en-NZ" sz="1000" dirty="0">
                  <a:latin typeface="Segoe UI" panose="020B0502040204020203" pitchFamily="34" charset="0"/>
                  <a:cs typeface="Segoe UI" panose="020B0502040204020203" pitchFamily="34" charset="0"/>
                </a:rPr>
                <a:t>all parties.</a:t>
              </a:r>
            </a:p>
          </p:txBody>
        </p:sp>
        <p:sp>
          <p:nvSpPr>
            <p:cNvPr id="5" name="TextBox 4">
              <a:extLst>
                <a:ext uri="{FF2B5EF4-FFF2-40B4-BE49-F238E27FC236}">
                  <a16:creationId xmlns:a16="http://schemas.microsoft.com/office/drawing/2014/main" id="{B597D948-159C-371D-22EE-7D36C4981BBC}"/>
                </a:ext>
              </a:extLst>
            </p:cNvPr>
            <p:cNvSpPr txBox="1"/>
            <p:nvPr/>
          </p:nvSpPr>
          <p:spPr>
            <a:xfrm>
              <a:off x="381000" y="1178563"/>
              <a:ext cx="4955626" cy="215444"/>
            </a:xfrm>
            <a:prstGeom prst="rect">
              <a:avLst/>
            </a:prstGeom>
            <a:noFill/>
          </p:spPr>
          <p:txBody>
            <a:bodyPr wrap="square" lIns="0" tIns="0" rIns="0" bIns="0">
              <a:spAutoFit/>
            </a:bodyPr>
            <a:lstStyle/>
            <a:p>
              <a:r>
                <a:rPr lang="en-NZ" sz="1400" b="1" dirty="0">
                  <a:solidFill>
                    <a:srgbClr val="00A99D"/>
                  </a:solidFill>
                  <a:latin typeface="Segoe UI Black" panose="020B0502040204020203" pitchFamily="34" charset="0"/>
                  <a:cs typeface="Segoe UI Black" panose="020B0502040204020203" pitchFamily="34" charset="0"/>
                </a:rPr>
                <a:t>Training Advisor catch-up agenda</a:t>
              </a:r>
            </a:p>
          </p:txBody>
        </p:sp>
        <p:cxnSp>
          <p:nvCxnSpPr>
            <p:cNvPr id="14" name="Straight Connector 13">
              <a:extLst>
                <a:ext uri="{FF2B5EF4-FFF2-40B4-BE49-F238E27FC236}">
                  <a16:creationId xmlns:a16="http://schemas.microsoft.com/office/drawing/2014/main" id="{8636BE0B-08D0-22B5-411B-708C6F067F24}"/>
                </a:ext>
              </a:extLst>
            </p:cNvPr>
            <p:cNvCxnSpPr>
              <a:cxnSpLocks/>
            </p:cNvCxnSpPr>
            <p:nvPr/>
          </p:nvCxnSpPr>
          <p:spPr>
            <a:xfrm>
              <a:off x="361950" y="1451157"/>
              <a:ext cx="5800725" cy="0"/>
            </a:xfrm>
            <a:prstGeom prst="line">
              <a:avLst/>
            </a:prstGeom>
            <a:ln w="12700"/>
          </p:spPr>
          <p:style>
            <a:lnRef idx="1">
              <a:schemeClr val="dk1"/>
            </a:lnRef>
            <a:fillRef idx="0">
              <a:schemeClr val="dk1"/>
            </a:fillRef>
            <a:effectRef idx="0">
              <a:schemeClr val="dk1"/>
            </a:effectRef>
            <a:fontRef idx="minor">
              <a:schemeClr val="tx1"/>
            </a:fontRef>
          </p:style>
        </p:cxnSp>
      </p:grpSp>
      <p:sp>
        <p:nvSpPr>
          <p:cNvPr id="19" name="TextBox 18">
            <a:extLst>
              <a:ext uri="{FF2B5EF4-FFF2-40B4-BE49-F238E27FC236}">
                <a16:creationId xmlns:a16="http://schemas.microsoft.com/office/drawing/2014/main" id="{5D7194EA-5B7C-EF4F-8B4F-CEA1F0ABC8B4}"/>
              </a:ext>
            </a:extLst>
          </p:cNvPr>
          <p:cNvSpPr txBox="1"/>
          <p:nvPr/>
        </p:nvSpPr>
        <p:spPr>
          <a:xfrm>
            <a:off x="381000" y="473165"/>
            <a:ext cx="9193026" cy="430887"/>
          </a:xfrm>
          <a:prstGeom prst="rect">
            <a:avLst/>
          </a:prstGeom>
          <a:noFill/>
        </p:spPr>
        <p:txBody>
          <a:bodyPr wrap="square" lIns="0" tIns="0" rIns="0" bIns="0" rtlCol="0">
            <a:spAutoFit/>
          </a:bodyPr>
          <a:lstStyle/>
          <a:p>
            <a:r>
              <a:rPr lang="en-US" sz="2800" b="1" dirty="0">
                <a:solidFill>
                  <a:srgbClr val="10273C"/>
                </a:solidFill>
                <a:latin typeface="Segoe UI Black" panose="020B0502040204020203" pitchFamily="34" charset="0"/>
                <a:cs typeface="Segoe UI Black" panose="020B0502040204020203" pitchFamily="34" charset="0"/>
              </a:rPr>
              <a:t>Apprenticeship schedule templates</a:t>
            </a:r>
          </a:p>
        </p:txBody>
      </p:sp>
    </p:spTree>
    <p:extLst>
      <p:ext uri="{BB962C8B-B14F-4D97-AF65-F5344CB8AC3E}">
        <p14:creationId xmlns:p14="http://schemas.microsoft.com/office/powerpoint/2010/main" val="41475487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4629E-B4EB-5BBD-EF0B-121DA4060AB5}"/>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6D226B11-5E5D-3D75-89F3-7D14CB737E8D}"/>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32EF6CF8-D500-3238-24F9-8F9269CCDF91}"/>
              </a:ext>
            </a:extLst>
          </p:cNvPr>
          <p:cNvSpPr>
            <a:spLocks noGrp="1"/>
          </p:cNvSpPr>
          <p:nvPr>
            <p:ph type="sldNum" sz="quarter" idx="4"/>
          </p:nvPr>
        </p:nvSpPr>
        <p:spPr/>
        <p:txBody>
          <a:bodyPr/>
          <a:lstStyle/>
          <a:p>
            <a:fld id="{1DF4AAA5-C268-2745-B477-E8FB4AEBEA9C}" type="slidenum">
              <a:rPr lang="en-US" smtClean="0"/>
              <a:pPr/>
              <a:t>34</a:t>
            </a:fld>
            <a:endParaRPr lang="en-US"/>
          </a:p>
        </p:txBody>
      </p:sp>
      <p:sp>
        <p:nvSpPr>
          <p:cNvPr id="7" name="TextBox 6">
            <a:extLst>
              <a:ext uri="{FF2B5EF4-FFF2-40B4-BE49-F238E27FC236}">
                <a16:creationId xmlns:a16="http://schemas.microsoft.com/office/drawing/2014/main" id="{80DABEFB-605A-9C72-D9BA-97D0688E7BB0}"/>
              </a:ext>
            </a:extLst>
          </p:cNvPr>
          <p:cNvSpPr txBox="1"/>
          <p:nvPr/>
        </p:nvSpPr>
        <p:spPr>
          <a:xfrm>
            <a:off x="381000" y="473165"/>
            <a:ext cx="9193026" cy="430887"/>
          </a:xfrm>
          <a:prstGeom prst="rect">
            <a:avLst/>
          </a:prstGeom>
          <a:noFill/>
        </p:spPr>
        <p:txBody>
          <a:bodyPr wrap="square" lIns="0" tIns="0" rIns="0" bIns="0" rtlCol="0">
            <a:spAutoFit/>
          </a:bodyPr>
          <a:lstStyle/>
          <a:p>
            <a:r>
              <a:rPr lang="en-US" sz="2800" b="1" dirty="0">
                <a:solidFill>
                  <a:srgbClr val="10273C"/>
                </a:solidFill>
                <a:latin typeface="Segoe UI Black" panose="020B0502040204020203" pitchFamily="34" charset="0"/>
                <a:cs typeface="Segoe UI Black" panose="020B0502040204020203" pitchFamily="34" charset="0"/>
              </a:rPr>
              <a:t>Apprenticeship schedule templates</a:t>
            </a:r>
          </a:p>
        </p:txBody>
      </p:sp>
      <p:grpSp>
        <p:nvGrpSpPr>
          <p:cNvPr id="20" name="Group 19">
            <a:extLst>
              <a:ext uri="{FF2B5EF4-FFF2-40B4-BE49-F238E27FC236}">
                <a16:creationId xmlns:a16="http://schemas.microsoft.com/office/drawing/2014/main" id="{E8B4BE4E-A54E-15FE-4EAB-7DC1034D93E9}"/>
              </a:ext>
            </a:extLst>
          </p:cNvPr>
          <p:cNvGrpSpPr/>
          <p:nvPr/>
        </p:nvGrpSpPr>
        <p:grpSpPr>
          <a:xfrm>
            <a:off x="2615641" y="1198135"/>
            <a:ext cx="4723744" cy="4571321"/>
            <a:chOff x="6543675" y="990600"/>
            <a:chExt cx="3237187" cy="4571321"/>
          </a:xfrm>
        </p:grpSpPr>
        <p:sp>
          <p:nvSpPr>
            <p:cNvPr id="21" name="Rectangle 20">
              <a:extLst>
                <a:ext uri="{FF2B5EF4-FFF2-40B4-BE49-F238E27FC236}">
                  <a16:creationId xmlns:a16="http://schemas.microsoft.com/office/drawing/2014/main" id="{49BE8686-768E-4BE1-AAC9-BA53CC52E955}"/>
                </a:ext>
              </a:extLst>
            </p:cNvPr>
            <p:cNvSpPr/>
            <p:nvPr/>
          </p:nvSpPr>
          <p:spPr>
            <a:xfrm>
              <a:off x="6543675" y="990600"/>
              <a:ext cx="3237187" cy="4571321"/>
            </a:xfrm>
            <a:prstGeom prst="rect">
              <a:avLst/>
            </a:prstGeom>
            <a:solidFill>
              <a:srgbClr val="D8E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TextBox 21">
              <a:extLst>
                <a:ext uri="{FF2B5EF4-FFF2-40B4-BE49-F238E27FC236}">
                  <a16:creationId xmlns:a16="http://schemas.microsoft.com/office/drawing/2014/main" id="{81E41C4A-3B25-DA12-7B12-23E7408E575A}"/>
                </a:ext>
              </a:extLst>
            </p:cNvPr>
            <p:cNvSpPr txBox="1"/>
            <p:nvPr/>
          </p:nvSpPr>
          <p:spPr>
            <a:xfrm>
              <a:off x="6724650" y="1166777"/>
              <a:ext cx="2808288" cy="215444"/>
            </a:xfrm>
            <a:prstGeom prst="rect">
              <a:avLst/>
            </a:prstGeom>
            <a:noFill/>
          </p:spPr>
          <p:txBody>
            <a:bodyPr wrap="square" lIns="0" tIns="0" rIns="0" bIns="0">
              <a:spAutoFit/>
            </a:bodyPr>
            <a:lstStyle/>
            <a:p>
              <a:r>
                <a:rPr lang="en-NZ" sz="1400" b="1" dirty="0">
                  <a:solidFill>
                    <a:srgbClr val="00A99D"/>
                  </a:solidFill>
                  <a:latin typeface="Segoe UI Black" panose="020B0502040204020203" pitchFamily="34" charset="0"/>
                  <a:cs typeface="Segoe UI Black" panose="020B0502040204020203" pitchFamily="34" charset="0"/>
                </a:rPr>
                <a:t>Wellbeing check-in agenda</a:t>
              </a:r>
            </a:p>
          </p:txBody>
        </p:sp>
        <p:sp>
          <p:nvSpPr>
            <p:cNvPr id="23" name="TextBox 22">
              <a:extLst>
                <a:ext uri="{FF2B5EF4-FFF2-40B4-BE49-F238E27FC236}">
                  <a16:creationId xmlns:a16="http://schemas.microsoft.com/office/drawing/2014/main" id="{7C605D5A-3DC5-4A32-5348-DA9FD0C965B2}"/>
                </a:ext>
              </a:extLst>
            </p:cNvPr>
            <p:cNvSpPr txBox="1"/>
            <p:nvPr/>
          </p:nvSpPr>
          <p:spPr>
            <a:xfrm>
              <a:off x="6753225" y="1565274"/>
              <a:ext cx="2808288" cy="3920447"/>
            </a:xfrm>
            <a:prstGeom prst="rect">
              <a:avLst/>
            </a:prstGeom>
            <a:noFill/>
          </p:spPr>
          <p:txBody>
            <a:bodyPr wrap="square" lIns="0" tIns="0" rIns="0" bIns="0" numCol="1" spcCol="360000" rtlCol="0">
              <a:noAutofit/>
            </a:bodyPr>
            <a:lstStyle/>
            <a:p>
              <a:pPr>
                <a:lnSpc>
                  <a:spcPts val="1300"/>
                </a:lnSpc>
              </a:pPr>
              <a:r>
                <a:rPr lang="en-NZ" sz="1000" b="1" dirty="0">
                  <a:latin typeface="Segoe UI" panose="020B0502040204020203" pitchFamily="34" charset="0"/>
                  <a:cs typeface="Segoe UI" panose="020B0502040204020203" pitchFamily="34" charset="0"/>
                </a:rPr>
                <a:t>Wellbeing check-in </a:t>
              </a:r>
              <a:r>
                <a:rPr lang="en-NZ" sz="1000" dirty="0">
                  <a:latin typeface="Segoe UI" panose="020B0502040204020203" pitchFamily="34" charset="0"/>
                  <a:cs typeface="Segoe UI" panose="020B0502040204020203" pitchFamily="34" charset="0"/>
                </a:rPr>
                <a:t>(10–15 minutes) </a:t>
              </a:r>
            </a:p>
            <a:p>
              <a:pPr>
                <a:lnSpc>
                  <a:spcPts val="1300"/>
                </a:lnSpc>
                <a:spcAft>
                  <a:spcPts val="300"/>
                </a:spcAft>
              </a:pPr>
              <a:r>
                <a:rPr lang="en-NZ" sz="1000" spc="-10" dirty="0">
                  <a:latin typeface="Segoe UI" panose="020B0502040204020203" pitchFamily="34" charset="0"/>
                  <a:cs typeface="Segoe UI" panose="020B0502040204020203" pitchFamily="34" charset="0"/>
                </a:rPr>
                <a:t>For use by the general manager or owner with each apprentice. </a:t>
              </a:r>
            </a:p>
            <a:p>
              <a:pPr>
                <a:lnSpc>
                  <a:spcPts val="1100"/>
                </a:lnSpc>
                <a:spcAft>
                  <a:spcPts val="600"/>
                </a:spcAft>
              </a:pPr>
              <a:r>
                <a:rPr lang="en-NZ" sz="900" i="1" spc="-20" dirty="0">
                  <a:latin typeface="Segoe UI" panose="020B0502040204020203" pitchFamily="34" charset="0"/>
                  <a:cs typeface="Segoe UI" panose="020B0502040204020203" pitchFamily="34" charset="0"/>
                </a:rPr>
                <a:t>It is strongly recommended that the general manager or owner conducts these check-ins in the apprentice’s ‘territory’ </a:t>
              </a:r>
              <a:r>
                <a:rPr lang="en-NZ" sz="900" i="1" dirty="0">
                  <a:latin typeface="Segoe UI" panose="020B0502040204020203" pitchFamily="34" charset="0"/>
                  <a:cs typeface="Segoe UI" panose="020B0502040204020203" pitchFamily="34" charset="0"/>
                </a:rPr>
                <a:t>– for example on their worksite or in the yard. </a:t>
              </a:r>
              <a:r>
                <a:rPr lang="en-NZ" sz="900" i="1" spc="-20" dirty="0">
                  <a:latin typeface="Segoe UI" panose="020B0502040204020203" pitchFamily="34" charset="0"/>
                  <a:cs typeface="Segoe UI" panose="020B0502040204020203" pitchFamily="34" charset="0"/>
                </a:rPr>
                <a:t>This </a:t>
              </a:r>
              <a:r>
                <a:rPr lang="en-NZ" sz="900" i="1" dirty="0">
                  <a:latin typeface="Segoe UI" panose="020B0502040204020203" pitchFamily="34" charset="0"/>
                  <a:cs typeface="Segoe UI" panose="020B0502040204020203" pitchFamily="34" charset="0"/>
                </a:rPr>
                <a:t>means the apprentice is more likely to feel </a:t>
              </a:r>
              <a:r>
                <a:rPr lang="en-NZ" sz="900" i="1" spc="-20" dirty="0">
                  <a:latin typeface="Segoe UI" panose="020B0502040204020203" pitchFamily="34" charset="0"/>
                  <a:cs typeface="Segoe UI" panose="020B0502040204020203" pitchFamily="34" charset="0"/>
                </a:rPr>
                <a:t>comfortable and speak openly. You can also consider using a phrase like “hey, I know you’re busy, but can you spare 15 minutes for a quick yarn”. This establishes that you know what the apprentice is doing is valuable, and again makes them more likely to be comfortable and speak openly.</a:t>
              </a:r>
            </a:p>
            <a:p>
              <a:pPr lvl="0">
                <a:lnSpc>
                  <a:spcPts val="1300"/>
                </a:lnSpc>
                <a:spcAft>
                  <a:spcPts val="300"/>
                </a:spcAft>
              </a:pPr>
              <a:r>
                <a:rPr lang="en-NZ" sz="1000" b="1" dirty="0">
                  <a:latin typeface="Segoe UI" panose="020B0502040204020203" pitchFamily="34" charset="0"/>
                  <a:cs typeface="Segoe UI" panose="020B0502040204020203" pitchFamily="34" charset="0"/>
                </a:rPr>
                <a:t>1. How are you going at work?</a:t>
              </a:r>
            </a:p>
            <a:p>
              <a:pPr marL="0" lvl="1" indent="-171450">
                <a:lnSpc>
                  <a:spcPts val="1300"/>
                </a:lnSpc>
                <a:spcAft>
                  <a:spcPts val="300"/>
                </a:spcAft>
                <a:buClr>
                  <a:srgbClr val="00A99D"/>
                </a:buClr>
                <a:buSzPct val="90000"/>
                <a:buFont typeface="System Font Regular"/>
                <a:buChar char="►"/>
              </a:pPr>
              <a:r>
                <a:rPr lang="en-NZ" sz="1000" spc="-10" dirty="0">
                  <a:latin typeface="Segoe UI" panose="020B0502040204020203" pitchFamily="34" charset="0"/>
                  <a:cs typeface="Segoe UI" panose="020B0502040204020203" pitchFamily="34" charset="0"/>
                </a:rPr>
                <a:t>What’s going well for you on site or in training?</a:t>
              </a:r>
            </a:p>
            <a:p>
              <a:pPr marL="0" lvl="1" indent="-171450">
                <a:lnSpc>
                  <a:spcPts val="1300"/>
                </a:lnSpc>
                <a:spcAft>
                  <a:spcPts val="600"/>
                </a:spcAft>
                <a:buClr>
                  <a:srgbClr val="00A99D"/>
                </a:buClr>
                <a:buSzPct val="90000"/>
                <a:buFont typeface="System Font Regular"/>
                <a:buChar char="►"/>
              </a:pPr>
              <a:r>
                <a:rPr lang="en-NZ" sz="1000" dirty="0">
                  <a:latin typeface="Segoe UI" panose="020B0502040204020203" pitchFamily="34" charset="0"/>
                  <a:cs typeface="Segoe UI" panose="020B0502040204020203" pitchFamily="34" charset="0"/>
                </a:rPr>
                <a:t>Any challenges you’d like to talk through?</a:t>
              </a:r>
            </a:p>
            <a:p>
              <a:pPr lvl="0">
                <a:lnSpc>
                  <a:spcPts val="1300"/>
                </a:lnSpc>
                <a:spcAft>
                  <a:spcPts val="300"/>
                </a:spcAft>
              </a:pPr>
              <a:r>
                <a:rPr lang="en-NZ" sz="1000" b="1" dirty="0">
                  <a:latin typeface="Segoe UI" panose="020B0502040204020203" pitchFamily="34" charset="0"/>
                  <a:cs typeface="Segoe UI" panose="020B0502040204020203" pitchFamily="34" charset="0"/>
                </a:rPr>
                <a:t>2. How are things outside of work?</a:t>
              </a:r>
            </a:p>
            <a:p>
              <a:pPr marL="171450" lvl="1" indent="-171450">
                <a:lnSpc>
                  <a:spcPts val="1300"/>
                </a:lnSpc>
                <a:spcAft>
                  <a:spcPts val="300"/>
                </a:spcAft>
                <a:buClr>
                  <a:srgbClr val="00A99D"/>
                </a:buClr>
                <a:buSzPct val="90000"/>
                <a:buFont typeface="System Font Regular"/>
                <a:buChar char="►"/>
              </a:pPr>
              <a:r>
                <a:rPr lang="en-NZ" sz="1000" spc="-10" dirty="0">
                  <a:latin typeface="Segoe UI" panose="020B0502040204020203" pitchFamily="34" charset="0"/>
                  <a:cs typeface="Segoe UI" panose="020B0502040204020203" pitchFamily="34" charset="0"/>
                </a:rPr>
                <a:t>Anything affecting your ability to focus or learn?</a:t>
              </a:r>
            </a:p>
            <a:p>
              <a:pPr marL="171450" lvl="1" indent="-171450">
                <a:lnSpc>
                  <a:spcPts val="1300"/>
                </a:lnSpc>
                <a:buClr>
                  <a:srgbClr val="00A99D"/>
                </a:buClr>
                <a:buSzPct val="90000"/>
                <a:buFont typeface="System Font Regular"/>
                <a:buChar char="►"/>
              </a:pPr>
              <a:r>
                <a:rPr lang="en-NZ" sz="1000" dirty="0">
                  <a:latin typeface="Segoe UI" panose="020B0502040204020203" pitchFamily="34" charset="0"/>
                  <a:cs typeface="Segoe UI" panose="020B0502040204020203" pitchFamily="34" charset="0"/>
                </a:rPr>
                <a:t>Do you feel you’re balancing work, study, and personal life?</a:t>
              </a:r>
            </a:p>
            <a:p>
              <a:pPr lvl="0">
                <a:lnSpc>
                  <a:spcPts val="1300"/>
                </a:lnSpc>
                <a:spcBef>
                  <a:spcPts val="600"/>
                </a:spcBef>
                <a:spcAft>
                  <a:spcPts val="300"/>
                </a:spcAft>
              </a:pPr>
              <a:r>
                <a:rPr lang="en-NZ" sz="1000" b="1" dirty="0">
                  <a:latin typeface="Segoe UI" panose="020B0502040204020203" pitchFamily="34" charset="0"/>
                  <a:cs typeface="Segoe UI" panose="020B0502040204020203" pitchFamily="34" charset="0"/>
                </a:rPr>
                <a:t>3. Support and next steps</a:t>
              </a:r>
            </a:p>
            <a:p>
              <a:pPr marL="171450" lvl="1" indent="-171450">
                <a:lnSpc>
                  <a:spcPts val="1300"/>
                </a:lnSpc>
                <a:spcAft>
                  <a:spcPts val="300"/>
                </a:spcAft>
                <a:buClr>
                  <a:srgbClr val="00A99D"/>
                </a:buClr>
                <a:buSzPct val="90000"/>
                <a:buFont typeface="System Font Regular"/>
                <a:buChar char="►"/>
              </a:pPr>
              <a:r>
                <a:rPr lang="en-NZ" sz="1000" dirty="0">
                  <a:latin typeface="Segoe UI" panose="020B0502040204020203" pitchFamily="34" charset="0"/>
                  <a:cs typeface="Segoe UI" panose="020B0502040204020203" pitchFamily="34" charset="0"/>
                </a:rPr>
                <a:t>Is there anything the company can do to support you better?</a:t>
              </a:r>
            </a:p>
            <a:p>
              <a:pPr marL="171450" lvl="1" indent="-171450">
                <a:lnSpc>
                  <a:spcPts val="1300"/>
                </a:lnSpc>
                <a:spcAft>
                  <a:spcPts val="600"/>
                </a:spcAft>
                <a:buClr>
                  <a:srgbClr val="00A99D"/>
                </a:buClr>
                <a:buSzPct val="90000"/>
                <a:buFont typeface="System Font Regular"/>
                <a:buChar char="►"/>
              </a:pPr>
              <a:r>
                <a:rPr lang="en-NZ" sz="1000" dirty="0">
                  <a:latin typeface="Segoe UI" panose="020B0502040204020203" pitchFamily="34" charset="0"/>
                  <a:cs typeface="Segoe UI" panose="020B0502040204020203" pitchFamily="34" charset="0"/>
                </a:rPr>
                <a:t>Agree on any actions (e.g., extra training </a:t>
              </a:r>
              <a:r>
                <a:rPr lang="en-NZ" sz="1000" spc="-30" dirty="0">
                  <a:latin typeface="Segoe UI" panose="020B0502040204020203" pitchFamily="34" charset="0"/>
                  <a:cs typeface="Segoe UI" panose="020B0502040204020203" pitchFamily="34" charset="0"/>
                </a:rPr>
                <a:t>support, adjusting workload, providing resources).</a:t>
              </a:r>
            </a:p>
            <a:p>
              <a:pPr lvl="0">
                <a:lnSpc>
                  <a:spcPts val="1300"/>
                </a:lnSpc>
                <a:spcAft>
                  <a:spcPts val="300"/>
                </a:spcAft>
              </a:pPr>
              <a:r>
                <a:rPr lang="en-NZ" sz="1000" b="1" dirty="0">
                  <a:latin typeface="Segoe UI" panose="020B0502040204020203" pitchFamily="34" charset="0"/>
                  <a:cs typeface="Segoe UI" panose="020B0502040204020203" pitchFamily="34" charset="0"/>
                </a:rPr>
                <a:t>4. Wrap-up</a:t>
              </a:r>
            </a:p>
            <a:p>
              <a:pPr marL="171450" lvl="1" indent="-171450">
                <a:lnSpc>
                  <a:spcPts val="1300"/>
                </a:lnSpc>
                <a:buClr>
                  <a:srgbClr val="00A99D"/>
                </a:buClr>
                <a:buSzPct val="90000"/>
                <a:buFont typeface="System Font Regular"/>
                <a:buChar char="►"/>
              </a:pPr>
              <a:r>
                <a:rPr lang="en-NZ" sz="1000" dirty="0">
                  <a:latin typeface="Segoe UI" panose="020B0502040204020203" pitchFamily="34" charset="0"/>
                  <a:cs typeface="Segoe UI" panose="020B0502040204020203" pitchFamily="34" charset="0"/>
                </a:rPr>
                <a:t>Positive recognition of effort or progress.</a:t>
              </a:r>
            </a:p>
          </p:txBody>
        </p:sp>
        <p:cxnSp>
          <p:nvCxnSpPr>
            <p:cNvPr id="24" name="Straight Connector 23">
              <a:extLst>
                <a:ext uri="{FF2B5EF4-FFF2-40B4-BE49-F238E27FC236}">
                  <a16:creationId xmlns:a16="http://schemas.microsoft.com/office/drawing/2014/main" id="{82BE97BF-6754-D549-F834-ADB68FA09DF7}"/>
                </a:ext>
              </a:extLst>
            </p:cNvPr>
            <p:cNvCxnSpPr>
              <a:cxnSpLocks/>
            </p:cNvCxnSpPr>
            <p:nvPr/>
          </p:nvCxnSpPr>
          <p:spPr>
            <a:xfrm>
              <a:off x="6734175" y="1451157"/>
              <a:ext cx="2838450" cy="0"/>
            </a:xfrm>
            <a:prstGeom prst="line">
              <a:avLst/>
            </a:prstGeom>
            <a:ln w="12700"/>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7282851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2B734E-FC71-FBC5-B786-5274520161EB}"/>
              </a:ext>
            </a:extLst>
          </p:cNvPr>
          <p:cNvSpPr>
            <a:spLocks noGrp="1"/>
          </p:cNvSpPr>
          <p:nvPr>
            <p:ph type="sldNum" sz="quarter" idx="4"/>
          </p:nvPr>
        </p:nvSpPr>
        <p:spPr>
          <a:xfrm>
            <a:off x="9574026" y="6473995"/>
            <a:ext cx="331974" cy="99358"/>
          </a:xfrm>
        </p:spPr>
        <p:txBody>
          <a:bodyPr/>
          <a:lstStyle/>
          <a:p>
            <a:fld id="{1DF4AAA5-C268-2745-B477-E8FB4AEBEA9C}" type="slidenum">
              <a:rPr lang="en-US" smtClean="0"/>
              <a:pPr/>
              <a:t>35</a:t>
            </a:fld>
            <a:endParaRPr lang="en-US"/>
          </a:p>
        </p:txBody>
      </p:sp>
      <p:sp>
        <p:nvSpPr>
          <p:cNvPr id="68" name="TextBox 67">
            <a:extLst>
              <a:ext uri="{FF2B5EF4-FFF2-40B4-BE49-F238E27FC236}">
                <a16:creationId xmlns:a16="http://schemas.microsoft.com/office/drawing/2014/main" id="{FEA54636-59E3-15DF-F2A2-49D346737835}"/>
              </a:ext>
            </a:extLst>
          </p:cNvPr>
          <p:cNvSpPr txBox="1"/>
          <p:nvPr/>
        </p:nvSpPr>
        <p:spPr>
          <a:xfrm>
            <a:off x="381000" y="1159576"/>
            <a:ext cx="3844771" cy="184666"/>
          </a:xfrm>
          <a:prstGeom prst="rect">
            <a:avLst/>
          </a:prstGeom>
          <a:noFill/>
        </p:spPr>
        <p:txBody>
          <a:bodyPr wrap="square" lIns="0" tIns="0" rIns="0" bIns="0">
            <a:spAutoFit/>
          </a:bodyPr>
          <a:lstStyle/>
          <a:p>
            <a:r>
              <a:rPr lang="en-NZ" sz="1200" b="1">
                <a:solidFill>
                  <a:srgbClr val="10273C"/>
                </a:solidFill>
                <a:latin typeface="Segoe UI Black" panose="020B0502040204020203" pitchFamily="34" charset="0"/>
                <a:cs typeface="Segoe UI Black" panose="020B0502040204020203" pitchFamily="34" charset="0"/>
              </a:rPr>
              <a:t>Apprentice catch-up agenda – </a:t>
            </a:r>
            <a:r>
              <a:rPr lang="en-NZ" sz="1200">
                <a:solidFill>
                  <a:srgbClr val="10273C"/>
                </a:solidFill>
                <a:latin typeface="Segoe UI" panose="020B0502040204020203" pitchFamily="34" charset="0"/>
                <a:cs typeface="Segoe UI" panose="020B0502040204020203" pitchFamily="34" charset="0"/>
              </a:rPr>
              <a:t>apprentice version</a:t>
            </a:r>
          </a:p>
        </p:txBody>
      </p:sp>
      <p:sp>
        <p:nvSpPr>
          <p:cNvPr id="81" name="TextBox 80">
            <a:extLst>
              <a:ext uri="{FF2B5EF4-FFF2-40B4-BE49-F238E27FC236}">
                <a16:creationId xmlns:a16="http://schemas.microsoft.com/office/drawing/2014/main" id="{92FB3A7D-A4EC-2C6F-3750-BE63EDCE9F24}"/>
              </a:ext>
            </a:extLst>
          </p:cNvPr>
          <p:cNvSpPr txBox="1"/>
          <p:nvPr/>
        </p:nvSpPr>
        <p:spPr>
          <a:xfrm>
            <a:off x="381000" y="473165"/>
            <a:ext cx="10409676" cy="430887"/>
          </a:xfrm>
          <a:prstGeom prst="rect">
            <a:avLst/>
          </a:prstGeom>
          <a:noFill/>
        </p:spPr>
        <p:txBody>
          <a:bodyPr wrap="square" lIns="0" tIns="0" rIns="0" bIns="0" rtlCol="0">
            <a:spAutoFit/>
          </a:bodyPr>
          <a:lstStyle/>
          <a:p>
            <a:r>
              <a:rPr lang="en-US" sz="2800" b="1">
                <a:solidFill>
                  <a:srgbClr val="10273C"/>
                </a:solidFill>
                <a:latin typeface="Segoe UI Black" panose="020B0502040204020203" pitchFamily="34" charset="0"/>
                <a:cs typeface="Segoe UI Black" panose="020B0502040204020203" pitchFamily="34" charset="0"/>
              </a:rPr>
              <a:t>Apprenticeship schedule examples</a:t>
            </a:r>
          </a:p>
        </p:txBody>
      </p:sp>
      <p:grpSp>
        <p:nvGrpSpPr>
          <p:cNvPr id="101" name="Group 100">
            <a:extLst>
              <a:ext uri="{FF2B5EF4-FFF2-40B4-BE49-F238E27FC236}">
                <a16:creationId xmlns:a16="http://schemas.microsoft.com/office/drawing/2014/main" id="{DE12CA46-43EA-5E74-0D03-1772F97C9498}"/>
              </a:ext>
            </a:extLst>
          </p:cNvPr>
          <p:cNvGrpSpPr/>
          <p:nvPr/>
        </p:nvGrpSpPr>
        <p:grpSpPr>
          <a:xfrm>
            <a:off x="381000" y="1427610"/>
            <a:ext cx="4115070" cy="5006983"/>
            <a:chOff x="277224" y="1561616"/>
            <a:chExt cx="4115070" cy="5006983"/>
          </a:xfrm>
        </p:grpSpPr>
        <p:sp>
          <p:nvSpPr>
            <p:cNvPr id="16" name="Rectangle 15">
              <a:extLst>
                <a:ext uri="{FF2B5EF4-FFF2-40B4-BE49-F238E27FC236}">
                  <a16:creationId xmlns:a16="http://schemas.microsoft.com/office/drawing/2014/main" id="{C359F992-A538-240A-D39A-385A89BD2D7A}"/>
                </a:ext>
              </a:extLst>
            </p:cNvPr>
            <p:cNvSpPr/>
            <p:nvPr/>
          </p:nvSpPr>
          <p:spPr>
            <a:xfrm>
              <a:off x="277224" y="1561616"/>
              <a:ext cx="4115070" cy="5006983"/>
            </a:xfrm>
            <a:prstGeom prst="rect">
              <a:avLst/>
            </a:prstGeom>
            <a:solidFill>
              <a:srgbClr val="00A99D">
                <a:alpha val="20000"/>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19215C61-3BB1-BB5C-A452-FED42AEF103B}"/>
                </a:ext>
              </a:extLst>
            </p:cNvPr>
            <p:cNvSpPr/>
            <p:nvPr/>
          </p:nvSpPr>
          <p:spPr>
            <a:xfrm>
              <a:off x="414499" y="2178144"/>
              <a:ext cx="3744122" cy="5141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Apprentice catch-up agenda: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b="1" u="none" strike="noStrike" kern="1200" cap="none" spc="0" normalizeH="0" baseline="0" noProof="0">
                  <a:ln>
                    <a:noFill/>
                  </a:ln>
                  <a:solidFill>
                    <a:srgbClr val="2C5B66"/>
                  </a:solidFill>
                  <a:effectLst/>
                  <a:uLnTx/>
                  <a:uFillTx/>
                  <a:latin typeface="Segoe UI" panose="020B0502040204020203" pitchFamily="34" charset="0"/>
                  <a:cs typeface="Segoe UI" panose="020B0502040204020203" pitchFamily="34" charset="0"/>
                </a:rPr>
                <a:t>Apprentices</a:t>
              </a:r>
            </a:p>
          </p:txBody>
        </p:sp>
        <p:cxnSp>
          <p:nvCxnSpPr>
            <p:cNvPr id="18" name="Straight Connector 17">
              <a:extLst>
                <a:ext uri="{FF2B5EF4-FFF2-40B4-BE49-F238E27FC236}">
                  <a16:creationId xmlns:a16="http://schemas.microsoft.com/office/drawing/2014/main" id="{9E2F4D23-689A-AD60-9D17-F42B44C909C6}"/>
                </a:ext>
              </a:extLst>
            </p:cNvPr>
            <p:cNvCxnSpPr>
              <a:cxnSpLocks/>
            </p:cNvCxnSpPr>
            <p:nvPr/>
          </p:nvCxnSpPr>
          <p:spPr>
            <a:xfrm>
              <a:off x="404128" y="2694504"/>
              <a:ext cx="3746044" cy="0"/>
            </a:xfrm>
            <a:prstGeom prst="line">
              <a:avLst/>
            </a:prstGeom>
            <a:ln w="12700">
              <a:solidFill>
                <a:srgbClr val="66686D"/>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F50BC5D0-F5DC-2993-90CC-63B59B80C4D9}"/>
                </a:ext>
              </a:extLst>
            </p:cNvPr>
            <p:cNvSpPr/>
            <p:nvPr/>
          </p:nvSpPr>
          <p:spPr>
            <a:xfrm>
              <a:off x="326525" y="2683128"/>
              <a:ext cx="2307348" cy="258927"/>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000" i="1"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Wednesdays – 6:30 – 7:30am</a:t>
              </a:r>
            </a:p>
          </p:txBody>
        </p:sp>
        <p:sp>
          <p:nvSpPr>
            <p:cNvPr id="21" name="Rectangle 20">
              <a:extLst>
                <a:ext uri="{FF2B5EF4-FFF2-40B4-BE49-F238E27FC236}">
                  <a16:creationId xmlns:a16="http://schemas.microsoft.com/office/drawing/2014/main" id="{FCD518B1-17C8-2A01-4C36-5D05F9B86C0F}"/>
                </a:ext>
              </a:extLst>
            </p:cNvPr>
            <p:cNvSpPr/>
            <p:nvPr/>
          </p:nvSpPr>
          <p:spPr>
            <a:xfrm>
              <a:off x="400854" y="2927909"/>
              <a:ext cx="3867805" cy="349702"/>
            </a:xfrm>
            <a:prstGeom prst="rect">
              <a:avLst/>
            </a:prstGeom>
            <a:ln>
              <a:noFill/>
            </a:ln>
          </p:spPr>
          <p:style>
            <a:lnRef idx="2">
              <a:schemeClr val="dk1"/>
            </a:lnRef>
            <a:fillRef idx="1">
              <a:schemeClr val="lt1"/>
            </a:fillRef>
            <a:effectRef idx="0">
              <a:schemeClr val="dk1"/>
            </a:effectRef>
            <a:fontRef idx="minor">
              <a:schemeClr val="dk1"/>
            </a:fontRef>
          </p:style>
          <p:txBody>
            <a:bodyPr wrap="square" lIns="108000" tIns="36000" rIns="108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9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Attendees: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9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Marnie (leading hand), Sean, Ned, Griff (apprentices)</a:t>
              </a:r>
            </a:p>
          </p:txBody>
        </p:sp>
        <p:sp>
          <p:nvSpPr>
            <p:cNvPr id="22" name="Rectangle 21">
              <a:extLst>
                <a:ext uri="{FF2B5EF4-FFF2-40B4-BE49-F238E27FC236}">
                  <a16:creationId xmlns:a16="http://schemas.microsoft.com/office/drawing/2014/main" id="{DB108BE2-0DB1-8F79-C131-CABE340F4F1A}"/>
                </a:ext>
              </a:extLst>
            </p:cNvPr>
            <p:cNvSpPr/>
            <p:nvPr/>
          </p:nvSpPr>
          <p:spPr>
            <a:xfrm>
              <a:off x="400854" y="3314577"/>
              <a:ext cx="3867805" cy="1226865"/>
            </a:xfrm>
            <a:prstGeom prst="rect">
              <a:avLst/>
            </a:prstGeom>
            <a:ln>
              <a:noFill/>
            </a:ln>
          </p:spPr>
          <p:style>
            <a:lnRef idx="2">
              <a:schemeClr val="dk1"/>
            </a:lnRef>
            <a:fillRef idx="1">
              <a:schemeClr val="lt1"/>
            </a:fillRef>
            <a:effectRef idx="0">
              <a:schemeClr val="dk1"/>
            </a:effectRef>
            <a:fontRef idx="minor">
              <a:schemeClr val="dk1"/>
            </a:fontRef>
          </p:style>
          <p:txBody>
            <a:bodyPr wrap="square" lIns="108000" tIns="36000" rIns="108000" bIns="36000" rtlCol="0" anchor="t" anchorCtr="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11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Catch-up goals: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9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Goal 1:</a:t>
              </a:r>
              <a:br>
                <a:rPr kumimoji="0" lang="en-NZ" sz="9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br>
              <a:r>
                <a:rPr kumimoji="0" lang="en-NZ" sz="9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Complete 2 pages of Academy of Builders workbook</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9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Goal 2: </a:t>
              </a:r>
              <a:br>
                <a:rPr kumimoji="0" lang="en-NZ" sz="9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br>
              <a:r>
                <a:rPr kumimoji="0" lang="en-NZ" sz="9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Identify what you need to demonstrate / get signed off this week</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9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Goal 3:</a:t>
              </a:r>
              <a:br>
                <a:rPr kumimoji="0" lang="en-NZ" sz="9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br>
              <a:r>
                <a:rPr kumimoji="0" lang="en-NZ" sz="9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Set a goal for the week</a:t>
              </a:r>
            </a:p>
          </p:txBody>
        </p:sp>
        <p:sp>
          <p:nvSpPr>
            <p:cNvPr id="23" name="Rectangle 22">
              <a:extLst>
                <a:ext uri="{FF2B5EF4-FFF2-40B4-BE49-F238E27FC236}">
                  <a16:creationId xmlns:a16="http://schemas.microsoft.com/office/drawing/2014/main" id="{DF3CC100-4F9A-CAAC-351B-36A337C453E8}"/>
                </a:ext>
              </a:extLst>
            </p:cNvPr>
            <p:cNvSpPr/>
            <p:nvPr/>
          </p:nvSpPr>
          <p:spPr>
            <a:xfrm>
              <a:off x="400854" y="4588481"/>
              <a:ext cx="3867805" cy="695951"/>
            </a:xfrm>
            <a:prstGeom prst="rect">
              <a:avLst/>
            </a:prstGeom>
            <a:ln>
              <a:noFill/>
            </a:ln>
          </p:spPr>
          <p:style>
            <a:lnRef idx="2">
              <a:schemeClr val="dk1"/>
            </a:lnRef>
            <a:fillRef idx="1">
              <a:schemeClr val="lt1"/>
            </a:fillRef>
            <a:effectRef idx="0">
              <a:schemeClr val="dk1"/>
            </a:effectRef>
            <a:fontRef idx="minor">
              <a:schemeClr val="dk1"/>
            </a:fontRef>
          </p:style>
          <p:txBody>
            <a:bodyPr wrap="square" lIns="108000" tIns="36000" rIns="108000" bIns="36000" rtlCol="0" anchor="t" anchorCtr="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11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Preparation:</a:t>
              </a:r>
            </a:p>
            <a:p>
              <a:pPr marL="131763" marR="0" lvl="0"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9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Read job board in office</a:t>
              </a:r>
            </a:p>
            <a:p>
              <a:pPr marL="131763" marR="0" lvl="0"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9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Pre-read Academy of Builders workbook pages</a:t>
              </a:r>
            </a:p>
            <a:p>
              <a:pPr marL="131763" marR="0" lvl="0"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9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Reflection on whether you achieved last weeks goal</a:t>
              </a:r>
            </a:p>
          </p:txBody>
        </p:sp>
        <p:sp>
          <p:nvSpPr>
            <p:cNvPr id="24" name="Rectangle 23">
              <a:extLst>
                <a:ext uri="{FF2B5EF4-FFF2-40B4-BE49-F238E27FC236}">
                  <a16:creationId xmlns:a16="http://schemas.microsoft.com/office/drawing/2014/main" id="{77811982-D627-2B31-9A27-CC020F02D605}"/>
                </a:ext>
              </a:extLst>
            </p:cNvPr>
            <p:cNvSpPr/>
            <p:nvPr/>
          </p:nvSpPr>
          <p:spPr>
            <a:xfrm>
              <a:off x="400855" y="5331471"/>
              <a:ext cx="3867805" cy="1149921"/>
            </a:xfrm>
            <a:prstGeom prst="rect">
              <a:avLst/>
            </a:prstGeom>
            <a:ln>
              <a:noFill/>
            </a:ln>
          </p:spPr>
          <p:style>
            <a:lnRef idx="2">
              <a:schemeClr val="dk1"/>
            </a:lnRef>
            <a:fillRef idx="1">
              <a:schemeClr val="lt1"/>
            </a:fillRef>
            <a:effectRef idx="0">
              <a:schemeClr val="dk1"/>
            </a:effectRef>
            <a:fontRef idx="minor">
              <a:schemeClr val="dk1"/>
            </a:fontRef>
          </p:style>
          <p:txBody>
            <a:bodyPr wrap="square" lIns="108000" tIns="36000" rIns="108000" bIns="36000" rtlCol="0" anchor="t" anchorCtr="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NZ" sz="11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Expectations:</a:t>
              </a:r>
            </a:p>
            <a:p>
              <a:pPr marL="131763" marR="0" lvl="0"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9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Turn up early</a:t>
              </a:r>
            </a:p>
            <a:p>
              <a:pPr marL="131763" marR="0" lvl="0"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900" u="none" strike="noStrike" kern="1200" cap="none" spc="-20" normalizeH="0" noProof="0">
                  <a:ln>
                    <a:noFill/>
                  </a:ln>
                  <a:solidFill>
                    <a:srgbClr val="36424A"/>
                  </a:solidFill>
                  <a:effectLst/>
                  <a:uLnTx/>
                  <a:uFillTx/>
                  <a:latin typeface="Segoe UI" panose="020B0502040204020203" pitchFamily="34" charset="0"/>
                  <a:cs typeface="Segoe UI" panose="020B0502040204020203" pitchFamily="34" charset="0"/>
                </a:rPr>
                <a:t>Know what pages of your workbook you need to be working on</a:t>
              </a:r>
            </a:p>
            <a:p>
              <a:pPr marL="131763" marR="0" lvl="0"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9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Phone off</a:t>
              </a:r>
            </a:p>
            <a:p>
              <a:pPr marL="131763" marR="0" lvl="0"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9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Ask questions</a:t>
              </a:r>
            </a:p>
            <a:p>
              <a:pPr marL="131763" marR="0" lvl="0"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9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Admit if you need help</a:t>
              </a:r>
            </a:p>
            <a:p>
              <a:pPr marL="131763" marR="0" lvl="0"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9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Know what you need to get signed off on</a:t>
              </a:r>
            </a:p>
          </p:txBody>
        </p:sp>
      </p:grpSp>
      <p:sp>
        <p:nvSpPr>
          <p:cNvPr id="39" name="Footer Placeholder 1">
            <a:extLst>
              <a:ext uri="{FF2B5EF4-FFF2-40B4-BE49-F238E27FC236}">
                <a16:creationId xmlns:a16="http://schemas.microsoft.com/office/drawing/2014/main" id="{A5CB2167-2999-5274-C2CF-778CCEF645FF}"/>
              </a:ext>
            </a:extLst>
          </p:cNvPr>
          <p:cNvSpPr txBox="1">
            <a:spLocks/>
          </p:cNvSpPr>
          <p:nvPr/>
        </p:nvSpPr>
        <p:spPr>
          <a:xfrm>
            <a:off x="383624" y="6489700"/>
            <a:ext cx="2006712" cy="167307"/>
          </a:xfrm>
          <a:prstGeom prst="rect">
            <a:avLst/>
          </a:prstGeom>
        </p:spPr>
        <p:txBody>
          <a:bodyPr vert="horz" lIns="0" tIns="0" rIns="91440" bIns="0" rtlCol="0" anchor="t" anchorCtr="0"/>
          <a:lstStyle>
            <a:defPPr>
              <a:defRPr lang="en-US"/>
            </a:defPPr>
            <a:lvl1pPr marL="0" algn="l" defTabSz="457200" rtl="0" eaLnBrk="1" latinLnBrk="0" hangingPunct="1">
              <a:defRPr sz="800" b="0" i="0" kern="1200">
                <a:solidFill>
                  <a:srgbClr val="9B9DA1"/>
                </a:solidFill>
                <a:latin typeface="Segoe UI" panose="020B0502040204020203" pitchFamily="34" charset="0"/>
                <a:ea typeface="+mn-ea"/>
                <a:cs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Apprenticeship Toolkit</a:t>
            </a:r>
          </a:p>
        </p:txBody>
      </p:sp>
      <p:sp>
        <p:nvSpPr>
          <p:cNvPr id="79" name="Rectangle 78">
            <a:extLst>
              <a:ext uri="{FF2B5EF4-FFF2-40B4-BE49-F238E27FC236}">
                <a16:creationId xmlns:a16="http://schemas.microsoft.com/office/drawing/2014/main" id="{1DFBDDA7-68AE-7500-FDAC-776E67B355F8}"/>
              </a:ext>
            </a:extLst>
          </p:cNvPr>
          <p:cNvSpPr/>
          <p:nvPr/>
        </p:nvSpPr>
        <p:spPr>
          <a:xfrm>
            <a:off x="5022856" y="1427610"/>
            <a:ext cx="4115070" cy="5006983"/>
          </a:xfrm>
          <a:prstGeom prst="rect">
            <a:avLst/>
          </a:prstGeom>
          <a:solidFill>
            <a:srgbClr val="00A99D">
              <a:alpha val="20000"/>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 name="Rectangle 53">
            <a:extLst>
              <a:ext uri="{FF2B5EF4-FFF2-40B4-BE49-F238E27FC236}">
                <a16:creationId xmlns:a16="http://schemas.microsoft.com/office/drawing/2014/main" id="{5BA613DC-C976-136B-DC27-8993820101B7}"/>
              </a:ext>
            </a:extLst>
          </p:cNvPr>
          <p:cNvSpPr/>
          <p:nvPr/>
        </p:nvSpPr>
        <p:spPr>
          <a:xfrm>
            <a:off x="5128214" y="2780643"/>
            <a:ext cx="3867805" cy="334313"/>
          </a:xfrm>
          <a:prstGeom prst="rect">
            <a:avLst/>
          </a:prstGeom>
          <a:ln>
            <a:noFill/>
          </a:ln>
        </p:spPr>
        <p:style>
          <a:lnRef idx="2">
            <a:schemeClr val="dk1"/>
          </a:lnRef>
          <a:fillRef idx="1">
            <a:schemeClr val="lt1"/>
          </a:fillRef>
          <a:effectRef idx="0">
            <a:schemeClr val="dk1"/>
          </a:effectRef>
          <a:fontRef idx="minor">
            <a:schemeClr val="dk1"/>
          </a:fontRef>
        </p:style>
        <p:txBody>
          <a:bodyPr wrap="square" lIns="108000" tIns="36000" rIns="108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9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Attendees: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8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Marnie (leading hand), Sean, Ned, Griff (apprentices)</a:t>
            </a:r>
          </a:p>
        </p:txBody>
      </p:sp>
      <p:sp>
        <p:nvSpPr>
          <p:cNvPr id="56" name="Rectangle 55">
            <a:extLst>
              <a:ext uri="{FF2B5EF4-FFF2-40B4-BE49-F238E27FC236}">
                <a16:creationId xmlns:a16="http://schemas.microsoft.com/office/drawing/2014/main" id="{C2467E8D-FAE4-AF0E-91EF-0D9BC7ECD32E}"/>
              </a:ext>
            </a:extLst>
          </p:cNvPr>
          <p:cNvSpPr/>
          <p:nvPr/>
        </p:nvSpPr>
        <p:spPr>
          <a:xfrm>
            <a:off x="5128214" y="4762625"/>
            <a:ext cx="3867805" cy="526674"/>
          </a:xfrm>
          <a:prstGeom prst="rect">
            <a:avLst/>
          </a:prstGeom>
          <a:ln>
            <a:noFill/>
          </a:ln>
        </p:spPr>
        <p:style>
          <a:lnRef idx="2">
            <a:schemeClr val="dk1"/>
          </a:lnRef>
          <a:fillRef idx="1">
            <a:schemeClr val="lt1"/>
          </a:fillRef>
          <a:effectRef idx="0">
            <a:schemeClr val="dk1"/>
          </a:effectRef>
          <a:fontRef idx="minor">
            <a:schemeClr val="dk1"/>
          </a:fontRef>
        </p:style>
        <p:txBody>
          <a:bodyPr wrap="square" lIns="108000" tIns="36000" rIns="108000" bIns="36000" rtlCol="0" anchor="t" anchorCtr="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10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Preparation:</a:t>
            </a:r>
          </a:p>
          <a:p>
            <a:pPr marL="131763" lvl="0" indent="-131763" defTabSz="914400">
              <a:buFont typeface="Arial" panose="020B0604020202020204" pitchFamily="34" charset="0"/>
              <a:buChar char="•"/>
              <a:defRPr/>
            </a:pPr>
            <a:r>
              <a:rPr lang="en-NZ" sz="800">
                <a:solidFill>
                  <a:srgbClr val="36424A"/>
                </a:solidFill>
                <a:latin typeface="Segoe UI" panose="020B0502040204020203" pitchFamily="34" charset="0"/>
                <a:cs typeface="Segoe UI" panose="020B0502040204020203" pitchFamily="34" charset="0"/>
              </a:rPr>
              <a:t>Read job board in office</a:t>
            </a:r>
          </a:p>
          <a:p>
            <a:pPr marL="131763" lvl="0" indent="-131763" defTabSz="914400">
              <a:buFont typeface="Arial" panose="020B0604020202020204" pitchFamily="34" charset="0"/>
              <a:buChar char="•"/>
              <a:defRPr/>
            </a:pPr>
            <a:r>
              <a:rPr lang="en-NZ" sz="800">
                <a:solidFill>
                  <a:srgbClr val="36424A"/>
                </a:solidFill>
                <a:latin typeface="Segoe UI" panose="020B0502040204020203" pitchFamily="34" charset="0"/>
                <a:cs typeface="Segoe UI" panose="020B0502040204020203" pitchFamily="34" charset="0"/>
              </a:rPr>
              <a:t>Check what their goals were last week and what they needed signed off</a:t>
            </a:r>
          </a:p>
        </p:txBody>
      </p:sp>
      <p:sp>
        <p:nvSpPr>
          <p:cNvPr id="57" name="Rectangle 56">
            <a:extLst>
              <a:ext uri="{FF2B5EF4-FFF2-40B4-BE49-F238E27FC236}">
                <a16:creationId xmlns:a16="http://schemas.microsoft.com/office/drawing/2014/main" id="{5BF25B1E-5A8A-1549-5FDE-3D1739132F09}"/>
              </a:ext>
            </a:extLst>
          </p:cNvPr>
          <p:cNvSpPr/>
          <p:nvPr/>
        </p:nvSpPr>
        <p:spPr>
          <a:xfrm>
            <a:off x="5128214" y="5344158"/>
            <a:ext cx="3867805" cy="1003727"/>
          </a:xfrm>
          <a:prstGeom prst="rect">
            <a:avLst/>
          </a:prstGeom>
          <a:ln>
            <a:noFill/>
          </a:ln>
        </p:spPr>
        <p:style>
          <a:lnRef idx="2">
            <a:schemeClr val="dk1"/>
          </a:lnRef>
          <a:fillRef idx="1">
            <a:schemeClr val="lt1"/>
          </a:fillRef>
          <a:effectRef idx="0">
            <a:schemeClr val="dk1"/>
          </a:effectRef>
          <a:fontRef idx="minor">
            <a:schemeClr val="dk1"/>
          </a:fontRef>
        </p:style>
        <p:txBody>
          <a:bodyPr wrap="square" lIns="108000" tIns="36000" rIns="108000" bIns="36000" rtlCol="0" anchor="t" anchorCtr="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10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Expectations:</a:t>
            </a:r>
          </a:p>
          <a:p>
            <a:pPr marL="131763" marR="0" lvl="0"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8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You’re there first</a:t>
            </a:r>
          </a:p>
          <a:p>
            <a:pPr marL="131763" marR="0" lvl="0"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8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You know what work we have on and what opportunities that could give the apprentices</a:t>
            </a:r>
          </a:p>
          <a:p>
            <a:pPr marL="131763" marR="0" lvl="0"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8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Only take urgent phone calls – explain why you’re taking a call</a:t>
            </a:r>
          </a:p>
          <a:p>
            <a:pPr marL="131763" marR="0" lvl="0"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8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Ask them questions</a:t>
            </a:r>
          </a:p>
          <a:p>
            <a:pPr marL="131763" marR="0" lvl="0"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800">
                <a:solidFill>
                  <a:srgbClr val="36424A"/>
                </a:solidFill>
                <a:latin typeface="Segoe UI" panose="020B0502040204020203" pitchFamily="34" charset="0"/>
                <a:cs typeface="Segoe UI" panose="020B0502040204020203" pitchFamily="34" charset="0"/>
              </a:rPr>
              <a:t>K</a:t>
            </a:r>
            <a:r>
              <a:rPr kumimoji="0" lang="en-NZ" sz="8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now where they’re up to in their workbooks</a:t>
            </a:r>
          </a:p>
        </p:txBody>
      </p:sp>
      <p:sp>
        <p:nvSpPr>
          <p:cNvPr id="80" name="Rectangle 79">
            <a:extLst>
              <a:ext uri="{FF2B5EF4-FFF2-40B4-BE49-F238E27FC236}">
                <a16:creationId xmlns:a16="http://schemas.microsoft.com/office/drawing/2014/main" id="{DD5E958C-A668-022B-F24F-737ECD4EBD52}"/>
              </a:ext>
            </a:extLst>
          </p:cNvPr>
          <p:cNvSpPr/>
          <p:nvPr/>
        </p:nvSpPr>
        <p:spPr>
          <a:xfrm>
            <a:off x="5160131" y="2044138"/>
            <a:ext cx="3744122" cy="5141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Apprentice catch-up agenda: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b="1" u="none" strike="noStrike" kern="1200" cap="none" spc="0" normalizeH="0" baseline="0" noProof="0">
                <a:ln>
                  <a:noFill/>
                </a:ln>
                <a:solidFill>
                  <a:srgbClr val="2C5B66"/>
                </a:solidFill>
                <a:effectLst/>
                <a:uLnTx/>
                <a:uFillTx/>
                <a:latin typeface="Segoe UI" panose="020B0502040204020203" pitchFamily="34" charset="0"/>
                <a:cs typeface="Segoe UI" panose="020B0502040204020203" pitchFamily="34" charset="0"/>
              </a:rPr>
              <a:t>Trainers</a:t>
            </a:r>
          </a:p>
        </p:txBody>
      </p:sp>
      <p:cxnSp>
        <p:nvCxnSpPr>
          <p:cNvPr id="85" name="Straight Connector 84">
            <a:extLst>
              <a:ext uri="{FF2B5EF4-FFF2-40B4-BE49-F238E27FC236}">
                <a16:creationId xmlns:a16="http://schemas.microsoft.com/office/drawing/2014/main" id="{3802F5A7-46DD-05A3-DF55-AD3A426F41DD}"/>
              </a:ext>
            </a:extLst>
          </p:cNvPr>
          <p:cNvCxnSpPr>
            <a:cxnSpLocks/>
          </p:cNvCxnSpPr>
          <p:nvPr/>
        </p:nvCxnSpPr>
        <p:spPr>
          <a:xfrm>
            <a:off x="5149760" y="2560498"/>
            <a:ext cx="3746044" cy="0"/>
          </a:xfrm>
          <a:prstGeom prst="line">
            <a:avLst/>
          </a:prstGeom>
          <a:ln w="12700">
            <a:solidFill>
              <a:srgbClr val="66686D"/>
            </a:solidFill>
          </a:ln>
        </p:spPr>
        <p:style>
          <a:lnRef idx="1">
            <a:schemeClr val="accent1"/>
          </a:lnRef>
          <a:fillRef idx="0">
            <a:schemeClr val="accent1"/>
          </a:fillRef>
          <a:effectRef idx="0">
            <a:schemeClr val="accent1"/>
          </a:effectRef>
          <a:fontRef idx="minor">
            <a:schemeClr val="tx1"/>
          </a:fontRef>
        </p:style>
      </p:cxnSp>
      <p:grpSp>
        <p:nvGrpSpPr>
          <p:cNvPr id="86" name="Group 85">
            <a:extLst>
              <a:ext uri="{FF2B5EF4-FFF2-40B4-BE49-F238E27FC236}">
                <a16:creationId xmlns:a16="http://schemas.microsoft.com/office/drawing/2014/main" id="{E83C9092-2363-0A40-6284-53DC248C30C0}"/>
              </a:ext>
            </a:extLst>
          </p:cNvPr>
          <p:cNvGrpSpPr/>
          <p:nvPr/>
        </p:nvGrpSpPr>
        <p:grpSpPr>
          <a:xfrm>
            <a:off x="5169520" y="1495792"/>
            <a:ext cx="2643946" cy="471600"/>
            <a:chOff x="3780428" y="504209"/>
            <a:chExt cx="2643946" cy="471600"/>
          </a:xfrm>
        </p:grpSpPr>
        <p:sp>
          <p:nvSpPr>
            <p:cNvPr id="87" name="TextBox 86">
              <a:extLst>
                <a:ext uri="{FF2B5EF4-FFF2-40B4-BE49-F238E27FC236}">
                  <a16:creationId xmlns:a16="http://schemas.microsoft.com/office/drawing/2014/main" id="{7A9D20A9-CB9D-2A4F-8582-DB810477C7CB}"/>
                </a:ext>
              </a:extLst>
            </p:cNvPr>
            <p:cNvSpPr txBox="1"/>
            <p:nvPr/>
          </p:nvSpPr>
          <p:spPr>
            <a:xfrm>
              <a:off x="4189473" y="600656"/>
              <a:ext cx="754937" cy="276999"/>
            </a:xfrm>
            <a:prstGeom prst="rect">
              <a:avLst/>
            </a:prstGeom>
            <a:noFill/>
          </p:spPr>
          <p:txBody>
            <a:bodyPr wrap="square" rtlCol="0">
              <a:spAutoFit/>
            </a:bodyPr>
            <a:lstStyle/>
            <a:p>
              <a:pPr lvl="0">
                <a:defRPr/>
              </a:pPr>
              <a:r>
                <a:rPr lang="en-NZ" sz="600" b="1" cap="all">
                  <a:solidFill>
                    <a:srgbClr val="2C5B66"/>
                  </a:solidFill>
                  <a:latin typeface="Segoe UI Black" panose="020B0502040204020203" pitchFamily="34" charset="0"/>
                  <a:cs typeface="Segoe UI Black" panose="020B0502040204020203" pitchFamily="34" charset="0"/>
                </a:rPr>
                <a:t>Buildings </a:t>
              </a:r>
              <a:br>
                <a:rPr lang="en-NZ" sz="600" b="1" cap="all">
                  <a:solidFill>
                    <a:srgbClr val="2C5B66"/>
                  </a:solidFill>
                  <a:latin typeface="Segoe UI Black" panose="020B0502040204020203" pitchFamily="34" charset="0"/>
                  <a:cs typeface="Segoe UI Black" panose="020B0502040204020203" pitchFamily="34" charset="0"/>
                </a:rPr>
              </a:br>
              <a:r>
                <a:rPr lang="en-NZ" sz="600" b="1" cap="all">
                  <a:solidFill>
                    <a:srgbClr val="2C5B66"/>
                  </a:solidFill>
                  <a:latin typeface="Segoe UI Black" panose="020B0502040204020203" pitchFamily="34" charset="0"/>
                  <a:cs typeface="Segoe UI Black" panose="020B0502040204020203" pitchFamily="34" charset="0"/>
                </a:rPr>
                <a:t>R’ Us</a:t>
              </a:r>
            </a:p>
          </p:txBody>
        </p:sp>
        <p:grpSp>
          <p:nvGrpSpPr>
            <p:cNvPr id="88" name="Group 87">
              <a:extLst>
                <a:ext uri="{FF2B5EF4-FFF2-40B4-BE49-F238E27FC236}">
                  <a16:creationId xmlns:a16="http://schemas.microsoft.com/office/drawing/2014/main" id="{F33042B1-6A14-712A-3B3D-25765EEBB5D4}"/>
                </a:ext>
              </a:extLst>
            </p:cNvPr>
            <p:cNvGrpSpPr/>
            <p:nvPr/>
          </p:nvGrpSpPr>
          <p:grpSpPr>
            <a:xfrm>
              <a:off x="3780428" y="504209"/>
              <a:ext cx="471116" cy="471600"/>
              <a:chOff x="3143250" y="171450"/>
              <a:chExt cx="476250" cy="476250"/>
            </a:xfrm>
          </p:grpSpPr>
          <p:sp>
            <p:nvSpPr>
              <p:cNvPr id="93" name="Oval 92">
                <a:extLst>
                  <a:ext uri="{FF2B5EF4-FFF2-40B4-BE49-F238E27FC236}">
                    <a16:creationId xmlns:a16="http://schemas.microsoft.com/office/drawing/2014/main" id="{6004D926-8447-5C1C-70DF-60240A7A8529}"/>
                  </a:ext>
                </a:extLst>
              </p:cNvPr>
              <p:cNvSpPr/>
              <p:nvPr/>
            </p:nvSpPr>
            <p:spPr>
              <a:xfrm>
                <a:off x="3143250" y="171450"/>
                <a:ext cx="476250" cy="476250"/>
              </a:xfrm>
              <a:prstGeom prst="ellipse">
                <a:avLst/>
              </a:prstGeom>
              <a:solidFill>
                <a:srgbClr val="2C5B66">
                  <a:alpha val="6666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94" name="Graphic 93" descr="Tools with solid fill">
                <a:extLst>
                  <a:ext uri="{FF2B5EF4-FFF2-40B4-BE49-F238E27FC236}">
                    <a16:creationId xmlns:a16="http://schemas.microsoft.com/office/drawing/2014/main" id="{3A952D16-A62C-CDBD-F88E-76755A2EDD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42699" y="260350"/>
                <a:ext cx="290052" cy="290052"/>
              </a:xfrm>
              <a:prstGeom prst="rect">
                <a:avLst/>
              </a:prstGeom>
            </p:spPr>
          </p:pic>
          <p:sp>
            <p:nvSpPr>
              <p:cNvPr id="95" name="Oval 94">
                <a:extLst>
                  <a:ext uri="{FF2B5EF4-FFF2-40B4-BE49-F238E27FC236}">
                    <a16:creationId xmlns:a16="http://schemas.microsoft.com/office/drawing/2014/main" id="{E2946862-F4B1-2B4E-E1D0-77BD2F50E820}"/>
                  </a:ext>
                </a:extLst>
              </p:cNvPr>
              <p:cNvSpPr/>
              <p:nvPr/>
            </p:nvSpPr>
            <p:spPr>
              <a:xfrm>
                <a:off x="3172849" y="196850"/>
                <a:ext cx="417052" cy="417052"/>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89" name="Group 88">
              <a:extLst>
                <a:ext uri="{FF2B5EF4-FFF2-40B4-BE49-F238E27FC236}">
                  <a16:creationId xmlns:a16="http://schemas.microsoft.com/office/drawing/2014/main" id="{AF9F7C52-6AA1-5C46-E8B5-AD6094CEF0B2}"/>
                </a:ext>
              </a:extLst>
            </p:cNvPr>
            <p:cNvGrpSpPr/>
            <p:nvPr/>
          </p:nvGrpSpPr>
          <p:grpSpPr>
            <a:xfrm>
              <a:off x="5020449" y="527732"/>
              <a:ext cx="1403925" cy="382487"/>
              <a:chOff x="5033959" y="529610"/>
              <a:chExt cx="1419224" cy="413022"/>
            </a:xfrm>
          </p:grpSpPr>
          <p:sp>
            <p:nvSpPr>
              <p:cNvPr id="90" name="Rectangle: Diagonal Corners Rounded 49">
                <a:extLst>
                  <a:ext uri="{FF2B5EF4-FFF2-40B4-BE49-F238E27FC236}">
                    <a16:creationId xmlns:a16="http://schemas.microsoft.com/office/drawing/2014/main" id="{B2298DEA-8519-2274-20B6-77463601B379}"/>
                  </a:ext>
                </a:extLst>
              </p:cNvPr>
              <p:cNvSpPr/>
              <p:nvPr/>
            </p:nvSpPr>
            <p:spPr>
              <a:xfrm>
                <a:off x="5033959" y="529610"/>
                <a:ext cx="1419224" cy="413022"/>
              </a:xfrm>
              <a:prstGeom prst="round2DiagRect">
                <a:avLst/>
              </a:prstGeom>
              <a:solidFill>
                <a:srgbClr val="2C5B66">
                  <a:alpha val="6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1" name="TextBox 90">
                <a:extLst>
                  <a:ext uri="{FF2B5EF4-FFF2-40B4-BE49-F238E27FC236}">
                    <a16:creationId xmlns:a16="http://schemas.microsoft.com/office/drawing/2014/main" id="{3D76FBFD-9789-D085-9EB0-C32B12948D70}"/>
                  </a:ext>
                </a:extLst>
              </p:cNvPr>
              <p:cNvSpPr txBox="1"/>
              <p:nvPr/>
            </p:nvSpPr>
            <p:spPr>
              <a:xfrm>
                <a:off x="5389230" y="566623"/>
                <a:ext cx="1024978" cy="338994"/>
              </a:xfrm>
              <a:prstGeom prst="rect">
                <a:avLst/>
              </a:prstGeom>
              <a:noFill/>
            </p:spPr>
            <p:txBody>
              <a:bodyPr wrap="square" rtlCol="0">
                <a:spAutoFit/>
              </a:bodyPr>
              <a:lstStyle/>
              <a:p>
                <a:pPr lvl="0" defTabSz="914400">
                  <a:lnSpc>
                    <a:spcPct val="90000"/>
                  </a:lnSpc>
                  <a:defRPr/>
                </a:pPr>
                <a:r>
                  <a:rPr lang="en-NZ" sz="800" b="1">
                    <a:solidFill>
                      <a:prstClr val="white"/>
                    </a:solidFill>
                    <a:latin typeface="Segoe UI" panose="020B0502040204020203" pitchFamily="34" charset="0"/>
                    <a:cs typeface="Segoe UI" panose="020B0502040204020203" pitchFamily="34" charset="0"/>
                  </a:rPr>
                  <a:t>Association of Building Masters</a:t>
                </a:r>
              </a:p>
            </p:txBody>
          </p:sp>
          <p:pic>
            <p:nvPicPr>
              <p:cNvPr id="92" name="Graphic 91" descr="Neighborhood with solid fill">
                <a:extLst>
                  <a:ext uri="{FF2B5EF4-FFF2-40B4-BE49-F238E27FC236}">
                    <a16:creationId xmlns:a16="http://schemas.microsoft.com/office/drawing/2014/main" id="{6935356C-8BA7-2B33-11BB-F25BC38B81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17635" y="566369"/>
                <a:ext cx="311612" cy="311612"/>
              </a:xfrm>
              <a:prstGeom prst="rect">
                <a:avLst/>
              </a:prstGeom>
            </p:spPr>
          </p:pic>
        </p:grpSp>
      </p:grpSp>
      <p:sp>
        <p:nvSpPr>
          <p:cNvPr id="96" name="Rectangle 95">
            <a:extLst>
              <a:ext uri="{FF2B5EF4-FFF2-40B4-BE49-F238E27FC236}">
                <a16:creationId xmlns:a16="http://schemas.microsoft.com/office/drawing/2014/main" id="{7181FAFB-D5CD-28BC-49CC-DA4730FE0CFE}"/>
              </a:ext>
            </a:extLst>
          </p:cNvPr>
          <p:cNvSpPr/>
          <p:nvPr/>
        </p:nvSpPr>
        <p:spPr>
          <a:xfrm>
            <a:off x="5072157" y="2544359"/>
            <a:ext cx="2307348" cy="258927"/>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000" i="1"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Wednesdays – 6:30 – 7:30am</a:t>
            </a:r>
          </a:p>
        </p:txBody>
      </p:sp>
      <p:sp>
        <p:nvSpPr>
          <p:cNvPr id="37" name="Rectangle 36">
            <a:extLst>
              <a:ext uri="{FF2B5EF4-FFF2-40B4-BE49-F238E27FC236}">
                <a16:creationId xmlns:a16="http://schemas.microsoft.com/office/drawing/2014/main" id="{96E820C9-B7FE-2F0F-CC01-AB3027CFC9D1}"/>
              </a:ext>
            </a:extLst>
          </p:cNvPr>
          <p:cNvSpPr/>
          <p:nvPr/>
        </p:nvSpPr>
        <p:spPr>
          <a:xfrm>
            <a:off x="5128214" y="3151487"/>
            <a:ext cx="3867805" cy="1564162"/>
          </a:xfrm>
          <a:prstGeom prst="rect">
            <a:avLst/>
          </a:prstGeom>
          <a:ln>
            <a:noFill/>
          </a:ln>
        </p:spPr>
        <p:style>
          <a:lnRef idx="2">
            <a:schemeClr val="dk1"/>
          </a:lnRef>
          <a:fillRef idx="1">
            <a:schemeClr val="lt1"/>
          </a:fillRef>
          <a:effectRef idx="0">
            <a:schemeClr val="dk1"/>
          </a:effectRef>
          <a:fontRef idx="minor">
            <a:schemeClr val="dk1"/>
          </a:fontRef>
        </p:style>
        <p:txBody>
          <a:bodyPr wrap="square" tIns="216000" bIns="36000" numCol="2" rtlCol="0" anchor="t" anchorCtr="0">
            <a:no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8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Goal 1:</a:t>
            </a:r>
            <a:br>
              <a:rPr kumimoji="0" lang="en-NZ" sz="8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br>
            <a:r>
              <a:rPr kumimoji="0" lang="en-NZ" sz="8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They’ve told you what last week’s goal was and they’ve set this week’s goal</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8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Goal 2: </a:t>
            </a:r>
            <a:br>
              <a:rPr kumimoji="0" lang="en-NZ" sz="8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br>
            <a:r>
              <a:rPr kumimoji="0" lang="en-NZ" sz="8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You’ve identified an opportunity for them to achieve this week’s goal</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8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Goal 3:</a:t>
            </a:r>
            <a:br>
              <a:rPr kumimoji="0" lang="en-NZ" sz="8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br>
            <a:r>
              <a:rPr kumimoji="0" lang="en-NZ" sz="8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You’ve identified an opportunity for them to demonstrate a skill or get signed off</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8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Goal 4:</a:t>
            </a:r>
            <a:br>
              <a:rPr kumimoji="0" lang="en-NZ" sz="8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br>
            <a:r>
              <a:rPr kumimoji="0" lang="en-NZ" sz="800" u="none" strike="noStrike" kern="1200" cap="none" spc="-20" normalizeH="0" baseline="0" noProof="0">
                <a:ln>
                  <a:noFill/>
                </a:ln>
                <a:solidFill>
                  <a:srgbClr val="36424A"/>
                </a:solidFill>
                <a:effectLst/>
                <a:uLnTx/>
                <a:uFillTx/>
                <a:latin typeface="Segoe UI" panose="020B0502040204020203" pitchFamily="34" charset="0"/>
                <a:cs typeface="Segoe UI" panose="020B0502040204020203" pitchFamily="34" charset="0"/>
              </a:rPr>
              <a:t>You’ve identified something they’ve done in the last week they should be proud of</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8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Goal 5:</a:t>
            </a:r>
            <a:br>
              <a:rPr kumimoji="0" lang="en-NZ" sz="8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br>
            <a:r>
              <a:rPr kumimoji="0" lang="en-NZ" sz="8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They’ve asked you questions about WHY we do things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8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Goal 6:</a:t>
            </a:r>
            <a:br>
              <a:rPr kumimoji="0" lang="en-NZ" sz="8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br>
            <a:r>
              <a:rPr kumimoji="0" lang="en-NZ" sz="8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You’ve explained their Unit Standard in terms of what that means they need to actually do on site</a:t>
            </a:r>
          </a:p>
        </p:txBody>
      </p:sp>
      <p:sp>
        <p:nvSpPr>
          <p:cNvPr id="59" name="TextBox 58">
            <a:extLst>
              <a:ext uri="{FF2B5EF4-FFF2-40B4-BE49-F238E27FC236}">
                <a16:creationId xmlns:a16="http://schemas.microsoft.com/office/drawing/2014/main" id="{62AF9B01-6735-C36F-2AB5-A48B009C75EA}"/>
              </a:ext>
            </a:extLst>
          </p:cNvPr>
          <p:cNvSpPr txBox="1"/>
          <p:nvPr/>
        </p:nvSpPr>
        <p:spPr>
          <a:xfrm>
            <a:off x="5112671" y="3136619"/>
            <a:ext cx="1153886"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10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Catch-up goals:</a:t>
            </a:r>
          </a:p>
        </p:txBody>
      </p:sp>
      <p:sp>
        <p:nvSpPr>
          <p:cNvPr id="121" name="TextBox 120">
            <a:extLst>
              <a:ext uri="{FF2B5EF4-FFF2-40B4-BE49-F238E27FC236}">
                <a16:creationId xmlns:a16="http://schemas.microsoft.com/office/drawing/2014/main" id="{35C6A019-482C-9377-74DD-80D28FC47F41}"/>
              </a:ext>
            </a:extLst>
          </p:cNvPr>
          <p:cNvSpPr txBox="1"/>
          <p:nvPr/>
        </p:nvSpPr>
        <p:spPr>
          <a:xfrm>
            <a:off x="5038473" y="1156667"/>
            <a:ext cx="3844771" cy="184666"/>
          </a:xfrm>
          <a:prstGeom prst="rect">
            <a:avLst/>
          </a:prstGeom>
          <a:noFill/>
        </p:spPr>
        <p:txBody>
          <a:bodyPr wrap="square" lIns="0" tIns="0" rIns="0" bIns="0">
            <a:spAutoFit/>
          </a:bodyPr>
          <a:lstStyle/>
          <a:p>
            <a:r>
              <a:rPr lang="en-NZ" sz="1200" b="1">
                <a:solidFill>
                  <a:srgbClr val="10273C"/>
                </a:solidFill>
                <a:latin typeface="Segoe UI Black" panose="020B0502040204020203" pitchFamily="34" charset="0"/>
                <a:cs typeface="Segoe UI Black" panose="020B0502040204020203" pitchFamily="34" charset="0"/>
              </a:rPr>
              <a:t>Apprentice catch-up agenda – </a:t>
            </a:r>
            <a:r>
              <a:rPr lang="en-NZ" sz="1200">
                <a:solidFill>
                  <a:srgbClr val="10273C"/>
                </a:solidFill>
                <a:latin typeface="Segoe UI" panose="020B0502040204020203" pitchFamily="34" charset="0"/>
                <a:cs typeface="Segoe UI" panose="020B0502040204020203" pitchFamily="34" charset="0"/>
              </a:rPr>
              <a:t>trainer version</a:t>
            </a:r>
          </a:p>
        </p:txBody>
      </p:sp>
      <p:grpSp>
        <p:nvGrpSpPr>
          <p:cNvPr id="6" name="Group 5">
            <a:extLst>
              <a:ext uri="{FF2B5EF4-FFF2-40B4-BE49-F238E27FC236}">
                <a16:creationId xmlns:a16="http://schemas.microsoft.com/office/drawing/2014/main" id="{3626F27B-FA48-78E2-F5D9-34DD914E4744}"/>
              </a:ext>
            </a:extLst>
          </p:cNvPr>
          <p:cNvGrpSpPr/>
          <p:nvPr/>
        </p:nvGrpSpPr>
        <p:grpSpPr>
          <a:xfrm>
            <a:off x="512900" y="1507168"/>
            <a:ext cx="2643946" cy="471600"/>
            <a:chOff x="3780428" y="504209"/>
            <a:chExt cx="2643946" cy="471600"/>
          </a:xfrm>
        </p:grpSpPr>
        <p:sp>
          <p:nvSpPr>
            <p:cNvPr id="7" name="TextBox 6">
              <a:extLst>
                <a:ext uri="{FF2B5EF4-FFF2-40B4-BE49-F238E27FC236}">
                  <a16:creationId xmlns:a16="http://schemas.microsoft.com/office/drawing/2014/main" id="{398EA31A-260B-BB06-2628-60D9B4CE57C2}"/>
                </a:ext>
              </a:extLst>
            </p:cNvPr>
            <p:cNvSpPr txBox="1"/>
            <p:nvPr/>
          </p:nvSpPr>
          <p:spPr>
            <a:xfrm>
              <a:off x="4189473" y="600656"/>
              <a:ext cx="754937" cy="276999"/>
            </a:xfrm>
            <a:prstGeom prst="rect">
              <a:avLst/>
            </a:prstGeom>
            <a:noFill/>
          </p:spPr>
          <p:txBody>
            <a:bodyPr wrap="square" rtlCol="0">
              <a:spAutoFit/>
            </a:bodyPr>
            <a:lstStyle/>
            <a:p>
              <a:pPr lvl="0">
                <a:defRPr/>
              </a:pPr>
              <a:r>
                <a:rPr lang="en-NZ" sz="600" b="1" cap="all">
                  <a:solidFill>
                    <a:srgbClr val="2C5B66"/>
                  </a:solidFill>
                  <a:latin typeface="Segoe UI Black" panose="020B0502040204020203" pitchFamily="34" charset="0"/>
                  <a:cs typeface="Segoe UI Black" panose="020B0502040204020203" pitchFamily="34" charset="0"/>
                </a:rPr>
                <a:t>Buildings </a:t>
              </a:r>
              <a:br>
                <a:rPr lang="en-NZ" sz="600" b="1" cap="all">
                  <a:solidFill>
                    <a:srgbClr val="2C5B66"/>
                  </a:solidFill>
                  <a:latin typeface="Segoe UI Black" panose="020B0502040204020203" pitchFamily="34" charset="0"/>
                  <a:cs typeface="Segoe UI Black" panose="020B0502040204020203" pitchFamily="34" charset="0"/>
                </a:rPr>
              </a:br>
              <a:r>
                <a:rPr lang="en-NZ" sz="600" b="1" cap="all">
                  <a:solidFill>
                    <a:srgbClr val="2C5B66"/>
                  </a:solidFill>
                  <a:latin typeface="Segoe UI Black" panose="020B0502040204020203" pitchFamily="34" charset="0"/>
                  <a:cs typeface="Segoe UI Black" panose="020B0502040204020203" pitchFamily="34" charset="0"/>
                </a:rPr>
                <a:t>R’ Us</a:t>
              </a:r>
            </a:p>
          </p:txBody>
        </p:sp>
        <p:grpSp>
          <p:nvGrpSpPr>
            <p:cNvPr id="8" name="Group 7">
              <a:extLst>
                <a:ext uri="{FF2B5EF4-FFF2-40B4-BE49-F238E27FC236}">
                  <a16:creationId xmlns:a16="http://schemas.microsoft.com/office/drawing/2014/main" id="{D7ABBFAF-649E-3DDF-B7E1-D1676ED6546E}"/>
                </a:ext>
              </a:extLst>
            </p:cNvPr>
            <p:cNvGrpSpPr/>
            <p:nvPr/>
          </p:nvGrpSpPr>
          <p:grpSpPr>
            <a:xfrm>
              <a:off x="3780428" y="504209"/>
              <a:ext cx="471116" cy="471600"/>
              <a:chOff x="3143250" y="171450"/>
              <a:chExt cx="476250" cy="476250"/>
            </a:xfrm>
          </p:grpSpPr>
          <p:sp>
            <p:nvSpPr>
              <p:cNvPr id="13" name="Oval 12">
                <a:extLst>
                  <a:ext uri="{FF2B5EF4-FFF2-40B4-BE49-F238E27FC236}">
                    <a16:creationId xmlns:a16="http://schemas.microsoft.com/office/drawing/2014/main" id="{A639483E-B3D6-6306-C547-A94759A1CFCA}"/>
                  </a:ext>
                </a:extLst>
              </p:cNvPr>
              <p:cNvSpPr/>
              <p:nvPr/>
            </p:nvSpPr>
            <p:spPr>
              <a:xfrm>
                <a:off x="3143250" y="171450"/>
                <a:ext cx="476250" cy="476250"/>
              </a:xfrm>
              <a:prstGeom prst="ellipse">
                <a:avLst/>
              </a:prstGeom>
              <a:solidFill>
                <a:srgbClr val="2C5B66">
                  <a:alpha val="6666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4" name="Graphic 13" descr="Tools with solid fill">
                <a:extLst>
                  <a:ext uri="{FF2B5EF4-FFF2-40B4-BE49-F238E27FC236}">
                    <a16:creationId xmlns:a16="http://schemas.microsoft.com/office/drawing/2014/main" id="{7F52DB98-B9F5-E2F7-887A-68E91BC558C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42699" y="260350"/>
                <a:ext cx="290052" cy="290052"/>
              </a:xfrm>
              <a:prstGeom prst="rect">
                <a:avLst/>
              </a:prstGeom>
            </p:spPr>
          </p:pic>
          <p:sp>
            <p:nvSpPr>
              <p:cNvPr id="15" name="Oval 14">
                <a:extLst>
                  <a:ext uri="{FF2B5EF4-FFF2-40B4-BE49-F238E27FC236}">
                    <a16:creationId xmlns:a16="http://schemas.microsoft.com/office/drawing/2014/main" id="{1C17B02B-13EE-9C4F-0062-55976BBD2AFF}"/>
                  </a:ext>
                </a:extLst>
              </p:cNvPr>
              <p:cNvSpPr/>
              <p:nvPr/>
            </p:nvSpPr>
            <p:spPr>
              <a:xfrm>
                <a:off x="3172849" y="196850"/>
                <a:ext cx="417052" cy="417052"/>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9" name="Group 8">
              <a:extLst>
                <a:ext uri="{FF2B5EF4-FFF2-40B4-BE49-F238E27FC236}">
                  <a16:creationId xmlns:a16="http://schemas.microsoft.com/office/drawing/2014/main" id="{21EA2044-6240-FF88-1988-294B5049262D}"/>
                </a:ext>
              </a:extLst>
            </p:cNvPr>
            <p:cNvGrpSpPr/>
            <p:nvPr/>
          </p:nvGrpSpPr>
          <p:grpSpPr>
            <a:xfrm>
              <a:off x="5020449" y="527732"/>
              <a:ext cx="1403925" cy="382487"/>
              <a:chOff x="5033959" y="529610"/>
              <a:chExt cx="1419224" cy="413022"/>
            </a:xfrm>
          </p:grpSpPr>
          <p:sp>
            <p:nvSpPr>
              <p:cNvPr id="10" name="Rectangle: Diagonal Corners Rounded 49">
                <a:extLst>
                  <a:ext uri="{FF2B5EF4-FFF2-40B4-BE49-F238E27FC236}">
                    <a16:creationId xmlns:a16="http://schemas.microsoft.com/office/drawing/2014/main" id="{2FAF92DF-B0B8-FB7F-087E-52F8F3EADF75}"/>
                  </a:ext>
                </a:extLst>
              </p:cNvPr>
              <p:cNvSpPr/>
              <p:nvPr/>
            </p:nvSpPr>
            <p:spPr>
              <a:xfrm>
                <a:off x="5033959" y="529610"/>
                <a:ext cx="1419224" cy="413022"/>
              </a:xfrm>
              <a:prstGeom prst="round2DiagRect">
                <a:avLst/>
              </a:prstGeom>
              <a:solidFill>
                <a:srgbClr val="2C5B66">
                  <a:alpha val="6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F218B23D-16D3-8C11-2059-C0B435845DCA}"/>
                  </a:ext>
                </a:extLst>
              </p:cNvPr>
              <p:cNvSpPr txBox="1"/>
              <p:nvPr/>
            </p:nvSpPr>
            <p:spPr>
              <a:xfrm>
                <a:off x="5389230" y="566623"/>
                <a:ext cx="1024978" cy="338994"/>
              </a:xfrm>
              <a:prstGeom prst="rect">
                <a:avLst/>
              </a:prstGeom>
              <a:noFill/>
            </p:spPr>
            <p:txBody>
              <a:bodyPr wrap="square" rtlCol="0">
                <a:spAutoFit/>
              </a:bodyPr>
              <a:lstStyle/>
              <a:p>
                <a:pPr lvl="0" defTabSz="914400">
                  <a:lnSpc>
                    <a:spcPct val="90000"/>
                  </a:lnSpc>
                  <a:defRPr/>
                </a:pPr>
                <a:r>
                  <a:rPr lang="en-NZ" sz="800" b="1">
                    <a:solidFill>
                      <a:prstClr val="white"/>
                    </a:solidFill>
                    <a:latin typeface="Segoe UI" panose="020B0502040204020203" pitchFamily="34" charset="0"/>
                    <a:cs typeface="Segoe UI" panose="020B0502040204020203" pitchFamily="34" charset="0"/>
                  </a:rPr>
                  <a:t>Association of Building Masters</a:t>
                </a:r>
              </a:p>
            </p:txBody>
          </p:sp>
          <p:pic>
            <p:nvPicPr>
              <p:cNvPr id="12" name="Graphic 11" descr="Neighborhood with solid fill">
                <a:extLst>
                  <a:ext uri="{FF2B5EF4-FFF2-40B4-BE49-F238E27FC236}">
                    <a16:creationId xmlns:a16="http://schemas.microsoft.com/office/drawing/2014/main" id="{93285F58-0DEB-51BE-3AC3-01D79F6CEF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17635" y="566369"/>
                <a:ext cx="311612" cy="311612"/>
              </a:xfrm>
              <a:prstGeom prst="rect">
                <a:avLst/>
              </a:prstGeom>
            </p:spPr>
          </p:pic>
        </p:grpSp>
      </p:grpSp>
    </p:spTree>
    <p:extLst>
      <p:ext uri="{BB962C8B-B14F-4D97-AF65-F5344CB8AC3E}">
        <p14:creationId xmlns:p14="http://schemas.microsoft.com/office/powerpoint/2010/main" val="8739944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13E1B1A-A4A6-AA3F-EC06-E108DFAE15B0}"/>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399A0C6F-9429-C2A6-EDF2-29CBEE556471}"/>
              </a:ext>
            </a:extLst>
          </p:cNvPr>
          <p:cNvSpPr>
            <a:spLocks noGrp="1"/>
          </p:cNvSpPr>
          <p:nvPr>
            <p:ph type="sldNum" sz="quarter" idx="4"/>
          </p:nvPr>
        </p:nvSpPr>
        <p:spPr/>
        <p:txBody>
          <a:bodyPr/>
          <a:lstStyle/>
          <a:p>
            <a:fld id="{1DF4AAA5-C268-2745-B477-E8FB4AEBEA9C}" type="slidenum">
              <a:rPr lang="en-US" smtClean="0"/>
              <a:pPr/>
              <a:t>36</a:t>
            </a:fld>
            <a:endParaRPr lang="en-US"/>
          </a:p>
        </p:txBody>
      </p:sp>
      <p:sp>
        <p:nvSpPr>
          <p:cNvPr id="4" name="TextBox 3">
            <a:extLst>
              <a:ext uri="{FF2B5EF4-FFF2-40B4-BE49-F238E27FC236}">
                <a16:creationId xmlns:a16="http://schemas.microsoft.com/office/drawing/2014/main" id="{B6ADE0FA-1B43-4059-82E6-A1FEFB4116F4}"/>
              </a:ext>
            </a:extLst>
          </p:cNvPr>
          <p:cNvSpPr txBox="1"/>
          <p:nvPr/>
        </p:nvSpPr>
        <p:spPr>
          <a:xfrm>
            <a:off x="381001" y="1218150"/>
            <a:ext cx="9180512" cy="4484596"/>
          </a:xfrm>
          <a:prstGeom prst="rect">
            <a:avLst/>
          </a:prstGeom>
          <a:noFill/>
        </p:spPr>
        <p:txBody>
          <a:bodyPr wrap="square" lIns="0" tIns="0" rIns="0" bIns="0" numCol="3" spcCol="360000" rtlCol="0">
            <a:noAutofit/>
          </a:bodyPr>
          <a:lstStyle/>
          <a:p>
            <a:pPr>
              <a:lnSpc>
                <a:spcPts val="1300"/>
              </a:lnSpc>
              <a:spcAft>
                <a:spcPts val="600"/>
              </a:spcAft>
            </a:pPr>
            <a:r>
              <a:rPr lang="en-NZ" sz="1100" b="1" dirty="0">
                <a:latin typeface="Segoe UI Black" panose="020B0502040204020203" pitchFamily="34" charset="0"/>
                <a:cs typeface="Segoe UI Black" panose="020B0502040204020203" pitchFamily="34" charset="0"/>
              </a:rPr>
              <a:t>How to apply the Apprenticeship Schedule</a:t>
            </a:r>
          </a:p>
          <a:p>
            <a:pPr marL="171450" lvl="0" indent="-171450">
              <a:lnSpc>
                <a:spcPts val="1300"/>
              </a:lnSpc>
              <a:spcAft>
                <a:spcPts val="600"/>
              </a:spcAft>
              <a:buClr>
                <a:srgbClr val="00A99D"/>
              </a:buClr>
              <a:buSzPct val="90000"/>
              <a:buFont typeface="System Font Regular"/>
              <a:buChar char="►"/>
            </a:pPr>
            <a:r>
              <a:rPr lang="en-NZ" sz="1000" b="1" dirty="0">
                <a:latin typeface="Segoe UI" panose="020B0502040204020203" pitchFamily="34" charset="0"/>
                <a:cs typeface="Segoe UI" panose="020B0502040204020203" pitchFamily="34" charset="0"/>
              </a:rPr>
              <a:t>Introduce early: </a:t>
            </a:r>
            <a:r>
              <a:rPr lang="en-NZ" sz="1000" dirty="0">
                <a:latin typeface="Segoe UI" panose="020B0502040204020203" pitchFamily="34" charset="0"/>
                <a:cs typeface="Segoe UI" panose="020B0502040204020203" pitchFamily="34" charset="0"/>
              </a:rPr>
              <a:t>apprentices should see the schedule as part of their role from the beginning.</a:t>
            </a:r>
          </a:p>
          <a:p>
            <a:pPr marL="171450" lvl="0" indent="-171450">
              <a:lnSpc>
                <a:spcPts val="1300"/>
              </a:lnSpc>
              <a:spcAft>
                <a:spcPts val="600"/>
              </a:spcAft>
              <a:buClr>
                <a:srgbClr val="00A99D"/>
              </a:buClr>
              <a:buSzPct val="90000"/>
              <a:buFont typeface="System Font Regular"/>
              <a:buChar char="►"/>
            </a:pPr>
            <a:r>
              <a:rPr lang="en-NZ" sz="1000" b="1" dirty="0">
                <a:latin typeface="Segoe UI" panose="020B0502040204020203" pitchFamily="34" charset="0"/>
                <a:cs typeface="Segoe UI" panose="020B0502040204020203" pitchFamily="34" charset="0"/>
              </a:rPr>
              <a:t>Plan consistently: </a:t>
            </a:r>
            <a:r>
              <a:rPr lang="en-NZ" sz="1000" dirty="0">
                <a:latin typeface="Segoe UI" panose="020B0502040204020203" pitchFamily="34" charset="0"/>
                <a:cs typeface="Segoe UI" panose="020B0502040204020203" pitchFamily="34" charset="0"/>
              </a:rPr>
              <a:t>lock in times for catch-ups, advisor visits, simulations, and wellbeing check-ins.</a:t>
            </a:r>
          </a:p>
          <a:p>
            <a:pPr marL="171450" lvl="0" indent="-171450">
              <a:lnSpc>
                <a:spcPts val="1300"/>
              </a:lnSpc>
              <a:spcAft>
                <a:spcPts val="600"/>
              </a:spcAft>
              <a:buClr>
                <a:srgbClr val="00A99D"/>
              </a:buClr>
              <a:buSzPct val="90000"/>
              <a:buFont typeface="System Font Regular"/>
              <a:buChar char="►"/>
            </a:pPr>
            <a:r>
              <a:rPr lang="en-NZ" sz="1000" b="1" dirty="0">
                <a:latin typeface="Segoe UI" panose="020B0502040204020203" pitchFamily="34" charset="0"/>
                <a:cs typeface="Segoe UI" panose="020B0502040204020203" pitchFamily="34" charset="0"/>
              </a:rPr>
              <a:t>Use the tools: </a:t>
            </a:r>
            <a:r>
              <a:rPr lang="en-NZ" sz="1000" dirty="0">
                <a:latin typeface="Segoe UI" panose="020B0502040204020203" pitchFamily="34" charset="0"/>
                <a:cs typeface="Segoe UI" panose="020B0502040204020203" pitchFamily="34" charset="0"/>
              </a:rPr>
              <a:t>templates and checklists make sessions focused and efficient.</a:t>
            </a:r>
          </a:p>
          <a:p>
            <a:pPr marL="171450" lvl="0" indent="-171450">
              <a:lnSpc>
                <a:spcPts val="1300"/>
              </a:lnSpc>
              <a:spcAft>
                <a:spcPts val="600"/>
              </a:spcAft>
              <a:buClr>
                <a:srgbClr val="00A99D"/>
              </a:buClr>
              <a:buSzPct val="90000"/>
              <a:buFont typeface="System Font Regular"/>
              <a:buChar char="►"/>
            </a:pPr>
            <a:r>
              <a:rPr lang="en-NZ" sz="1000" b="1" dirty="0">
                <a:latin typeface="Segoe UI" panose="020B0502040204020203" pitchFamily="34" charset="0"/>
                <a:cs typeface="Segoe UI" panose="020B0502040204020203" pitchFamily="34" charset="0"/>
              </a:rPr>
              <a:t>Keep it visible: </a:t>
            </a:r>
            <a:r>
              <a:rPr lang="en-NZ" sz="1000" dirty="0">
                <a:latin typeface="Segoe UI" panose="020B0502040204020203" pitchFamily="34" charset="0"/>
                <a:cs typeface="Segoe UI" panose="020B0502040204020203" pitchFamily="34" charset="0"/>
              </a:rPr>
              <a:t>post the schedule where apprentices and staff can see it.</a:t>
            </a:r>
          </a:p>
          <a:p>
            <a:pPr>
              <a:lnSpc>
                <a:spcPts val="1300"/>
              </a:lnSpc>
              <a:spcBef>
                <a:spcPts val="600"/>
              </a:spcBef>
              <a:spcAft>
                <a:spcPts val="600"/>
              </a:spcAft>
            </a:pPr>
            <a:r>
              <a:rPr lang="en-NZ" sz="1100" b="1" dirty="0">
                <a:latin typeface="Segoe UI Black" panose="020B0502040204020203" pitchFamily="34" charset="0"/>
                <a:cs typeface="Segoe UI Black" panose="020B0502040204020203" pitchFamily="34" charset="0"/>
              </a:rPr>
              <a:t>How to customise the Apprenticeship Schedule</a:t>
            </a:r>
          </a:p>
          <a:p>
            <a:pPr>
              <a:lnSpc>
                <a:spcPts val="1300"/>
              </a:lnSpc>
              <a:spcAft>
                <a:spcPts val="600"/>
              </a:spcAft>
            </a:pPr>
            <a:r>
              <a:rPr lang="en-NZ" sz="1000" dirty="0">
                <a:latin typeface="Segoe UI" panose="020B0502040204020203" pitchFamily="34" charset="0"/>
                <a:cs typeface="Segoe UI" panose="020B0502040204020203" pitchFamily="34" charset="0"/>
              </a:rPr>
              <a:t>Every business is different. The schedule is designed to be flexible, so you can adapt it to </a:t>
            </a:r>
            <a:br>
              <a:rPr lang="en-NZ" sz="1000" dirty="0">
                <a:latin typeface="Segoe UI" panose="020B0502040204020203" pitchFamily="34" charset="0"/>
                <a:cs typeface="Segoe UI" panose="020B0502040204020203" pitchFamily="34" charset="0"/>
              </a:rPr>
            </a:br>
            <a:r>
              <a:rPr lang="en-NZ" sz="1000" dirty="0">
                <a:latin typeface="Segoe UI" panose="020B0502040204020203" pitchFamily="34" charset="0"/>
                <a:cs typeface="Segoe UI" panose="020B0502040204020203" pitchFamily="34" charset="0"/>
              </a:rPr>
              <a:t>suit your operations, staff size, and culture.</a:t>
            </a:r>
          </a:p>
          <a:p>
            <a:pPr marL="171450" lvl="0" indent="-171450">
              <a:lnSpc>
                <a:spcPts val="1300"/>
              </a:lnSpc>
              <a:spcAft>
                <a:spcPts val="600"/>
              </a:spcAft>
              <a:buClr>
                <a:srgbClr val="00A99D"/>
              </a:buClr>
              <a:buSzPct val="90000"/>
              <a:buFont typeface="System Font Regular"/>
              <a:buChar char="►"/>
            </a:pPr>
            <a:r>
              <a:rPr lang="en-NZ" sz="1000" b="1" dirty="0">
                <a:latin typeface="Segoe UI" panose="020B0502040204020203" pitchFamily="34" charset="0"/>
                <a:cs typeface="Segoe UI" panose="020B0502040204020203" pitchFamily="34" charset="0"/>
              </a:rPr>
              <a:t>Adjust frequency or timing: </a:t>
            </a:r>
            <a:r>
              <a:rPr lang="en-NZ" sz="1000" dirty="0">
                <a:latin typeface="Segoe UI" panose="020B0502040204020203" pitchFamily="34" charset="0"/>
                <a:cs typeface="Segoe UI" panose="020B0502040204020203" pitchFamily="34" charset="0"/>
              </a:rPr>
              <a:t>if weekly </a:t>
            </a:r>
            <a:br>
              <a:rPr lang="en-NZ" sz="1000" dirty="0">
                <a:latin typeface="Segoe UI" panose="020B0502040204020203" pitchFamily="34" charset="0"/>
                <a:cs typeface="Segoe UI" panose="020B0502040204020203" pitchFamily="34" charset="0"/>
              </a:rPr>
            </a:br>
            <a:r>
              <a:rPr lang="en-NZ" sz="1000" dirty="0">
                <a:latin typeface="Segoe UI" panose="020B0502040204020203" pitchFamily="34" charset="0"/>
                <a:cs typeface="Segoe UI" panose="020B0502040204020203" pitchFamily="34" charset="0"/>
              </a:rPr>
              <a:t>catch-ups are too frequent, try fortnightly, </a:t>
            </a:r>
            <a:br>
              <a:rPr lang="en-NZ" sz="1000" dirty="0">
                <a:latin typeface="Segoe UI" panose="020B0502040204020203" pitchFamily="34" charset="0"/>
                <a:cs typeface="Segoe UI" panose="020B0502040204020203" pitchFamily="34" charset="0"/>
              </a:rPr>
            </a:br>
            <a:r>
              <a:rPr lang="en-NZ" sz="1000" dirty="0">
                <a:latin typeface="Segoe UI" panose="020B0502040204020203" pitchFamily="34" charset="0"/>
                <a:cs typeface="Segoe UI" panose="020B0502040204020203" pitchFamily="34" charset="0"/>
              </a:rPr>
              <a:t>or shorten the session to 30 minutes.</a:t>
            </a:r>
          </a:p>
          <a:p>
            <a:pPr marL="171450" lvl="0" indent="-171450">
              <a:lnSpc>
                <a:spcPts val="1300"/>
              </a:lnSpc>
              <a:spcAft>
                <a:spcPts val="600"/>
              </a:spcAft>
              <a:buClr>
                <a:srgbClr val="00A99D"/>
              </a:buClr>
              <a:buSzPct val="90000"/>
              <a:buFont typeface="System Font Regular"/>
              <a:buChar char="►"/>
            </a:pPr>
            <a:r>
              <a:rPr lang="en-NZ" sz="1000" b="1" dirty="0">
                <a:latin typeface="Segoe UI" panose="020B0502040204020203" pitchFamily="34" charset="0"/>
                <a:cs typeface="Segoe UI" panose="020B0502040204020203" pitchFamily="34" charset="0"/>
              </a:rPr>
              <a:t>Tailor the admin/office support: </a:t>
            </a:r>
            <a:r>
              <a:rPr lang="en-NZ" sz="1000" dirty="0">
                <a:latin typeface="Segoe UI" panose="020B0502040204020203" pitchFamily="34" charset="0"/>
                <a:cs typeface="Segoe UI" panose="020B0502040204020203" pitchFamily="34" charset="0"/>
              </a:rPr>
              <a:t>decide which admin tasks matter most (e.g., uploading evidence, booking courses) and create a task list that matches your provider and systems.</a:t>
            </a:r>
          </a:p>
          <a:p>
            <a:pPr marL="171450" lvl="0" indent="-171450">
              <a:lnSpc>
                <a:spcPts val="1300"/>
              </a:lnSpc>
              <a:spcAft>
                <a:spcPts val="600"/>
              </a:spcAft>
              <a:buClr>
                <a:srgbClr val="00A99D"/>
              </a:buClr>
              <a:buSzPct val="90000"/>
              <a:buFont typeface="System Font Regular"/>
              <a:buChar char="►"/>
            </a:pPr>
            <a:r>
              <a:rPr lang="en-NZ" sz="1000" b="1" dirty="0">
                <a:latin typeface="Segoe UI" panose="020B0502040204020203" pitchFamily="34" charset="0"/>
                <a:cs typeface="Segoe UI" panose="020B0502040204020203" pitchFamily="34" charset="0"/>
              </a:rPr>
              <a:t>Adapt wellbeing check-ins: </a:t>
            </a:r>
            <a:r>
              <a:rPr lang="en-NZ" sz="1000" dirty="0">
                <a:latin typeface="Segoe UI" panose="020B0502040204020203" pitchFamily="34" charset="0"/>
                <a:cs typeface="Segoe UI" panose="020B0502040204020203" pitchFamily="34" charset="0"/>
              </a:rPr>
              <a:t>some businesses may prefer monthly one-on-one sessions, others quarterly. What matters is the regular connection between apprentices and leadership.</a:t>
            </a:r>
          </a:p>
          <a:p>
            <a:pPr marL="171450" lvl="0" indent="-171450">
              <a:lnSpc>
                <a:spcPts val="1300"/>
              </a:lnSpc>
              <a:spcAft>
                <a:spcPts val="600"/>
              </a:spcAft>
              <a:buClr>
                <a:srgbClr val="00A99D"/>
              </a:buClr>
              <a:buSzPct val="90000"/>
              <a:buFont typeface="System Font Regular"/>
              <a:buChar char="►"/>
            </a:pPr>
            <a:r>
              <a:rPr lang="en-NZ" sz="1000" b="1" dirty="0">
                <a:latin typeface="Segoe UI" panose="020B0502040204020203" pitchFamily="34" charset="0"/>
                <a:cs typeface="Segoe UI" panose="020B0502040204020203" pitchFamily="34" charset="0"/>
              </a:rPr>
              <a:t>Link simulations to your trade: </a:t>
            </a:r>
            <a:r>
              <a:rPr lang="en-NZ" sz="1000" dirty="0">
                <a:latin typeface="Segoe UI" panose="020B0502040204020203" pitchFamily="34" charset="0"/>
                <a:cs typeface="Segoe UI" panose="020B0502040204020203" pitchFamily="34" charset="0"/>
              </a:rPr>
              <a:t>design training simulations around the most common or critical tasks in your business.</a:t>
            </a:r>
          </a:p>
          <a:p>
            <a:pPr marL="171450" lvl="0" indent="-171450">
              <a:lnSpc>
                <a:spcPts val="1300"/>
              </a:lnSpc>
              <a:spcAft>
                <a:spcPts val="600"/>
              </a:spcAft>
              <a:buClr>
                <a:srgbClr val="00A99D"/>
              </a:buClr>
              <a:buSzPct val="90000"/>
              <a:buFont typeface="System Font Regular"/>
              <a:buChar char="►"/>
            </a:pPr>
            <a:r>
              <a:rPr lang="en-NZ" sz="1000" b="1" dirty="0">
                <a:latin typeface="Segoe UI" panose="020B0502040204020203" pitchFamily="34" charset="0"/>
                <a:cs typeface="Segoe UI" panose="020B0502040204020203" pitchFamily="34" charset="0"/>
              </a:rPr>
              <a:t>Use the calculator: </a:t>
            </a:r>
            <a:r>
              <a:rPr lang="en-NZ" sz="1000" dirty="0">
                <a:latin typeface="Segoe UI" panose="020B0502040204020203" pitchFamily="34" charset="0"/>
                <a:cs typeface="Segoe UI" panose="020B0502040204020203" pitchFamily="34" charset="0"/>
              </a:rPr>
              <a:t>test different schedule designs to find a balance between apprentice support and business efficiency.</a:t>
            </a:r>
          </a:p>
          <a:p>
            <a:pPr marL="171450" lvl="0" indent="-171450">
              <a:lnSpc>
                <a:spcPts val="1300"/>
              </a:lnSpc>
              <a:spcAft>
                <a:spcPts val="600"/>
              </a:spcAft>
              <a:buClr>
                <a:srgbClr val="00A99D"/>
              </a:buClr>
              <a:buSzPct val="90000"/>
              <a:buFont typeface="System Font Regular"/>
              <a:buChar char="►"/>
            </a:pPr>
            <a:r>
              <a:rPr lang="en-NZ" sz="1000" b="1" dirty="0">
                <a:latin typeface="Segoe UI" panose="020B0502040204020203" pitchFamily="34" charset="0"/>
                <a:cs typeface="Segoe UI" panose="020B0502040204020203" pitchFamily="34" charset="0"/>
              </a:rPr>
              <a:t>Reflect your culture: </a:t>
            </a:r>
            <a:r>
              <a:rPr lang="en-NZ" sz="1000" dirty="0">
                <a:latin typeface="Segoe UI" panose="020B0502040204020203" pitchFamily="34" charset="0"/>
                <a:cs typeface="Segoe UI" panose="020B0502040204020203" pitchFamily="34" charset="0"/>
              </a:rPr>
              <a:t>if teamwork or leadership development is central to your business, adjust the agendas to give more focus to those areas.</a:t>
            </a:r>
          </a:p>
          <a:p>
            <a:pPr>
              <a:lnSpc>
                <a:spcPts val="1300"/>
              </a:lnSpc>
              <a:spcAft>
                <a:spcPts val="600"/>
              </a:spcAft>
            </a:pPr>
            <a:r>
              <a:rPr lang="en-NZ" sz="1000" dirty="0">
                <a:latin typeface="Segoe UI" panose="020B0502040204020203" pitchFamily="34" charset="0"/>
                <a:cs typeface="Segoe UI" panose="020B0502040204020203" pitchFamily="34" charset="0"/>
              </a:rPr>
              <a:t>The goal is not to adopt the schedule rigidly, </a:t>
            </a:r>
            <a:br>
              <a:rPr lang="en-NZ" sz="1000" dirty="0">
                <a:latin typeface="Segoe UI" panose="020B0502040204020203" pitchFamily="34" charset="0"/>
                <a:cs typeface="Segoe UI" panose="020B0502040204020203" pitchFamily="34" charset="0"/>
              </a:rPr>
            </a:br>
            <a:r>
              <a:rPr lang="en-NZ" sz="1000" dirty="0">
                <a:latin typeface="Segoe UI" panose="020B0502040204020203" pitchFamily="34" charset="0"/>
                <a:cs typeface="Segoe UI" panose="020B0502040204020203" pitchFamily="34" charset="0"/>
              </a:rPr>
              <a:t>but to make it work for your business while keeping the structure and rhythm that drive apprentice success.</a:t>
            </a:r>
          </a:p>
          <a:p>
            <a:pPr>
              <a:lnSpc>
                <a:spcPts val="1300"/>
              </a:lnSpc>
              <a:spcAft>
                <a:spcPts val="600"/>
              </a:spcAft>
            </a:pPr>
            <a:endParaRPr lang="en-NZ" sz="1000" dirty="0">
              <a:latin typeface="Segoe UI" panose="020B0502040204020203" pitchFamily="34" charset="0"/>
              <a:cs typeface="Segoe UI" panose="020B0502040204020203" pitchFamily="34" charset="0"/>
            </a:endParaRPr>
          </a:p>
          <a:p>
            <a:pPr>
              <a:lnSpc>
                <a:spcPts val="1300"/>
              </a:lnSpc>
              <a:spcAft>
                <a:spcPts val="600"/>
              </a:spcAft>
            </a:pPr>
            <a:r>
              <a:rPr lang="en-NZ" sz="1100" b="1" dirty="0">
                <a:latin typeface="Segoe UI Black" panose="020B0502040204020203" pitchFamily="34" charset="0"/>
                <a:cs typeface="Segoe UI Black" panose="020B0502040204020203" pitchFamily="34" charset="0"/>
              </a:rPr>
              <a:t>Benefits for employers</a:t>
            </a:r>
          </a:p>
          <a:p>
            <a:pPr marL="171450" lvl="0" indent="-171450">
              <a:lnSpc>
                <a:spcPts val="1300"/>
              </a:lnSpc>
              <a:spcAft>
                <a:spcPts val="600"/>
              </a:spcAft>
              <a:buClr>
                <a:srgbClr val="00A99D"/>
              </a:buClr>
              <a:buSzPct val="90000"/>
              <a:buFont typeface="System Font Regular"/>
              <a:buChar char="►"/>
            </a:pPr>
            <a:r>
              <a:rPr lang="en-NZ" sz="1000" b="1" dirty="0">
                <a:latin typeface="Segoe UI" panose="020B0502040204020203" pitchFamily="34" charset="0"/>
                <a:cs typeface="Segoe UI" panose="020B0502040204020203" pitchFamily="34" charset="0"/>
              </a:rPr>
              <a:t>Certainty: </a:t>
            </a:r>
            <a:r>
              <a:rPr lang="en-NZ" sz="1000" dirty="0">
                <a:latin typeface="Segoe UI" panose="020B0502040204020203" pitchFamily="34" charset="0"/>
                <a:cs typeface="Segoe UI" panose="020B0502040204020203" pitchFamily="34" charset="0"/>
              </a:rPr>
              <a:t>apprentices progress on a reliable timetable.</a:t>
            </a:r>
          </a:p>
          <a:p>
            <a:pPr marL="171450" lvl="0" indent="-171450">
              <a:lnSpc>
                <a:spcPts val="1300"/>
              </a:lnSpc>
              <a:spcAft>
                <a:spcPts val="600"/>
              </a:spcAft>
              <a:buClr>
                <a:srgbClr val="00A99D"/>
              </a:buClr>
              <a:buSzPct val="90000"/>
              <a:buFont typeface="System Font Regular"/>
              <a:buChar char="►"/>
            </a:pPr>
            <a:r>
              <a:rPr lang="en-NZ" sz="1000" b="1" dirty="0">
                <a:latin typeface="Segoe UI" panose="020B0502040204020203" pitchFamily="34" charset="0"/>
                <a:cs typeface="Segoe UI" panose="020B0502040204020203" pitchFamily="34" charset="0"/>
              </a:rPr>
              <a:t>Retention: </a:t>
            </a:r>
            <a:r>
              <a:rPr lang="en-NZ" sz="1000" dirty="0">
                <a:latin typeface="Segoe UI" panose="020B0502040204020203" pitchFamily="34" charset="0"/>
                <a:cs typeface="Segoe UI" panose="020B0502040204020203" pitchFamily="34" charset="0"/>
              </a:rPr>
              <a:t>apprentices feel supported and valued.</a:t>
            </a:r>
          </a:p>
          <a:p>
            <a:pPr marL="171450" lvl="0" indent="-171450">
              <a:lnSpc>
                <a:spcPts val="1300"/>
              </a:lnSpc>
              <a:spcAft>
                <a:spcPts val="600"/>
              </a:spcAft>
              <a:buClr>
                <a:srgbClr val="00A99D"/>
              </a:buClr>
              <a:buSzPct val="90000"/>
              <a:buFont typeface="System Font Regular"/>
              <a:buChar char="►"/>
            </a:pPr>
            <a:r>
              <a:rPr lang="en-NZ" sz="1000" b="1" dirty="0">
                <a:latin typeface="Segoe UI" panose="020B0502040204020203" pitchFamily="34" charset="0"/>
                <a:cs typeface="Segoe UI" panose="020B0502040204020203" pitchFamily="34" charset="0"/>
              </a:rPr>
              <a:t>Productivity: </a:t>
            </a:r>
            <a:r>
              <a:rPr lang="en-NZ" sz="1000" dirty="0">
                <a:latin typeface="Segoe UI" panose="020B0502040204020203" pitchFamily="34" charset="0"/>
                <a:cs typeface="Segoe UI" panose="020B0502040204020203" pitchFamily="34" charset="0"/>
              </a:rPr>
              <a:t>structured sessions reduce wasted supervision time and support qualification progress.</a:t>
            </a:r>
          </a:p>
          <a:p>
            <a:pPr marL="171450" lvl="0" indent="-171450">
              <a:lnSpc>
                <a:spcPts val="1300"/>
              </a:lnSpc>
              <a:spcAft>
                <a:spcPts val="600"/>
              </a:spcAft>
              <a:buClr>
                <a:srgbClr val="00A99D"/>
              </a:buClr>
              <a:buSzPct val="90000"/>
              <a:buFont typeface="System Font Regular"/>
              <a:buChar char="►"/>
            </a:pPr>
            <a:r>
              <a:rPr lang="en-NZ" sz="1000" b="1" dirty="0">
                <a:latin typeface="Segoe UI" panose="020B0502040204020203" pitchFamily="34" charset="0"/>
                <a:cs typeface="Segoe UI" panose="020B0502040204020203" pitchFamily="34" charset="0"/>
              </a:rPr>
              <a:t>Transparency: </a:t>
            </a:r>
            <a:r>
              <a:rPr lang="en-NZ" sz="1000" dirty="0">
                <a:latin typeface="Segoe UI" panose="020B0502040204020203" pitchFamily="34" charset="0"/>
                <a:cs typeface="Segoe UI" panose="020B0502040204020203" pitchFamily="34" charset="0"/>
              </a:rPr>
              <a:t>the calculator shows real investment and cost, helping with planning.</a:t>
            </a:r>
          </a:p>
          <a:p>
            <a:pPr marL="171450" lvl="0" indent="-171450">
              <a:lnSpc>
                <a:spcPts val="1300"/>
              </a:lnSpc>
              <a:spcAft>
                <a:spcPts val="600"/>
              </a:spcAft>
              <a:buClr>
                <a:srgbClr val="00A99D"/>
              </a:buClr>
              <a:buSzPct val="90000"/>
              <a:buFont typeface="System Font Regular"/>
              <a:buChar char="►"/>
            </a:pPr>
            <a:r>
              <a:rPr lang="en-NZ" sz="1000" b="1" dirty="0">
                <a:latin typeface="Segoe UI" panose="020B0502040204020203" pitchFamily="34" charset="0"/>
                <a:cs typeface="Segoe UI" panose="020B0502040204020203" pitchFamily="34" charset="0"/>
              </a:rPr>
              <a:t>Stronger culture: </a:t>
            </a:r>
            <a:r>
              <a:rPr lang="en-NZ" sz="1000" dirty="0">
                <a:latin typeface="Segoe UI" panose="020B0502040204020203" pitchFamily="34" charset="0"/>
                <a:cs typeface="Segoe UI" panose="020B0502040204020203" pitchFamily="34" charset="0"/>
              </a:rPr>
              <a:t>regular contact between apprentices, admin staff, leading hands, supervisors, and owners builds a connected and supportive workplace.</a:t>
            </a:r>
          </a:p>
        </p:txBody>
      </p:sp>
    </p:spTree>
    <p:extLst>
      <p:ext uri="{BB962C8B-B14F-4D97-AF65-F5344CB8AC3E}">
        <p14:creationId xmlns:p14="http://schemas.microsoft.com/office/powerpoint/2010/main" val="15834534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safety vests looking at a blueprint&#10;&#10;AI-generated content may be incorrect.">
            <a:extLst>
              <a:ext uri="{FF2B5EF4-FFF2-40B4-BE49-F238E27FC236}">
                <a16:creationId xmlns:a16="http://schemas.microsoft.com/office/drawing/2014/main" id="{0105F1EA-52AF-A693-9653-28C9B0E99B38}"/>
              </a:ext>
            </a:extLst>
          </p:cNvPr>
          <p:cNvPicPr>
            <a:picLocks noChangeAspect="1"/>
          </p:cNvPicPr>
          <p:nvPr/>
        </p:nvPicPr>
        <p:blipFill>
          <a:blip r:embed="rId3"/>
          <a:stretch>
            <a:fillRect/>
          </a:stretch>
        </p:blipFill>
        <p:spPr>
          <a:xfrm>
            <a:off x="-1" y="0"/>
            <a:ext cx="9906001" cy="6858000"/>
          </a:xfrm>
          <a:prstGeom prst="rect">
            <a:avLst/>
          </a:prstGeom>
        </p:spPr>
      </p:pic>
      <p:sp>
        <p:nvSpPr>
          <p:cNvPr id="7" name="TextBox 6">
            <a:extLst>
              <a:ext uri="{FF2B5EF4-FFF2-40B4-BE49-F238E27FC236}">
                <a16:creationId xmlns:a16="http://schemas.microsoft.com/office/drawing/2014/main" id="{D19F7C87-FEA3-98AC-73F9-E50C9D73B39C}"/>
              </a:ext>
            </a:extLst>
          </p:cNvPr>
          <p:cNvSpPr txBox="1"/>
          <p:nvPr/>
        </p:nvSpPr>
        <p:spPr>
          <a:xfrm>
            <a:off x="6316000" y="2930656"/>
            <a:ext cx="3241040" cy="1092607"/>
          </a:xfrm>
          <a:prstGeom prst="rect">
            <a:avLst/>
          </a:prstGeom>
          <a:noFill/>
        </p:spPr>
        <p:txBody>
          <a:bodyPr wrap="square" lIns="288000">
            <a:spAutoFit/>
          </a:bodyPr>
          <a:lstStyle/>
          <a:p>
            <a:pPr>
              <a:lnSpc>
                <a:spcPts val="3920"/>
              </a:lnSpc>
            </a:pPr>
            <a:r>
              <a:rPr lang="en-NZ" sz="3600" b="1" kern="100">
                <a:solidFill>
                  <a:srgbClr val="10273C"/>
                </a:solidFill>
                <a:latin typeface="Segoe UI Black" panose="020B0502040204020203" pitchFamily="34" charset="0"/>
                <a:ea typeface="Aptos" panose="020B0004020202020204" pitchFamily="34" charset="0"/>
                <a:cs typeface="Segoe UI Black" panose="020B0502040204020203" pitchFamily="34" charset="0"/>
              </a:rPr>
              <a:t>Coaching Playbook</a:t>
            </a:r>
          </a:p>
        </p:txBody>
      </p:sp>
      <p:pic>
        <p:nvPicPr>
          <p:cNvPr id="3" name="Graphic 2">
            <a:extLst>
              <a:ext uri="{FF2B5EF4-FFF2-40B4-BE49-F238E27FC236}">
                <a16:creationId xmlns:a16="http://schemas.microsoft.com/office/drawing/2014/main" id="{76A235E0-F883-C415-199A-962788F113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34162" y="2330659"/>
            <a:ext cx="540000" cy="540000"/>
          </a:xfrm>
          <a:prstGeom prst="rect">
            <a:avLst/>
          </a:prstGeom>
        </p:spPr>
      </p:pic>
    </p:spTree>
    <p:extLst>
      <p:ext uri="{BB962C8B-B14F-4D97-AF65-F5344CB8AC3E}">
        <p14:creationId xmlns:p14="http://schemas.microsoft.com/office/powerpoint/2010/main" val="32855096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5C08AF8-EC70-C45D-2403-F7144C7C68F0}"/>
              </a:ext>
            </a:extLst>
          </p:cNvPr>
          <p:cNvSpPr/>
          <p:nvPr/>
        </p:nvSpPr>
        <p:spPr>
          <a:xfrm>
            <a:off x="0" y="0"/>
            <a:ext cx="3189288" cy="6858000"/>
          </a:xfrm>
          <a:prstGeom prst="rect">
            <a:avLst/>
          </a:prstGeom>
          <a:solidFill>
            <a:srgbClr val="E2E2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6989B175-AB49-FAA2-32CD-F7AB2131C1E1}"/>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5DB3F27A-AD8A-3F03-6E47-D2B451E0A89F}"/>
              </a:ext>
            </a:extLst>
          </p:cNvPr>
          <p:cNvSpPr>
            <a:spLocks noGrp="1"/>
          </p:cNvSpPr>
          <p:nvPr>
            <p:ph type="sldNum" sz="quarter" idx="4"/>
          </p:nvPr>
        </p:nvSpPr>
        <p:spPr/>
        <p:txBody>
          <a:bodyPr/>
          <a:lstStyle/>
          <a:p>
            <a:fld id="{1DF4AAA5-C268-2745-B477-E8FB4AEBEA9C}" type="slidenum">
              <a:rPr lang="en-US" smtClean="0"/>
              <a:pPr/>
              <a:t>38</a:t>
            </a:fld>
            <a:endParaRPr lang="en-US"/>
          </a:p>
        </p:txBody>
      </p:sp>
      <p:sp>
        <p:nvSpPr>
          <p:cNvPr id="4" name="Footer Placeholder 1">
            <a:extLst>
              <a:ext uri="{FF2B5EF4-FFF2-40B4-BE49-F238E27FC236}">
                <a16:creationId xmlns:a16="http://schemas.microsoft.com/office/drawing/2014/main" id="{3C4DBA62-5004-A8E4-3319-2A67A385056C}"/>
              </a:ext>
            </a:extLst>
          </p:cNvPr>
          <p:cNvSpPr txBox="1">
            <a:spLocks/>
          </p:cNvSpPr>
          <p:nvPr/>
        </p:nvSpPr>
        <p:spPr>
          <a:xfrm>
            <a:off x="381000" y="6491347"/>
            <a:ext cx="2006712" cy="167307"/>
          </a:xfrm>
          <a:prstGeom prst="rect">
            <a:avLst/>
          </a:prstGeom>
        </p:spPr>
        <p:txBody>
          <a:bodyPr vert="horz" lIns="0" tIns="0" rIns="91440" bIns="0" rtlCol="0" anchor="t" anchorCtr="0"/>
          <a:lstStyle>
            <a:defPPr>
              <a:defRPr lang="en-US"/>
            </a:defPPr>
            <a:lvl1pPr marL="0" algn="l" defTabSz="457200" rtl="0" eaLnBrk="1" latinLnBrk="0" hangingPunct="1">
              <a:defRPr sz="800" b="0" i="0" kern="1200">
                <a:solidFill>
                  <a:srgbClr val="9B9DA1"/>
                </a:solidFill>
                <a:latin typeface="Segoe UI" panose="020B0502040204020203" pitchFamily="34" charset="0"/>
                <a:ea typeface="+mn-ea"/>
                <a:cs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Apprenticeship Toolkit</a:t>
            </a:r>
          </a:p>
        </p:txBody>
      </p:sp>
      <p:sp>
        <p:nvSpPr>
          <p:cNvPr id="6" name="TextBox 5">
            <a:extLst>
              <a:ext uri="{FF2B5EF4-FFF2-40B4-BE49-F238E27FC236}">
                <a16:creationId xmlns:a16="http://schemas.microsoft.com/office/drawing/2014/main" id="{89A6185F-7E2B-A2FF-420E-B5A133E3F71C}"/>
              </a:ext>
            </a:extLst>
          </p:cNvPr>
          <p:cNvSpPr txBox="1"/>
          <p:nvPr/>
        </p:nvSpPr>
        <p:spPr>
          <a:xfrm>
            <a:off x="381001" y="2657750"/>
            <a:ext cx="2432538" cy="2833981"/>
          </a:xfrm>
          <a:prstGeom prst="rect">
            <a:avLst/>
          </a:prstGeom>
          <a:noFill/>
        </p:spPr>
        <p:txBody>
          <a:bodyPr wrap="square" lIns="0" tIns="0" rIns="0" bIns="0" rtlCol="0">
            <a:spAutoFit/>
          </a:bodyPr>
          <a:lstStyle/>
          <a:p>
            <a:pPr>
              <a:lnSpc>
                <a:spcPts val="1420"/>
              </a:lnSpc>
              <a:spcAft>
                <a:spcPts val="600"/>
              </a:spcAft>
            </a:pPr>
            <a:r>
              <a:rPr lang="en-NZ" sz="1100" b="1" dirty="0">
                <a:solidFill>
                  <a:srgbClr val="10273C"/>
                </a:solidFill>
                <a:latin typeface="Segoe UI Semibold" panose="020B0502040204020203" pitchFamily="34" charset="0"/>
                <a:cs typeface="Segoe UI Semibold" panose="020B0502040204020203" pitchFamily="34" charset="0"/>
              </a:rPr>
              <a:t>The Coaching Playbook provides a clear, practical framework to develop apprentices through instruction, coaching, and mentoring. These are critical skills and done well, they can become a competitive advantage in retaining staff. By applying the Coaching Playbook, employers:</a:t>
            </a:r>
          </a:p>
          <a:p>
            <a:pPr marL="171450" indent="-171450">
              <a:lnSpc>
                <a:spcPts val="1420"/>
              </a:lnSpc>
              <a:spcAft>
                <a:spcPts val="600"/>
              </a:spcAft>
              <a:buClr>
                <a:srgbClr val="10273C"/>
              </a:buClr>
              <a:buSzPct val="90000"/>
              <a:buFont typeface="System Font Regular"/>
              <a:buChar char="►"/>
            </a:pPr>
            <a:r>
              <a:rPr lang="en-NZ" sz="1100" b="1" dirty="0">
                <a:solidFill>
                  <a:srgbClr val="10273C"/>
                </a:solidFill>
                <a:latin typeface="Segoe UI Semibold" panose="020B0502040204020203" pitchFamily="34" charset="0"/>
                <a:cs typeface="Segoe UI Semibold" panose="020B0502040204020203" pitchFamily="34" charset="0"/>
              </a:rPr>
              <a:t>gain productive, confident staff while apprentices see a clear career pathway, and</a:t>
            </a:r>
          </a:p>
          <a:p>
            <a:pPr marL="171450" indent="-171450">
              <a:lnSpc>
                <a:spcPts val="1420"/>
              </a:lnSpc>
              <a:spcAft>
                <a:spcPts val="600"/>
              </a:spcAft>
              <a:buClr>
                <a:srgbClr val="10273C"/>
              </a:buClr>
              <a:buSzPct val="90000"/>
              <a:buFont typeface="System Font Regular"/>
              <a:buChar char="►"/>
            </a:pPr>
            <a:r>
              <a:rPr lang="en-NZ" sz="1100" b="1" dirty="0">
                <a:solidFill>
                  <a:srgbClr val="10273C"/>
                </a:solidFill>
                <a:latin typeface="Segoe UI Semibold" panose="020B0502040204020203" pitchFamily="34" charset="0"/>
                <a:cs typeface="Segoe UI Semibold" panose="020B0502040204020203" pitchFamily="34" charset="0"/>
              </a:rPr>
              <a:t>reduce costly mistakes, rework, and attrition by structuring training around proven stages of development.</a:t>
            </a:r>
          </a:p>
        </p:txBody>
      </p:sp>
      <p:sp>
        <p:nvSpPr>
          <p:cNvPr id="7" name="TextBox 6">
            <a:extLst>
              <a:ext uri="{FF2B5EF4-FFF2-40B4-BE49-F238E27FC236}">
                <a16:creationId xmlns:a16="http://schemas.microsoft.com/office/drawing/2014/main" id="{0FCF1269-E06C-EBE0-F9A4-19FB3F8E5AE6}"/>
              </a:ext>
            </a:extLst>
          </p:cNvPr>
          <p:cNvSpPr txBox="1"/>
          <p:nvPr/>
        </p:nvSpPr>
        <p:spPr>
          <a:xfrm>
            <a:off x="381000" y="2013011"/>
            <a:ext cx="2608385" cy="430887"/>
          </a:xfrm>
          <a:prstGeom prst="rect">
            <a:avLst/>
          </a:prstGeom>
          <a:noFill/>
        </p:spPr>
        <p:txBody>
          <a:bodyPr wrap="square" lIns="0" tIns="0" rIns="0" bIns="0">
            <a:spAutoFit/>
          </a:bodyPr>
          <a:lstStyle/>
          <a:p>
            <a:r>
              <a:rPr lang="en-NZ" sz="1400" b="1">
                <a:solidFill>
                  <a:srgbClr val="10273C"/>
                </a:solidFill>
                <a:latin typeface="Segoe UI Black" panose="020B0502040204020203" pitchFamily="34" charset="0"/>
                <a:cs typeface="Segoe UI Black" panose="020B0502040204020203" pitchFamily="34" charset="0"/>
              </a:rPr>
              <a:t>Purpose of the </a:t>
            </a:r>
            <a:br>
              <a:rPr lang="en-NZ" sz="1400" b="1">
                <a:solidFill>
                  <a:srgbClr val="10273C"/>
                </a:solidFill>
                <a:latin typeface="Segoe UI Black" panose="020B0502040204020203" pitchFamily="34" charset="0"/>
                <a:cs typeface="Segoe UI Black" panose="020B0502040204020203" pitchFamily="34" charset="0"/>
              </a:rPr>
            </a:br>
            <a:r>
              <a:rPr lang="en-NZ" sz="1400" b="1">
                <a:solidFill>
                  <a:srgbClr val="10273C"/>
                </a:solidFill>
                <a:latin typeface="Segoe UI Black" panose="020B0502040204020203" pitchFamily="34" charset="0"/>
                <a:cs typeface="Segoe UI Black" panose="020B0502040204020203" pitchFamily="34" charset="0"/>
              </a:rPr>
              <a:t>Coaching Playbook</a:t>
            </a:r>
          </a:p>
        </p:txBody>
      </p:sp>
      <p:sp>
        <p:nvSpPr>
          <p:cNvPr id="8" name="TextBox 7">
            <a:extLst>
              <a:ext uri="{FF2B5EF4-FFF2-40B4-BE49-F238E27FC236}">
                <a16:creationId xmlns:a16="http://schemas.microsoft.com/office/drawing/2014/main" id="{16136F02-0915-7F85-0CBE-207A9A1EE66A}"/>
              </a:ext>
            </a:extLst>
          </p:cNvPr>
          <p:cNvSpPr txBox="1"/>
          <p:nvPr/>
        </p:nvSpPr>
        <p:spPr>
          <a:xfrm>
            <a:off x="381001" y="549275"/>
            <a:ext cx="2667000" cy="1192634"/>
          </a:xfrm>
          <a:prstGeom prst="rect">
            <a:avLst/>
          </a:prstGeom>
          <a:noFill/>
        </p:spPr>
        <p:txBody>
          <a:bodyPr wrap="square" lIns="0" tIns="0" rIns="0" bIns="0" rtlCol="0">
            <a:spAutoFit/>
          </a:bodyPr>
          <a:lstStyle/>
          <a:p>
            <a:pPr>
              <a:lnSpc>
                <a:spcPts val="3060"/>
              </a:lnSpc>
            </a:pPr>
            <a:r>
              <a:rPr lang="en-US" sz="2800" b="1" spc="-10">
                <a:solidFill>
                  <a:srgbClr val="10273C"/>
                </a:solidFill>
                <a:latin typeface="Segoe UI Black" panose="020B0502040204020203" pitchFamily="34" charset="0"/>
                <a:cs typeface="Segoe UI Black" panose="020B0502040204020203" pitchFamily="34" charset="0"/>
              </a:rPr>
              <a:t>Coaching Playbook </a:t>
            </a:r>
            <a:br>
              <a:rPr lang="en-US" sz="2800" b="1" spc="-10">
                <a:solidFill>
                  <a:srgbClr val="10273C"/>
                </a:solidFill>
                <a:latin typeface="Segoe UI Black" panose="020B0502040204020203" pitchFamily="34" charset="0"/>
                <a:cs typeface="Segoe UI Black" panose="020B0502040204020203" pitchFamily="34" charset="0"/>
              </a:rPr>
            </a:br>
            <a:r>
              <a:rPr lang="en-US" sz="2800" b="1" i="1" spc="-10">
                <a:solidFill>
                  <a:srgbClr val="10273C"/>
                </a:solidFill>
                <a:latin typeface="Segoe UI Semibold" panose="020B0502040204020203" pitchFamily="34" charset="0"/>
                <a:cs typeface="Segoe UI Semibold" panose="020B0502040204020203" pitchFamily="34" charset="0"/>
              </a:rPr>
              <a:t>How-to guide</a:t>
            </a:r>
            <a:endParaRPr lang="en-US" sz="2800" b="1" i="1">
              <a:solidFill>
                <a:srgbClr val="10273C"/>
              </a:solidFill>
              <a:latin typeface="Segoe UI Semibold" panose="020B0502040204020203" pitchFamily="34" charset="0"/>
              <a:cs typeface="Segoe UI Semibold" panose="020B0502040204020203" pitchFamily="34" charset="0"/>
            </a:endParaRPr>
          </a:p>
        </p:txBody>
      </p:sp>
      <p:sp>
        <p:nvSpPr>
          <p:cNvPr id="9" name="TextBox 8">
            <a:extLst>
              <a:ext uri="{FF2B5EF4-FFF2-40B4-BE49-F238E27FC236}">
                <a16:creationId xmlns:a16="http://schemas.microsoft.com/office/drawing/2014/main" id="{717BDE37-8089-0BC4-DD83-A1372170377D}"/>
              </a:ext>
            </a:extLst>
          </p:cNvPr>
          <p:cNvSpPr txBox="1"/>
          <p:nvPr/>
        </p:nvSpPr>
        <p:spPr>
          <a:xfrm>
            <a:off x="6753225" y="1182998"/>
            <a:ext cx="2808288" cy="4114725"/>
          </a:xfrm>
          <a:prstGeom prst="rect">
            <a:avLst/>
          </a:prstGeom>
          <a:noFill/>
        </p:spPr>
        <p:txBody>
          <a:bodyPr wrap="square" lIns="0" tIns="0" rIns="0" bIns="0" numCol="1" spcCol="360000" rtlCol="0">
            <a:noAutofit/>
          </a:bodyPr>
          <a:lstStyle/>
          <a:p>
            <a:pPr>
              <a:lnSpc>
                <a:spcPts val="1520"/>
              </a:lnSpc>
              <a:spcAft>
                <a:spcPts val="1200"/>
              </a:spcAft>
            </a:pPr>
            <a:r>
              <a:rPr lang="en-NZ" sz="1400">
                <a:solidFill>
                  <a:srgbClr val="10273C"/>
                </a:solidFill>
                <a:latin typeface="Segoe UI Black" panose="020B0502040204020203" pitchFamily="34" charset="0"/>
                <a:cs typeface="Segoe UI Black" panose="020B0502040204020203" pitchFamily="34" charset="0"/>
              </a:rPr>
              <a:t>How to customise</a:t>
            </a:r>
          </a:p>
          <a:p>
            <a:pPr marL="172800" lvl="0" indent="-172800">
              <a:lnSpc>
                <a:spcPts val="1300"/>
              </a:lnSpc>
              <a:spcAft>
                <a:spcPts val="600"/>
              </a:spcAft>
              <a:buClr>
                <a:srgbClr val="E2E228"/>
              </a:buClr>
              <a:buSzPct val="90000"/>
              <a:buFont typeface="System Font Regular"/>
              <a:buChar char="►"/>
            </a:pPr>
            <a:r>
              <a:rPr lang="en-NZ" sz="1000">
                <a:latin typeface="Segoe UI" panose="020B0502040204020203" pitchFamily="34" charset="0"/>
                <a:cs typeface="Segoe UI" panose="020B0502040204020203" pitchFamily="34" charset="0"/>
              </a:rPr>
              <a:t>Tailor examples and drills to the specific trade (e.g. wiring checklists for electricians, joint diagrams for plumbers).</a:t>
            </a:r>
          </a:p>
          <a:p>
            <a:pPr marL="172800" lvl="0" indent="-172800">
              <a:lnSpc>
                <a:spcPts val="1300"/>
              </a:lnSpc>
              <a:spcAft>
                <a:spcPts val="600"/>
              </a:spcAft>
              <a:buClr>
                <a:srgbClr val="E2E228"/>
              </a:buClr>
              <a:buSzPct val="90000"/>
              <a:buFont typeface="System Font Regular"/>
              <a:buChar char="►"/>
            </a:pPr>
            <a:r>
              <a:rPr lang="en-NZ" sz="1000">
                <a:latin typeface="Segoe UI" panose="020B0502040204020203" pitchFamily="34" charset="0"/>
                <a:cs typeface="Segoe UI" panose="020B0502040204020203" pitchFamily="34" charset="0"/>
              </a:rPr>
              <a:t>Match feedback intensity to the apprentice’s confidence and stage.</a:t>
            </a:r>
          </a:p>
          <a:p>
            <a:pPr marL="172800" lvl="0" indent="-172800">
              <a:lnSpc>
                <a:spcPts val="1300"/>
              </a:lnSpc>
              <a:spcAft>
                <a:spcPts val="600"/>
              </a:spcAft>
              <a:buClr>
                <a:srgbClr val="E2E228"/>
              </a:buClr>
              <a:buSzPct val="90000"/>
              <a:buFont typeface="System Font Regular"/>
              <a:buChar char="►"/>
            </a:pPr>
            <a:r>
              <a:rPr lang="en-NZ" sz="1000">
                <a:latin typeface="Segoe UI" panose="020B0502040204020203" pitchFamily="34" charset="0"/>
                <a:cs typeface="Segoe UI" panose="020B0502040204020203" pitchFamily="34" charset="0"/>
              </a:rPr>
              <a:t>Use available resources—loaner tools, visual aids, senior staff—for your business context.</a:t>
            </a:r>
          </a:p>
          <a:p>
            <a:pPr marL="172800" lvl="0" indent="-172800">
              <a:lnSpc>
                <a:spcPts val="1300"/>
              </a:lnSpc>
              <a:spcAft>
                <a:spcPts val="600"/>
              </a:spcAft>
              <a:buClr>
                <a:srgbClr val="E2E228"/>
              </a:buClr>
              <a:buSzPct val="90000"/>
              <a:buFont typeface="System Font Regular"/>
              <a:buChar char="►"/>
            </a:pPr>
            <a:r>
              <a:rPr lang="en-NZ" sz="1000">
                <a:latin typeface="Segoe UI" panose="020B0502040204020203" pitchFamily="34" charset="0"/>
                <a:cs typeface="Segoe UI" panose="020B0502040204020203" pitchFamily="34" charset="0"/>
              </a:rPr>
              <a:t>Align mentoring conversations with your company’s future workforce needs.</a:t>
            </a:r>
          </a:p>
          <a:p>
            <a:pPr>
              <a:lnSpc>
                <a:spcPts val="1520"/>
              </a:lnSpc>
              <a:spcBef>
                <a:spcPts val="1200"/>
              </a:spcBef>
              <a:spcAft>
                <a:spcPts val="1200"/>
              </a:spcAft>
            </a:pPr>
            <a:r>
              <a:rPr lang="en-NZ" sz="1400">
                <a:solidFill>
                  <a:srgbClr val="10273C"/>
                </a:solidFill>
                <a:latin typeface="Segoe UI Black" panose="020B0502040204020203" pitchFamily="34" charset="0"/>
                <a:cs typeface="Segoe UI Black" panose="020B0502040204020203" pitchFamily="34" charset="0"/>
              </a:rPr>
              <a:t>Key elements of a strong playbook</a:t>
            </a:r>
          </a:p>
          <a:p>
            <a:pPr marL="171450" lvl="0" indent="-171450">
              <a:lnSpc>
                <a:spcPts val="1300"/>
              </a:lnSpc>
              <a:spcAft>
                <a:spcPts val="600"/>
              </a:spcAft>
              <a:buClr>
                <a:srgbClr val="E2E228"/>
              </a:buClr>
              <a:buSzPct val="90000"/>
              <a:buFont typeface="System Font Regular"/>
              <a:buChar char="►"/>
            </a:pPr>
            <a:r>
              <a:rPr lang="en-NZ" sz="1000" b="1">
                <a:latin typeface="Segoe UI" panose="020B0502040204020203" pitchFamily="34" charset="0"/>
                <a:cs typeface="Segoe UI" panose="020B0502040204020203" pitchFamily="34" charset="0"/>
              </a:rPr>
              <a:t>Consistency: </a:t>
            </a:r>
            <a:r>
              <a:rPr lang="en-NZ" sz="1000">
                <a:latin typeface="Segoe UI" panose="020B0502040204020203" pitchFamily="34" charset="0"/>
                <a:cs typeface="Segoe UI" panose="020B0502040204020203" pitchFamily="34" charset="0"/>
              </a:rPr>
              <a:t>use checklists, visual aids, and feedback loops.</a:t>
            </a:r>
          </a:p>
          <a:p>
            <a:pPr marL="171450" lvl="0" indent="-171450">
              <a:lnSpc>
                <a:spcPts val="1300"/>
              </a:lnSpc>
              <a:spcAft>
                <a:spcPts val="600"/>
              </a:spcAft>
              <a:buClr>
                <a:srgbClr val="E2E228"/>
              </a:buClr>
              <a:buSzPct val="90000"/>
              <a:buFont typeface="System Font Regular"/>
              <a:buChar char="►"/>
            </a:pPr>
            <a:r>
              <a:rPr lang="en-NZ" sz="1000" b="1">
                <a:latin typeface="Segoe UI" panose="020B0502040204020203" pitchFamily="34" charset="0"/>
                <a:cs typeface="Segoe UI" panose="020B0502040204020203" pitchFamily="34" charset="0"/>
              </a:rPr>
              <a:t>Progression: </a:t>
            </a:r>
            <a:r>
              <a:rPr lang="en-NZ" sz="1000">
                <a:latin typeface="Segoe UI" panose="020B0502040204020203" pitchFamily="34" charset="0"/>
                <a:cs typeface="Segoe UI" panose="020B0502040204020203" pitchFamily="34" charset="0"/>
              </a:rPr>
              <a:t>increase responsibility over time.</a:t>
            </a:r>
          </a:p>
          <a:p>
            <a:pPr marL="171450" lvl="0" indent="-171450">
              <a:lnSpc>
                <a:spcPts val="1300"/>
              </a:lnSpc>
              <a:spcAft>
                <a:spcPts val="600"/>
              </a:spcAft>
              <a:buClr>
                <a:srgbClr val="E2E228"/>
              </a:buClr>
              <a:buSzPct val="90000"/>
              <a:buFont typeface="System Font Regular"/>
              <a:buChar char="►"/>
            </a:pPr>
            <a:r>
              <a:rPr lang="en-NZ" sz="1000" b="1">
                <a:latin typeface="Segoe UI" panose="020B0502040204020203" pitchFamily="34" charset="0"/>
                <a:cs typeface="Segoe UI" panose="020B0502040204020203" pitchFamily="34" charset="0"/>
              </a:rPr>
              <a:t>Support: </a:t>
            </a:r>
            <a:r>
              <a:rPr lang="en-NZ" sz="1000">
                <a:latin typeface="Segoe UI" panose="020B0502040204020203" pitchFamily="34" charset="0"/>
                <a:cs typeface="Segoe UI" panose="020B0502040204020203" pitchFamily="34" charset="0"/>
              </a:rPr>
              <a:t>provide safe practice environments and coaching conversations.</a:t>
            </a:r>
          </a:p>
          <a:p>
            <a:pPr marL="171450" lvl="0" indent="-171450">
              <a:lnSpc>
                <a:spcPts val="1300"/>
              </a:lnSpc>
              <a:spcAft>
                <a:spcPts val="600"/>
              </a:spcAft>
              <a:buClr>
                <a:srgbClr val="E2E228"/>
              </a:buClr>
              <a:buSzPct val="90000"/>
              <a:buFont typeface="System Font Regular"/>
              <a:buChar char="►"/>
            </a:pPr>
            <a:r>
              <a:rPr lang="en-NZ" sz="1000" b="1">
                <a:latin typeface="Segoe UI" panose="020B0502040204020203" pitchFamily="34" charset="0"/>
                <a:cs typeface="Segoe UI" panose="020B0502040204020203" pitchFamily="34" charset="0"/>
              </a:rPr>
              <a:t>Future-focus: </a:t>
            </a:r>
            <a:r>
              <a:rPr lang="en-NZ" sz="1000">
                <a:latin typeface="Segoe UI" panose="020B0502040204020203" pitchFamily="34" charset="0"/>
                <a:cs typeface="Segoe UI" panose="020B0502040204020203" pitchFamily="34" charset="0"/>
              </a:rPr>
              <a:t>link apprentices’ growth to long-term career pathways.</a:t>
            </a:r>
          </a:p>
          <a:p>
            <a:pPr marL="172800" lvl="0" indent="-172800">
              <a:lnSpc>
                <a:spcPts val="1300"/>
              </a:lnSpc>
              <a:spcAft>
                <a:spcPts val="600"/>
              </a:spcAft>
              <a:buClr>
                <a:srgbClr val="E2E228"/>
              </a:buClr>
              <a:buSzPct val="90000"/>
              <a:buFont typeface="System Font Regular"/>
              <a:buChar char="►"/>
            </a:pPr>
            <a:endParaRPr lang="en-NZ" sz="1000">
              <a:latin typeface="Segoe UI" panose="020B0502040204020203" pitchFamily="34" charset="0"/>
              <a:cs typeface="Segoe UI" panose="020B0502040204020203" pitchFamily="34" charset="0"/>
            </a:endParaRPr>
          </a:p>
        </p:txBody>
      </p:sp>
      <p:sp>
        <p:nvSpPr>
          <p:cNvPr id="10" name="TextBox 9">
            <a:extLst>
              <a:ext uri="{FF2B5EF4-FFF2-40B4-BE49-F238E27FC236}">
                <a16:creationId xmlns:a16="http://schemas.microsoft.com/office/drawing/2014/main" id="{F0D767BE-84FA-2862-A45E-DAB6F9FB1B79}"/>
              </a:ext>
            </a:extLst>
          </p:cNvPr>
          <p:cNvSpPr txBox="1"/>
          <p:nvPr/>
        </p:nvSpPr>
        <p:spPr>
          <a:xfrm>
            <a:off x="3548064" y="1182654"/>
            <a:ext cx="2844800" cy="3116238"/>
          </a:xfrm>
          <a:prstGeom prst="rect">
            <a:avLst/>
          </a:prstGeom>
          <a:noFill/>
        </p:spPr>
        <p:txBody>
          <a:bodyPr wrap="square" lIns="0" tIns="0" rIns="0" bIns="0">
            <a:spAutoFit/>
          </a:bodyPr>
          <a:lstStyle/>
          <a:p>
            <a:pPr>
              <a:lnSpc>
                <a:spcPts val="1520"/>
              </a:lnSpc>
              <a:spcAft>
                <a:spcPts val="1200"/>
              </a:spcAft>
            </a:pPr>
            <a:r>
              <a:rPr lang="en-NZ" sz="1400" b="1">
                <a:solidFill>
                  <a:srgbClr val="10273C"/>
                </a:solidFill>
                <a:latin typeface="Segoe UI Black" panose="020B0502040204020203" pitchFamily="34" charset="0"/>
                <a:cs typeface="Segoe UI Black" panose="020B0502040204020203" pitchFamily="34" charset="0"/>
              </a:rPr>
              <a:t>How to apply the Coaching Playbook</a:t>
            </a:r>
            <a:endParaRPr lang="en-NZ" sz="1400" b="1" spc="-30">
              <a:solidFill>
                <a:srgbClr val="10273C"/>
              </a:solidFill>
              <a:latin typeface="Segoe UI Black" panose="020B0502040204020203" pitchFamily="34" charset="0"/>
              <a:cs typeface="Segoe UI Black" panose="020B0502040204020203" pitchFamily="34" charset="0"/>
            </a:endParaRPr>
          </a:p>
          <a:p>
            <a:pPr marL="228600" lvl="0" indent="-228600">
              <a:lnSpc>
                <a:spcPts val="1300"/>
              </a:lnSpc>
              <a:spcAft>
                <a:spcPts val="600"/>
              </a:spcAft>
              <a:buClr>
                <a:srgbClr val="E2E228"/>
              </a:buClr>
              <a:buFont typeface="+mj-lt"/>
              <a:buAutoNum type="arabicPeriod"/>
            </a:pPr>
            <a:r>
              <a:rPr lang="en-NZ" sz="1000" b="1">
                <a:latin typeface="Segoe UI" panose="020B0502040204020203" pitchFamily="34" charset="0"/>
                <a:cs typeface="Segoe UI" panose="020B0502040204020203" pitchFamily="34" charset="0"/>
              </a:rPr>
              <a:t>Instruction (</a:t>
            </a:r>
            <a:r>
              <a:rPr lang="en-NZ" sz="1000" b="1" spc="100">
                <a:latin typeface="Segoe UI" panose="020B0502040204020203" pitchFamily="34" charset="0"/>
                <a:cs typeface="Segoe UI" panose="020B0502040204020203" pitchFamily="34" charset="0"/>
              </a:rPr>
              <a:t>0–</a:t>
            </a:r>
            <a:r>
              <a:rPr lang="en-NZ" sz="1000" b="1">
                <a:latin typeface="Segoe UI" panose="020B0502040204020203" pitchFamily="34" charset="0"/>
                <a:cs typeface="Segoe UI" panose="020B0502040204020203" pitchFamily="34" charset="0"/>
              </a:rPr>
              <a:t>12 months – “See, learn, do”): </a:t>
            </a:r>
            <a:r>
              <a:rPr lang="en-NZ" sz="1000">
                <a:latin typeface="Segoe UI" panose="020B0502040204020203" pitchFamily="34" charset="0"/>
                <a:cs typeface="Segoe UI" panose="020B0502040204020203" pitchFamily="34" charset="0"/>
              </a:rPr>
              <a:t>focus on safe demonstration, structured tools and immediate feedback.</a:t>
            </a:r>
          </a:p>
          <a:p>
            <a:pPr marL="228600" lvl="0" indent="-228600">
              <a:lnSpc>
                <a:spcPts val="1300"/>
              </a:lnSpc>
              <a:spcAft>
                <a:spcPts val="600"/>
              </a:spcAft>
              <a:buClr>
                <a:srgbClr val="E2E228"/>
              </a:buClr>
              <a:buFont typeface="+mj-lt"/>
              <a:buAutoNum type="arabicPeriod"/>
            </a:pPr>
            <a:r>
              <a:rPr lang="en-NZ" sz="1000" b="1">
                <a:latin typeface="Segoe UI" panose="020B0502040204020203" pitchFamily="34" charset="0"/>
                <a:cs typeface="Segoe UI" panose="020B0502040204020203" pitchFamily="34" charset="0"/>
              </a:rPr>
              <a:t>Coaching (1</a:t>
            </a:r>
            <a:r>
              <a:rPr lang="en-NZ" sz="1000" b="1" spc="100">
                <a:latin typeface="Segoe UI" panose="020B0502040204020203" pitchFamily="34" charset="0"/>
                <a:cs typeface="Segoe UI" panose="020B0502040204020203" pitchFamily="34" charset="0"/>
              </a:rPr>
              <a:t>2–</a:t>
            </a:r>
            <a:r>
              <a:rPr lang="en-NZ" sz="1000" b="1">
                <a:latin typeface="Segoe UI" panose="020B0502040204020203" pitchFamily="34" charset="0"/>
                <a:cs typeface="Segoe UI" panose="020B0502040204020203" pitchFamily="34" charset="0"/>
              </a:rPr>
              <a:t>36 months – “How would you do it?”): </a:t>
            </a:r>
            <a:r>
              <a:rPr lang="en-NZ" sz="1000">
                <a:latin typeface="Segoe UI" panose="020B0502040204020203" pitchFamily="34" charset="0"/>
                <a:cs typeface="Segoe UI" panose="020B0502040204020203" pitchFamily="34" charset="0"/>
              </a:rPr>
              <a:t>shift responsibility gradually, using guided problem-solving and targeted practice.</a:t>
            </a:r>
          </a:p>
          <a:p>
            <a:pPr marL="228600" lvl="0" indent="-228600">
              <a:lnSpc>
                <a:spcPts val="1300"/>
              </a:lnSpc>
              <a:spcAft>
                <a:spcPts val="1200"/>
              </a:spcAft>
              <a:buClr>
                <a:srgbClr val="E2E228"/>
              </a:buClr>
              <a:buFont typeface="+mj-lt"/>
              <a:buAutoNum type="arabicPeriod"/>
            </a:pPr>
            <a:r>
              <a:rPr lang="en-NZ" sz="1000" b="1">
                <a:latin typeface="Segoe UI" panose="020B0502040204020203" pitchFamily="34" charset="0"/>
                <a:cs typeface="Segoe UI" panose="020B0502040204020203" pitchFamily="34" charset="0"/>
              </a:rPr>
              <a:t>Mentoring (3</a:t>
            </a:r>
            <a:r>
              <a:rPr lang="en-NZ" sz="1000" b="1" spc="100">
                <a:latin typeface="Segoe UI" panose="020B0502040204020203" pitchFamily="34" charset="0"/>
                <a:cs typeface="Segoe UI" panose="020B0502040204020203" pitchFamily="34" charset="0"/>
              </a:rPr>
              <a:t>6–4</a:t>
            </a:r>
            <a:r>
              <a:rPr lang="en-NZ" sz="1000" b="1">
                <a:latin typeface="Segoe UI" panose="020B0502040204020203" pitchFamily="34" charset="0"/>
                <a:cs typeface="Segoe UI" panose="020B0502040204020203" pitchFamily="34" charset="0"/>
              </a:rPr>
              <a:t>8 months – “How can </a:t>
            </a:r>
            <a:br>
              <a:rPr lang="en-NZ" sz="1000" b="1">
                <a:latin typeface="Segoe UI" panose="020B0502040204020203" pitchFamily="34" charset="0"/>
                <a:cs typeface="Segoe UI" panose="020B0502040204020203" pitchFamily="34" charset="0"/>
              </a:rPr>
            </a:br>
            <a:r>
              <a:rPr lang="en-NZ" sz="1000" b="1">
                <a:latin typeface="Segoe UI" panose="020B0502040204020203" pitchFamily="34" charset="0"/>
                <a:cs typeface="Segoe UI" panose="020B0502040204020203" pitchFamily="34" charset="0"/>
              </a:rPr>
              <a:t>I help you?”): </a:t>
            </a:r>
            <a:r>
              <a:rPr lang="en-NZ" sz="1000">
                <a:latin typeface="Segoe UI" panose="020B0502040204020203" pitchFamily="34" charset="0"/>
                <a:cs typeface="Segoe UI" panose="020B0502040204020203" pitchFamily="34" charset="0"/>
              </a:rPr>
              <a:t>prepare apprentices for leadership and long-term career growth.</a:t>
            </a:r>
          </a:p>
          <a:p>
            <a:pPr>
              <a:lnSpc>
                <a:spcPts val="1300"/>
              </a:lnSpc>
              <a:spcAft>
                <a:spcPts val="600"/>
              </a:spcAft>
            </a:pPr>
            <a:r>
              <a:rPr lang="en-NZ" sz="1000">
                <a:latin typeface="Segoe UI" panose="020B0502040204020203" pitchFamily="34" charset="0"/>
                <a:cs typeface="Segoe UI" panose="020B0502040204020203" pitchFamily="34" charset="0"/>
              </a:rPr>
              <a:t>Review progress regularly and adapt methods to the apprentice’s pace and trade requirements.</a:t>
            </a:r>
          </a:p>
          <a:p>
            <a:pPr>
              <a:lnSpc>
                <a:spcPts val="1520"/>
              </a:lnSpc>
            </a:pPr>
            <a:endParaRPr lang="en-NZ" sz="1400" b="1" spc="-20">
              <a:solidFill>
                <a:srgbClr val="10273C"/>
              </a:solidFill>
              <a:latin typeface="Segoe UI Black" panose="020B0502040204020203" pitchFamily="34" charset="0"/>
              <a:cs typeface="Segoe UI Black" panose="020B0502040204020203" pitchFamily="34" charset="0"/>
            </a:endParaRPr>
          </a:p>
        </p:txBody>
      </p:sp>
    </p:spTree>
    <p:extLst>
      <p:ext uri="{BB962C8B-B14F-4D97-AF65-F5344CB8AC3E}">
        <p14:creationId xmlns:p14="http://schemas.microsoft.com/office/powerpoint/2010/main" val="35175906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46C5772-88DA-A052-E190-3F8087ABEF5B}"/>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5B1109A4-FD29-6230-476D-37A8F85EC4AE}"/>
              </a:ext>
            </a:extLst>
          </p:cNvPr>
          <p:cNvSpPr>
            <a:spLocks noGrp="1"/>
          </p:cNvSpPr>
          <p:nvPr>
            <p:ph type="sldNum" sz="quarter" idx="4"/>
          </p:nvPr>
        </p:nvSpPr>
        <p:spPr/>
        <p:txBody>
          <a:bodyPr/>
          <a:lstStyle/>
          <a:p>
            <a:fld id="{1DF4AAA5-C268-2745-B477-E8FB4AEBEA9C}" type="slidenum">
              <a:rPr lang="en-US" smtClean="0"/>
              <a:pPr/>
              <a:t>39</a:t>
            </a:fld>
            <a:endParaRPr lang="en-US"/>
          </a:p>
        </p:txBody>
      </p:sp>
      <p:sp>
        <p:nvSpPr>
          <p:cNvPr id="4" name="TextBox 3">
            <a:extLst>
              <a:ext uri="{FF2B5EF4-FFF2-40B4-BE49-F238E27FC236}">
                <a16:creationId xmlns:a16="http://schemas.microsoft.com/office/drawing/2014/main" id="{BE72E5AE-C0D6-06EC-A96E-D528E7BDFCFB}"/>
              </a:ext>
            </a:extLst>
          </p:cNvPr>
          <p:cNvSpPr txBox="1"/>
          <p:nvPr/>
        </p:nvSpPr>
        <p:spPr>
          <a:xfrm>
            <a:off x="381000" y="469626"/>
            <a:ext cx="6011863" cy="430887"/>
          </a:xfrm>
          <a:prstGeom prst="rect">
            <a:avLst/>
          </a:prstGeom>
          <a:noFill/>
        </p:spPr>
        <p:txBody>
          <a:bodyPr wrap="square" lIns="0" tIns="0" rIns="0" bIns="0" rtlCol="0">
            <a:spAutoFit/>
          </a:bodyPr>
          <a:lstStyle/>
          <a:p>
            <a:r>
              <a:rPr lang="en-US" sz="2800" b="1">
                <a:solidFill>
                  <a:srgbClr val="10273C"/>
                </a:solidFill>
                <a:latin typeface="Segoe UI Black" panose="020B0502040204020203" pitchFamily="34" charset="0"/>
                <a:cs typeface="Segoe UI Black" panose="020B0502040204020203" pitchFamily="34" charset="0"/>
              </a:rPr>
              <a:t>Coaching Playbook – concepts</a:t>
            </a:r>
          </a:p>
        </p:txBody>
      </p:sp>
      <p:grpSp>
        <p:nvGrpSpPr>
          <p:cNvPr id="30" name="Group 29">
            <a:extLst>
              <a:ext uri="{FF2B5EF4-FFF2-40B4-BE49-F238E27FC236}">
                <a16:creationId xmlns:a16="http://schemas.microsoft.com/office/drawing/2014/main" id="{83783A4D-31A2-9A8D-5D3D-70593C0455D1}"/>
              </a:ext>
            </a:extLst>
          </p:cNvPr>
          <p:cNvGrpSpPr>
            <a:grpSpLocks noChangeAspect="1"/>
          </p:cNvGrpSpPr>
          <p:nvPr/>
        </p:nvGrpSpPr>
        <p:grpSpPr>
          <a:xfrm>
            <a:off x="266637" y="1516763"/>
            <a:ext cx="9842341" cy="4770702"/>
            <a:chOff x="297864" y="1295723"/>
            <a:chExt cx="10802792" cy="5236244"/>
          </a:xfrm>
        </p:grpSpPr>
        <p:grpSp>
          <p:nvGrpSpPr>
            <p:cNvPr id="7" name="Group 6">
              <a:extLst>
                <a:ext uri="{FF2B5EF4-FFF2-40B4-BE49-F238E27FC236}">
                  <a16:creationId xmlns:a16="http://schemas.microsoft.com/office/drawing/2014/main" id="{D8D3949B-D28F-48FF-7144-0232B03B1896}"/>
                </a:ext>
              </a:extLst>
            </p:cNvPr>
            <p:cNvGrpSpPr/>
            <p:nvPr/>
          </p:nvGrpSpPr>
          <p:grpSpPr>
            <a:xfrm>
              <a:off x="297864" y="1353521"/>
              <a:ext cx="5642711" cy="5178446"/>
              <a:chOff x="2875423" y="1651000"/>
              <a:chExt cx="6190025" cy="4942425"/>
            </a:xfrm>
          </p:grpSpPr>
          <p:grpSp>
            <p:nvGrpSpPr>
              <p:cNvPr id="8" name="Group 7">
                <a:extLst>
                  <a:ext uri="{FF2B5EF4-FFF2-40B4-BE49-F238E27FC236}">
                    <a16:creationId xmlns:a16="http://schemas.microsoft.com/office/drawing/2014/main" id="{1159BD53-5689-590B-795A-792250C05A90}"/>
                  </a:ext>
                </a:extLst>
              </p:cNvPr>
              <p:cNvGrpSpPr/>
              <p:nvPr/>
            </p:nvGrpSpPr>
            <p:grpSpPr>
              <a:xfrm>
                <a:off x="2875423" y="1672233"/>
                <a:ext cx="6123801" cy="4425960"/>
                <a:chOff x="4057984" y="1826848"/>
                <a:chExt cx="6404577" cy="4628891"/>
              </a:xfrm>
            </p:grpSpPr>
            <p:sp>
              <p:nvSpPr>
                <p:cNvPr id="20" name="TextBox 19">
                  <a:extLst>
                    <a:ext uri="{FF2B5EF4-FFF2-40B4-BE49-F238E27FC236}">
                      <a16:creationId xmlns:a16="http://schemas.microsoft.com/office/drawing/2014/main" id="{AAB80573-0DE5-2363-8801-5619B7D42ED9}"/>
                    </a:ext>
                  </a:extLst>
                </p:cNvPr>
                <p:cNvSpPr txBox="1"/>
                <p:nvPr/>
              </p:nvSpPr>
              <p:spPr>
                <a:xfrm rot="16200000">
                  <a:off x="3123556" y="4826078"/>
                  <a:ext cx="2217668" cy="348811"/>
                </a:xfrm>
                <a:prstGeom prst="rect">
                  <a:avLst/>
                </a:prstGeom>
                <a:noFill/>
                <a:ln>
                  <a:noFill/>
                </a:ln>
              </p:spPr>
              <p:txBody>
                <a:bodyPr wrap="square" l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Apprentice Skills Maturity</a:t>
                  </a:r>
                  <a:endParaRPr kumimoji="0" lang="en-AU" sz="120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21" name="TextBox 20">
                  <a:extLst>
                    <a:ext uri="{FF2B5EF4-FFF2-40B4-BE49-F238E27FC236}">
                      <a16:creationId xmlns:a16="http://schemas.microsoft.com/office/drawing/2014/main" id="{4CD7011D-AF08-36D0-BCAA-58A116CBBEFA}"/>
                    </a:ext>
                  </a:extLst>
                </p:cNvPr>
                <p:cNvSpPr txBox="1"/>
                <p:nvPr/>
              </p:nvSpPr>
              <p:spPr>
                <a:xfrm>
                  <a:off x="4393505" y="6152262"/>
                  <a:ext cx="622874" cy="303477"/>
                </a:xfrm>
                <a:prstGeom prst="rect">
                  <a:avLst/>
                </a:prstGeom>
                <a:noFill/>
                <a:ln>
                  <a:noFill/>
                </a:ln>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Time</a:t>
                  </a:r>
                  <a:endParaRPr kumimoji="0" lang="en-AU" sz="120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cxnSp>
              <p:nvCxnSpPr>
                <p:cNvPr id="22" name="Straight Connector 21">
                  <a:extLst>
                    <a:ext uri="{FF2B5EF4-FFF2-40B4-BE49-F238E27FC236}">
                      <a16:creationId xmlns:a16="http://schemas.microsoft.com/office/drawing/2014/main" id="{2884CB52-234F-D48B-E176-4C971115A927}"/>
                    </a:ext>
                  </a:extLst>
                </p:cNvPr>
                <p:cNvCxnSpPr>
                  <a:cxnSpLocks/>
                  <a:stCxn id="20" idx="3"/>
                </p:cNvCxnSpPr>
                <p:nvPr/>
              </p:nvCxnSpPr>
              <p:spPr>
                <a:xfrm flipV="1">
                  <a:off x="4232390" y="1826848"/>
                  <a:ext cx="3" cy="2064802"/>
                </a:xfrm>
                <a:prstGeom prst="line">
                  <a:avLst/>
                </a:prstGeom>
                <a:ln w="12700">
                  <a:tailEnd type="triangle"/>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D837CD09-61D6-CF59-482A-652C952570C6}"/>
                    </a:ext>
                  </a:extLst>
                </p:cNvPr>
                <p:cNvCxnSpPr>
                  <a:cxnSpLocks/>
                  <a:stCxn id="21" idx="3"/>
                </p:cNvCxnSpPr>
                <p:nvPr/>
              </p:nvCxnSpPr>
              <p:spPr>
                <a:xfrm>
                  <a:off x="5016378" y="6304001"/>
                  <a:ext cx="5446183" cy="2151"/>
                </a:xfrm>
                <a:prstGeom prst="line">
                  <a:avLst/>
                </a:prstGeom>
                <a:ln w="12700">
                  <a:tailEnd type="triangle"/>
                </a:ln>
              </p:spPr>
              <p:style>
                <a:lnRef idx="1">
                  <a:schemeClr val="dk1"/>
                </a:lnRef>
                <a:fillRef idx="0">
                  <a:schemeClr val="dk1"/>
                </a:fillRef>
                <a:effectRef idx="0">
                  <a:schemeClr val="dk1"/>
                </a:effectRef>
                <a:fontRef idx="minor">
                  <a:schemeClr val="tx1"/>
                </a:fontRef>
              </p:style>
            </p:cxnSp>
          </p:grpSp>
          <p:grpSp>
            <p:nvGrpSpPr>
              <p:cNvPr id="9" name="Group 8">
                <a:extLst>
                  <a:ext uri="{FF2B5EF4-FFF2-40B4-BE49-F238E27FC236}">
                    <a16:creationId xmlns:a16="http://schemas.microsoft.com/office/drawing/2014/main" id="{D6A68F51-B53E-3C94-C301-2D0EBA14B595}"/>
                  </a:ext>
                </a:extLst>
              </p:cNvPr>
              <p:cNvGrpSpPr/>
              <p:nvPr/>
            </p:nvGrpSpPr>
            <p:grpSpPr>
              <a:xfrm>
                <a:off x="3218092" y="6179887"/>
                <a:ext cx="5847356" cy="413538"/>
                <a:chOff x="2574925" y="305908"/>
                <a:chExt cx="5594261" cy="413538"/>
              </a:xfrm>
            </p:grpSpPr>
            <p:sp>
              <p:nvSpPr>
                <p:cNvPr id="16" name="Arrow: Chevron 68">
                  <a:extLst>
                    <a:ext uri="{FF2B5EF4-FFF2-40B4-BE49-F238E27FC236}">
                      <a16:creationId xmlns:a16="http://schemas.microsoft.com/office/drawing/2014/main" id="{B4094DD4-A3A8-752D-93DE-1E54CE2E8C58}"/>
                    </a:ext>
                  </a:extLst>
                </p:cNvPr>
                <p:cNvSpPr/>
                <p:nvPr/>
              </p:nvSpPr>
              <p:spPr>
                <a:xfrm>
                  <a:off x="2574925" y="305908"/>
                  <a:ext cx="1467981" cy="413538"/>
                </a:xfrm>
                <a:prstGeom prst="chevron">
                  <a:avLst>
                    <a:gd name="adj" fmla="val 31000"/>
                  </a:avLst>
                </a:prstGeom>
                <a:solidFill>
                  <a:srgbClr val="00A99D"/>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u="none" strike="noStrike" kern="1200" cap="none" spc="50" normalizeH="0" baseline="0" noProof="0">
                      <a:ln>
                        <a:noFill/>
                      </a:ln>
                      <a:solidFill>
                        <a:prstClr val="white"/>
                      </a:solidFill>
                      <a:effectLst/>
                      <a:uLnTx/>
                      <a:uFillTx/>
                      <a:latin typeface="Segoe UI" panose="020B0502040204020203" pitchFamily="34" charset="0"/>
                      <a:cs typeface="Segoe UI" panose="020B0502040204020203" pitchFamily="34" charset="0"/>
                    </a:rPr>
                    <a:t>Familiarise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u="none" strike="noStrike" kern="1200" cap="none" spc="100" normalizeH="0" baseline="0" noProof="0">
                      <a:ln>
                        <a:noFill/>
                      </a:ln>
                      <a:solidFill>
                        <a:prstClr val="white"/>
                      </a:solidFill>
                      <a:effectLst/>
                      <a:uLnTx/>
                      <a:uFillTx/>
                      <a:latin typeface="Segoe UI" panose="020B0502040204020203" pitchFamily="34" charset="0"/>
                      <a:cs typeface="Segoe UI" panose="020B0502040204020203" pitchFamily="34" charset="0"/>
                    </a:rPr>
                    <a:t>3–12 months</a:t>
                  </a:r>
                </a:p>
              </p:txBody>
            </p:sp>
            <p:sp>
              <p:nvSpPr>
                <p:cNvPr id="17" name="Arrow: Chevron 69">
                  <a:extLst>
                    <a:ext uri="{FF2B5EF4-FFF2-40B4-BE49-F238E27FC236}">
                      <a16:creationId xmlns:a16="http://schemas.microsoft.com/office/drawing/2014/main" id="{42AFBBC0-D67F-D48C-94EE-AC4FDD3652B4}"/>
                    </a:ext>
                  </a:extLst>
                </p:cNvPr>
                <p:cNvSpPr/>
                <p:nvPr/>
              </p:nvSpPr>
              <p:spPr>
                <a:xfrm>
                  <a:off x="3950352" y="305908"/>
                  <a:ext cx="1467981" cy="413538"/>
                </a:xfrm>
                <a:prstGeom prst="chevron">
                  <a:avLst>
                    <a:gd name="adj" fmla="val 31242"/>
                  </a:avLst>
                </a:prstGeom>
                <a:solidFill>
                  <a:srgbClr val="66686D"/>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u="none" strike="noStrike" kern="1200" cap="none" spc="50" normalizeH="0" baseline="0" noProof="0">
                      <a:ln>
                        <a:noFill/>
                      </a:ln>
                      <a:solidFill>
                        <a:schemeClr val="bg1"/>
                      </a:solidFill>
                      <a:effectLst/>
                      <a:uLnTx/>
                      <a:uFillTx/>
                      <a:latin typeface="Segoe UI" panose="020B0502040204020203" pitchFamily="34" charset="0"/>
                      <a:cs typeface="Segoe UI" panose="020B0502040204020203" pitchFamily="34" charset="0"/>
                    </a:rPr>
                    <a:t>Train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u="none" strike="noStrike" kern="1200" cap="none" spc="100" normalizeH="0" baseline="0" noProof="0">
                      <a:ln>
                        <a:noFill/>
                      </a:ln>
                      <a:solidFill>
                        <a:schemeClr val="bg1"/>
                      </a:solidFill>
                      <a:effectLst/>
                      <a:uLnTx/>
                      <a:uFillTx/>
                      <a:latin typeface="Segoe UI" panose="020B0502040204020203" pitchFamily="34" charset="0"/>
                      <a:cs typeface="Segoe UI" panose="020B0502040204020203" pitchFamily="34" charset="0"/>
                    </a:rPr>
                    <a:t>12–36 months</a:t>
                  </a:r>
                </a:p>
              </p:txBody>
            </p:sp>
            <p:sp>
              <p:nvSpPr>
                <p:cNvPr id="18" name="Arrow: Chevron 70">
                  <a:extLst>
                    <a:ext uri="{FF2B5EF4-FFF2-40B4-BE49-F238E27FC236}">
                      <a16:creationId xmlns:a16="http://schemas.microsoft.com/office/drawing/2014/main" id="{FCA24CC7-E83E-0078-DB28-8B62D8977E16}"/>
                    </a:ext>
                  </a:extLst>
                </p:cNvPr>
                <p:cNvSpPr/>
                <p:nvPr/>
              </p:nvSpPr>
              <p:spPr>
                <a:xfrm>
                  <a:off x="6701205" y="305908"/>
                  <a:ext cx="1467981" cy="413538"/>
                </a:xfrm>
                <a:prstGeom prst="chevron">
                  <a:avLst>
                    <a:gd name="adj" fmla="val 31242"/>
                  </a:avLst>
                </a:prstGeom>
                <a:solidFill>
                  <a:srgbClr val="E2E228"/>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u="none" strike="noStrike" kern="1200" cap="none" spc="50" normalizeH="0" baseline="0" noProof="0">
                      <a:ln>
                        <a:noFill/>
                      </a:ln>
                      <a:solidFill>
                        <a:srgbClr val="000000"/>
                      </a:solidFill>
                      <a:effectLst/>
                      <a:uLnTx/>
                      <a:uFillTx/>
                      <a:latin typeface="Segoe UI" panose="020B0502040204020203" pitchFamily="34" charset="0"/>
                      <a:cs typeface="Segoe UI" panose="020B0502040204020203" pitchFamily="34" charset="0"/>
                    </a:rPr>
                    <a:t>Return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u="none" strike="noStrike" kern="1200" cap="none" spc="100" normalizeH="0" baseline="0" noProof="0">
                      <a:ln>
                        <a:noFill/>
                      </a:ln>
                      <a:solidFill>
                        <a:srgbClr val="000000"/>
                      </a:solidFill>
                      <a:effectLst/>
                      <a:uLnTx/>
                      <a:uFillTx/>
                      <a:latin typeface="Segoe UI" panose="020B0502040204020203" pitchFamily="34" charset="0"/>
                      <a:cs typeface="Segoe UI" panose="020B0502040204020203" pitchFamily="34" charset="0"/>
                    </a:rPr>
                    <a:t>48+ months</a:t>
                  </a:r>
                </a:p>
              </p:txBody>
            </p:sp>
            <p:sp>
              <p:nvSpPr>
                <p:cNvPr id="19" name="Arrow: Chevron 71">
                  <a:extLst>
                    <a:ext uri="{FF2B5EF4-FFF2-40B4-BE49-F238E27FC236}">
                      <a16:creationId xmlns:a16="http://schemas.microsoft.com/office/drawing/2014/main" id="{20994A3F-21A3-CD0C-8832-D666CD3A8285}"/>
                    </a:ext>
                  </a:extLst>
                </p:cNvPr>
                <p:cNvSpPr/>
                <p:nvPr/>
              </p:nvSpPr>
              <p:spPr>
                <a:xfrm>
                  <a:off x="5325779" y="305908"/>
                  <a:ext cx="1467981" cy="413538"/>
                </a:xfrm>
                <a:prstGeom prst="chevron">
                  <a:avLst>
                    <a:gd name="adj" fmla="val 31242"/>
                  </a:avLst>
                </a:prstGeom>
                <a:solidFill>
                  <a:srgbClr val="F05326"/>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u="none" strike="noStrike" kern="1200" cap="none" spc="50" normalizeH="0" baseline="0" noProof="0">
                      <a:ln>
                        <a:noFill/>
                      </a:ln>
                      <a:solidFill>
                        <a:schemeClr val="bg1"/>
                      </a:solidFill>
                      <a:effectLst/>
                      <a:uLnTx/>
                      <a:uFillTx/>
                      <a:latin typeface="Segoe UI" panose="020B0502040204020203" pitchFamily="34" charset="0"/>
                      <a:cs typeface="Segoe UI" panose="020B0502040204020203" pitchFamily="34" charset="0"/>
                    </a:rPr>
                    <a:t>Earn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u="none" strike="noStrike" kern="1200" cap="none" spc="100" normalizeH="0" baseline="0" noProof="0">
                      <a:ln>
                        <a:noFill/>
                      </a:ln>
                      <a:solidFill>
                        <a:schemeClr val="bg1"/>
                      </a:solidFill>
                      <a:effectLst/>
                      <a:uLnTx/>
                      <a:uFillTx/>
                      <a:latin typeface="Segoe UI" panose="020B0502040204020203" pitchFamily="34" charset="0"/>
                      <a:cs typeface="Segoe UI" panose="020B0502040204020203" pitchFamily="34" charset="0"/>
                    </a:rPr>
                    <a:t>36–48 months</a:t>
                  </a:r>
                </a:p>
              </p:txBody>
            </p:sp>
          </p:grpSp>
          <p:sp>
            <p:nvSpPr>
              <p:cNvPr id="10" name="Rectangle 9">
                <a:extLst>
                  <a:ext uri="{FF2B5EF4-FFF2-40B4-BE49-F238E27FC236}">
                    <a16:creationId xmlns:a16="http://schemas.microsoft.com/office/drawing/2014/main" id="{15EAFAB5-767B-1284-7AD6-C918BECB0CDC}"/>
                  </a:ext>
                </a:extLst>
              </p:cNvPr>
              <p:cNvSpPr/>
              <p:nvPr/>
            </p:nvSpPr>
            <p:spPr>
              <a:xfrm>
                <a:off x="3218092" y="1651000"/>
                <a:ext cx="5798909" cy="4132016"/>
              </a:xfrm>
              <a:prstGeom prst="rect">
                <a:avLst/>
              </a:prstGeom>
              <a:solidFill>
                <a:srgbClr val="00A99D">
                  <a:alpha val="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121F57B3-ADA4-02F8-4C15-1FC62733E84B}"/>
                  </a:ext>
                </a:extLst>
              </p:cNvPr>
              <p:cNvSpPr/>
              <p:nvPr/>
            </p:nvSpPr>
            <p:spPr>
              <a:xfrm>
                <a:off x="3218093" y="4253127"/>
                <a:ext cx="3396067" cy="1529890"/>
              </a:xfrm>
              <a:prstGeom prst="rect">
                <a:avLst/>
              </a:prstGeom>
              <a:solidFill>
                <a:srgbClr val="00A99D">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D9AC5244-5448-AF70-6C40-9F6A45B1993F}"/>
                  </a:ext>
                </a:extLst>
              </p:cNvPr>
              <p:cNvSpPr txBox="1"/>
              <p:nvPr/>
            </p:nvSpPr>
            <p:spPr>
              <a:xfrm>
                <a:off x="3299461" y="1811020"/>
                <a:ext cx="4849750" cy="7576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Mentoring – “How can I help you?”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A longer-term, relationship-drive interaction where a more experienced individual supports the mentee’s overall career or personal growth, offering guidance and sharing experiences.</a:t>
                </a:r>
                <a:endParaRPr kumimoji="0" lang="en-AU" sz="10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endParaRPr>
              </a:p>
            </p:txBody>
          </p:sp>
          <p:sp>
            <p:nvSpPr>
              <p:cNvPr id="14" name="TextBox 13">
                <a:extLst>
                  <a:ext uri="{FF2B5EF4-FFF2-40B4-BE49-F238E27FC236}">
                    <a16:creationId xmlns:a16="http://schemas.microsoft.com/office/drawing/2014/main" id="{1296BCAD-585E-4F71-4D6D-968C4C4F73F5}"/>
                  </a:ext>
                </a:extLst>
              </p:cNvPr>
              <p:cNvSpPr txBox="1"/>
              <p:nvPr/>
            </p:nvSpPr>
            <p:spPr>
              <a:xfrm>
                <a:off x="3299461" y="2963822"/>
                <a:ext cx="3581400" cy="9188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Coaching – “How would you do 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A structured, short-term process led by a coach to help improve specific skills or achieve defined goals, typically through feedback and guided practice.</a:t>
                </a:r>
                <a:endParaRPr kumimoji="0" lang="en-AU" sz="10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endParaRPr>
              </a:p>
            </p:txBody>
          </p:sp>
          <p:sp>
            <p:nvSpPr>
              <p:cNvPr id="15" name="TextBox 14">
                <a:extLst>
                  <a:ext uri="{FF2B5EF4-FFF2-40B4-BE49-F238E27FC236}">
                    <a16:creationId xmlns:a16="http://schemas.microsoft.com/office/drawing/2014/main" id="{E3C0F53F-C2AA-FBE0-EF47-3F8D8E7BA440}"/>
                  </a:ext>
                </a:extLst>
              </p:cNvPr>
              <p:cNvSpPr txBox="1"/>
              <p:nvPr/>
            </p:nvSpPr>
            <p:spPr>
              <a:xfrm>
                <a:off x="3311694" y="4372061"/>
                <a:ext cx="3223259" cy="7576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Instruction – “See, learn, do”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Direct teaching or training, usually with a focus on transferring specific knowledge or skills from the instructor to the learner.</a:t>
                </a:r>
                <a:endParaRPr kumimoji="0" lang="en-AU" sz="10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endParaRPr>
              </a:p>
            </p:txBody>
          </p:sp>
          <p:sp>
            <p:nvSpPr>
              <p:cNvPr id="11" name="Rectangle 10">
                <a:extLst>
                  <a:ext uri="{FF2B5EF4-FFF2-40B4-BE49-F238E27FC236}">
                    <a16:creationId xmlns:a16="http://schemas.microsoft.com/office/drawing/2014/main" id="{8CD58895-16E0-EBB1-65D8-AE06A0C5048C}"/>
                  </a:ext>
                </a:extLst>
              </p:cNvPr>
              <p:cNvSpPr/>
              <p:nvPr/>
            </p:nvSpPr>
            <p:spPr>
              <a:xfrm>
                <a:off x="3218093" y="2840778"/>
                <a:ext cx="4729565" cy="2942238"/>
              </a:xfrm>
              <a:prstGeom prst="rect">
                <a:avLst/>
              </a:prstGeom>
              <a:solidFill>
                <a:srgbClr val="00A99D">
                  <a:alpha val="1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24" name="TextBox 23">
              <a:extLst>
                <a:ext uri="{FF2B5EF4-FFF2-40B4-BE49-F238E27FC236}">
                  <a16:creationId xmlns:a16="http://schemas.microsoft.com/office/drawing/2014/main" id="{1CE77724-7A39-F9B9-E16A-38C3A9DF1B6B}"/>
                </a:ext>
              </a:extLst>
            </p:cNvPr>
            <p:cNvSpPr txBox="1"/>
            <p:nvPr/>
          </p:nvSpPr>
          <p:spPr>
            <a:xfrm>
              <a:off x="6015938" y="4134603"/>
              <a:ext cx="4497563" cy="1461031"/>
            </a:xfrm>
            <a:prstGeom prst="rect">
              <a:avLst/>
            </a:prstGeom>
            <a:noFill/>
            <a:ln w="28575">
              <a:noFill/>
            </a:ln>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1000" b="1" u="none" strike="noStrike" kern="1200" cap="none" spc="0" normalizeH="0" baseline="0" noProof="0">
                  <a:ln>
                    <a:noFill/>
                  </a:ln>
                  <a:solidFill>
                    <a:srgbClr val="10273C"/>
                  </a:solidFill>
                  <a:effectLst/>
                  <a:uLnTx/>
                  <a:uFillTx/>
                  <a:latin typeface="Segoe UI" panose="020B0502040204020203" pitchFamily="34" charset="0"/>
                  <a:cs typeface="Segoe UI" panose="020B0502040204020203" pitchFamily="34" charset="0"/>
                </a:rPr>
                <a:t>Instruction techniques </a:t>
              </a:r>
              <a:r>
                <a:rPr kumimoji="0" lang="en-NZ" sz="900" u="none" strike="noStrike" kern="1200" cap="none" spc="0" normalizeH="0" baseline="0" noProof="0">
                  <a:ln>
                    <a:noFill/>
                  </a:ln>
                  <a:solidFill>
                    <a:srgbClr val="10273C"/>
                  </a:solidFill>
                  <a:effectLst/>
                  <a:uLnTx/>
                  <a:uFillTx/>
                  <a:latin typeface="Segoe UI" panose="020B0502040204020203" pitchFamily="34" charset="0"/>
                  <a:cs typeface="Segoe UI" panose="020B0502040204020203" pitchFamily="34" charset="0"/>
                </a:rPr>
                <a:t>(Focus: transferring specific knowledge or skills)</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NZ" sz="900" b="1" u="none" strike="noStrike" kern="1200" cap="none" spc="0" normalizeH="0" baseline="0" noProof="0">
                  <a:ln>
                    <a:noFill/>
                  </a:ln>
                  <a:solidFill>
                    <a:srgbClr val="10273C"/>
                  </a:solidFill>
                  <a:effectLst/>
                  <a:uLnTx/>
                  <a:uFillTx/>
                  <a:latin typeface="Segoe UI" panose="020B0502040204020203" pitchFamily="34" charset="0"/>
                  <a:cs typeface="Segoe UI" panose="020B0502040204020203" pitchFamily="34" charset="0"/>
                </a:rPr>
                <a:t>Demonstration</a:t>
              </a:r>
              <a:r>
                <a:rPr kumimoji="0" lang="en-NZ" sz="900" u="none" strike="noStrike" kern="1200" cap="none" spc="0" normalizeH="0" baseline="0" noProof="0">
                  <a:ln>
                    <a:noFill/>
                  </a:ln>
                  <a:solidFill>
                    <a:srgbClr val="10273C"/>
                  </a:solidFill>
                  <a:effectLst/>
                  <a:uLnTx/>
                  <a:uFillTx/>
                  <a:latin typeface="Segoe UI" panose="020B0502040204020203" pitchFamily="34" charset="0"/>
                  <a:cs typeface="Segoe UI" panose="020B0502040204020203" pitchFamily="34" charset="0"/>
                </a:rPr>
                <a:t> – The instructor shows exactly how to perform a task before the learner attempts it, ensuring they understand each step. Example: A plumbing trainer demonstrates soldering copper pipes, carefully showing correct heating and solder flow before the apprentice does it under supervision.</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NZ" sz="900" b="1" u="none" strike="noStrike" kern="1200" cap="none" spc="0" normalizeH="0" baseline="0" noProof="0">
                  <a:ln>
                    <a:noFill/>
                  </a:ln>
                  <a:solidFill>
                    <a:srgbClr val="10273C"/>
                  </a:solidFill>
                  <a:effectLst/>
                  <a:uLnTx/>
                  <a:uFillTx/>
                  <a:latin typeface="Segoe UI" panose="020B0502040204020203" pitchFamily="34" charset="0"/>
                  <a:cs typeface="Segoe UI" panose="020B0502040204020203" pitchFamily="34" charset="0"/>
                </a:rPr>
                <a:t>Direct instruction </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NZ" sz="900" b="1" u="none" strike="noStrike" kern="1200" cap="none" spc="0" normalizeH="0" baseline="0" noProof="0">
                  <a:ln>
                    <a:noFill/>
                  </a:ln>
                  <a:solidFill>
                    <a:srgbClr val="10273C"/>
                  </a:solidFill>
                  <a:effectLst/>
                  <a:uLnTx/>
                  <a:uFillTx/>
                  <a:latin typeface="Segoe UI" panose="020B0502040204020203" pitchFamily="34" charset="0"/>
                  <a:cs typeface="Segoe UI" panose="020B0502040204020203" pitchFamily="34" charset="0"/>
                </a:rPr>
                <a:t>Inquiry-based learning</a:t>
              </a:r>
            </a:p>
          </p:txBody>
        </p:sp>
        <p:sp>
          <p:nvSpPr>
            <p:cNvPr id="25" name="TextBox 24">
              <a:extLst>
                <a:ext uri="{FF2B5EF4-FFF2-40B4-BE49-F238E27FC236}">
                  <a16:creationId xmlns:a16="http://schemas.microsoft.com/office/drawing/2014/main" id="{3F95AC99-83E9-7613-9F02-CB1FE9DBD461}"/>
                </a:ext>
              </a:extLst>
            </p:cNvPr>
            <p:cNvSpPr txBox="1"/>
            <p:nvPr/>
          </p:nvSpPr>
          <p:spPr>
            <a:xfrm>
              <a:off x="6015938" y="2627440"/>
              <a:ext cx="4483828" cy="1461031"/>
            </a:xfrm>
            <a:prstGeom prst="rect">
              <a:avLst/>
            </a:prstGeom>
            <a:noFill/>
            <a:ln w="28575">
              <a:noFill/>
            </a:ln>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1000" b="1" u="none" strike="noStrike" kern="1200" cap="none" spc="0" normalizeH="0" baseline="0" noProof="0" dirty="0">
                  <a:ln>
                    <a:noFill/>
                  </a:ln>
                  <a:solidFill>
                    <a:srgbClr val="10273C"/>
                  </a:solidFill>
                  <a:effectLst/>
                  <a:uLnTx/>
                  <a:uFillTx/>
                  <a:latin typeface="Segoe UI" panose="020B0502040204020203" pitchFamily="34" charset="0"/>
                  <a:cs typeface="Segoe UI" panose="020B0502040204020203" pitchFamily="34" charset="0"/>
                </a:rPr>
                <a:t>Coaching techniques </a:t>
              </a:r>
              <a:r>
                <a:rPr kumimoji="0" lang="en-NZ" sz="900" u="none" strike="noStrike" kern="1200" cap="none" spc="0" normalizeH="0" baseline="0" noProof="0" dirty="0">
                  <a:ln>
                    <a:noFill/>
                  </a:ln>
                  <a:solidFill>
                    <a:srgbClr val="10273C"/>
                  </a:solidFill>
                  <a:effectLst/>
                  <a:uLnTx/>
                  <a:uFillTx/>
                  <a:latin typeface="Segoe UI" panose="020B0502040204020203" pitchFamily="34" charset="0"/>
                  <a:cs typeface="Segoe UI" panose="020B0502040204020203" pitchFamily="34" charset="0"/>
                </a:rPr>
                <a:t>(Focus: improving performance and skills)</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NZ" sz="900" b="1" u="none" strike="noStrike" kern="1200" cap="none" spc="0" normalizeH="0" baseline="0" noProof="0" dirty="0">
                  <a:ln>
                    <a:noFill/>
                  </a:ln>
                  <a:solidFill>
                    <a:srgbClr val="10273C"/>
                  </a:solidFill>
                  <a:effectLst/>
                  <a:uLnTx/>
                  <a:uFillTx/>
                  <a:latin typeface="Segoe UI" panose="020B0502040204020203" pitchFamily="34" charset="0"/>
                  <a:cs typeface="Segoe UI" panose="020B0502040204020203" pitchFamily="34" charset="0"/>
                </a:rPr>
                <a:t>Goal setting </a:t>
              </a:r>
              <a:r>
                <a:rPr kumimoji="0" lang="en-NZ" sz="900" u="none" strike="noStrike" kern="1200" cap="none" spc="0" normalizeH="0" baseline="0" noProof="0" dirty="0">
                  <a:ln>
                    <a:noFill/>
                  </a:ln>
                  <a:solidFill>
                    <a:srgbClr val="10273C"/>
                  </a:solidFill>
                  <a:effectLst/>
                  <a:uLnTx/>
                  <a:uFillTx/>
                  <a:latin typeface="Segoe UI" panose="020B0502040204020203" pitchFamily="34" charset="0"/>
                  <a:cs typeface="Segoe UI" panose="020B0502040204020203" pitchFamily="34" charset="0"/>
                </a:rPr>
                <a:t>– The coach works with the learner to define clear, measurable objectives to work toward in a set timeframe. </a:t>
              </a:r>
              <a:br>
                <a:rPr kumimoji="0" lang="en-NZ" sz="900" u="none" strike="noStrike" kern="1200" cap="none" spc="0" normalizeH="0" baseline="0" noProof="0" dirty="0">
                  <a:ln>
                    <a:noFill/>
                  </a:ln>
                  <a:solidFill>
                    <a:srgbClr val="10273C"/>
                  </a:solidFill>
                  <a:effectLst/>
                  <a:uLnTx/>
                  <a:uFillTx/>
                  <a:latin typeface="Segoe UI" panose="020B0502040204020203" pitchFamily="34" charset="0"/>
                  <a:cs typeface="Segoe UI" panose="020B0502040204020203" pitchFamily="34" charset="0"/>
                </a:rPr>
              </a:br>
              <a:r>
                <a:rPr kumimoji="0" lang="en-NZ" sz="900" u="none" strike="noStrike" kern="1200" cap="none" spc="0" normalizeH="0" baseline="0" noProof="0" dirty="0">
                  <a:ln>
                    <a:noFill/>
                  </a:ln>
                  <a:solidFill>
                    <a:srgbClr val="10273C"/>
                  </a:solidFill>
                  <a:effectLst/>
                  <a:uLnTx/>
                  <a:uFillTx/>
                  <a:latin typeface="Segoe UI" panose="020B0502040204020203" pitchFamily="34" charset="0"/>
                  <a:cs typeface="Segoe UI" panose="020B0502040204020203" pitchFamily="34" charset="0"/>
                </a:rPr>
                <a:t>Example: An apprentice electrician agrees with their coach to master installing residential lighting circuits in one month, breaking this into weekly skill checkpoints.</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NZ" sz="900" b="1" u="none" strike="noStrike" kern="1200" cap="none" spc="0" normalizeH="0" baseline="0" noProof="0" dirty="0">
                  <a:ln>
                    <a:noFill/>
                  </a:ln>
                  <a:solidFill>
                    <a:srgbClr val="10273C"/>
                  </a:solidFill>
                  <a:effectLst/>
                  <a:uLnTx/>
                  <a:uFillTx/>
                  <a:latin typeface="Segoe UI" panose="020B0502040204020203" pitchFamily="34" charset="0"/>
                  <a:cs typeface="Segoe UI" panose="020B0502040204020203" pitchFamily="34" charset="0"/>
                </a:rPr>
                <a:t>Active listening </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NZ" sz="900" b="1" u="none" strike="noStrike" kern="1200" cap="none" spc="0" normalizeH="0" baseline="0" noProof="0" dirty="0">
                  <a:ln>
                    <a:noFill/>
                  </a:ln>
                  <a:solidFill>
                    <a:srgbClr val="10273C"/>
                  </a:solidFill>
                  <a:effectLst/>
                  <a:uLnTx/>
                  <a:uFillTx/>
                  <a:latin typeface="Segoe UI" panose="020B0502040204020203" pitchFamily="34" charset="0"/>
                  <a:cs typeface="Segoe UI" panose="020B0502040204020203" pitchFamily="34" charset="0"/>
                </a:rPr>
                <a:t>Providing feedback</a:t>
              </a:r>
            </a:p>
          </p:txBody>
        </p:sp>
        <p:sp>
          <p:nvSpPr>
            <p:cNvPr id="26" name="TextBox 25">
              <a:extLst>
                <a:ext uri="{FF2B5EF4-FFF2-40B4-BE49-F238E27FC236}">
                  <a16:creationId xmlns:a16="http://schemas.microsoft.com/office/drawing/2014/main" id="{642BF524-0668-D96F-E342-18BC66D855B3}"/>
                </a:ext>
              </a:extLst>
            </p:cNvPr>
            <p:cNvSpPr txBox="1"/>
            <p:nvPr/>
          </p:nvSpPr>
          <p:spPr>
            <a:xfrm>
              <a:off x="6012389" y="1295723"/>
              <a:ext cx="4355701" cy="1309015"/>
            </a:xfrm>
            <a:prstGeom prst="rect">
              <a:avLst/>
            </a:prstGeom>
            <a:noFill/>
            <a:ln w="28575">
              <a:noFill/>
            </a:ln>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1000" b="1" u="none" strike="noStrike" kern="1200" cap="none" spc="0" normalizeH="0" baseline="0" noProof="0">
                  <a:ln>
                    <a:noFill/>
                  </a:ln>
                  <a:solidFill>
                    <a:srgbClr val="10273C"/>
                  </a:solidFill>
                  <a:effectLst/>
                  <a:uLnTx/>
                  <a:uFillTx/>
                  <a:latin typeface="Segoe UI" panose="020B0502040204020203" pitchFamily="34" charset="0"/>
                  <a:cs typeface="Segoe UI" panose="020B0502040204020203" pitchFamily="34" charset="0"/>
                </a:rPr>
                <a:t>Mentoring techniques </a:t>
              </a:r>
              <a:r>
                <a:rPr kumimoji="0" lang="en-NZ" sz="900" u="none" strike="noStrike" kern="1200" cap="none" spc="0" normalizeH="0" baseline="0" noProof="0">
                  <a:ln>
                    <a:noFill/>
                  </a:ln>
                  <a:solidFill>
                    <a:srgbClr val="10273C"/>
                  </a:solidFill>
                  <a:effectLst/>
                  <a:uLnTx/>
                  <a:uFillTx/>
                  <a:latin typeface="Segoe UI" panose="020B0502040204020203" pitchFamily="34" charset="0"/>
                  <a:cs typeface="Segoe UI" panose="020B0502040204020203" pitchFamily="34" charset="0"/>
                </a:rPr>
                <a:t>(Focus: long-term development and growth)</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NZ" sz="900" b="1" u="none" strike="noStrike" kern="1200" cap="none" spc="0" normalizeH="0" baseline="0" noProof="0">
                  <a:ln>
                    <a:noFill/>
                  </a:ln>
                  <a:solidFill>
                    <a:srgbClr val="10273C"/>
                  </a:solidFill>
                  <a:effectLst/>
                  <a:uLnTx/>
                  <a:uFillTx/>
                  <a:latin typeface="Segoe UI" panose="020B0502040204020203" pitchFamily="34" charset="0"/>
                  <a:cs typeface="Segoe UI" panose="020B0502040204020203" pitchFamily="34" charset="0"/>
                </a:rPr>
                <a:t>Storytelling </a:t>
              </a:r>
              <a:r>
                <a:rPr kumimoji="0" lang="en-NZ" sz="900" u="none" strike="noStrike" kern="1200" cap="none" spc="0" normalizeH="0" baseline="0" noProof="0">
                  <a:ln>
                    <a:noFill/>
                  </a:ln>
                  <a:solidFill>
                    <a:srgbClr val="10273C"/>
                  </a:solidFill>
                  <a:effectLst/>
                  <a:uLnTx/>
                  <a:uFillTx/>
                  <a:latin typeface="Segoe UI" panose="020B0502040204020203" pitchFamily="34" charset="0"/>
                  <a:cs typeface="Segoe UI" panose="020B0502040204020203" pitchFamily="34" charset="0"/>
                </a:rPr>
                <a:t>– The mentor shares real-life experiences to teach lessons and inspire the learner. Example: An electrician mentor recounts a challenging early-career fault-finding job, showing the value of persistence and methodical thinking.</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NZ" sz="900" b="1" u="none" strike="noStrike" kern="1200" cap="none" spc="0" normalizeH="0" baseline="0" noProof="0">
                  <a:ln>
                    <a:noFill/>
                  </a:ln>
                  <a:solidFill>
                    <a:srgbClr val="10273C"/>
                  </a:solidFill>
                  <a:effectLst/>
                  <a:uLnTx/>
                  <a:uFillTx/>
                  <a:latin typeface="Segoe UI" panose="020B0502040204020203" pitchFamily="34" charset="0"/>
                  <a:cs typeface="Segoe UI" panose="020B0502040204020203" pitchFamily="34" charset="0"/>
                </a:rPr>
                <a:t>Networking facilitation</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NZ" sz="900" b="1" u="none" strike="noStrike" kern="1200" cap="none" spc="0" normalizeH="0" baseline="0" noProof="0">
                  <a:ln>
                    <a:noFill/>
                  </a:ln>
                  <a:solidFill>
                    <a:srgbClr val="10273C"/>
                  </a:solidFill>
                  <a:effectLst/>
                  <a:uLnTx/>
                  <a:uFillTx/>
                  <a:latin typeface="Segoe UI" panose="020B0502040204020203" pitchFamily="34" charset="0"/>
                  <a:cs typeface="Segoe UI" panose="020B0502040204020203" pitchFamily="34" charset="0"/>
                </a:rPr>
                <a:t>Long-term goal guidance</a:t>
              </a:r>
            </a:p>
          </p:txBody>
        </p:sp>
        <p:grpSp>
          <p:nvGrpSpPr>
            <p:cNvPr id="27" name="Group 26">
              <a:extLst>
                <a:ext uri="{FF2B5EF4-FFF2-40B4-BE49-F238E27FC236}">
                  <a16:creationId xmlns:a16="http://schemas.microsoft.com/office/drawing/2014/main" id="{14D42EC2-697E-640B-2738-200F1C1ECFFB}"/>
                </a:ext>
              </a:extLst>
            </p:cNvPr>
            <p:cNvGrpSpPr/>
            <p:nvPr/>
          </p:nvGrpSpPr>
          <p:grpSpPr>
            <a:xfrm>
              <a:off x="590309" y="2600116"/>
              <a:ext cx="10510347" cy="1479794"/>
              <a:chOff x="435616" y="2532448"/>
              <a:chExt cx="11498718" cy="1479794"/>
            </a:xfrm>
          </p:grpSpPr>
          <p:cxnSp>
            <p:nvCxnSpPr>
              <p:cNvPr id="28" name="Straight Connector 27">
                <a:extLst>
                  <a:ext uri="{FF2B5EF4-FFF2-40B4-BE49-F238E27FC236}">
                    <a16:creationId xmlns:a16="http://schemas.microsoft.com/office/drawing/2014/main" id="{CC1274C8-A251-6125-7DC2-09CC04D6A4B6}"/>
                  </a:ext>
                </a:extLst>
              </p:cNvPr>
              <p:cNvCxnSpPr>
                <a:cxnSpLocks/>
              </p:cNvCxnSpPr>
              <p:nvPr/>
            </p:nvCxnSpPr>
            <p:spPr>
              <a:xfrm>
                <a:off x="441375" y="2532448"/>
                <a:ext cx="11492959"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9EE1EC-EA12-0A28-1CBB-146AA99B3905}"/>
                  </a:ext>
                </a:extLst>
              </p:cNvPr>
              <p:cNvCxnSpPr>
                <a:cxnSpLocks/>
              </p:cNvCxnSpPr>
              <p:nvPr/>
            </p:nvCxnSpPr>
            <p:spPr>
              <a:xfrm>
                <a:off x="435616" y="4012242"/>
                <a:ext cx="11492959"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51" name="TextBox 50">
            <a:extLst>
              <a:ext uri="{FF2B5EF4-FFF2-40B4-BE49-F238E27FC236}">
                <a16:creationId xmlns:a16="http://schemas.microsoft.com/office/drawing/2014/main" id="{17AAFFBE-DD83-4D4C-C8D2-C1E97DF984D2}"/>
              </a:ext>
            </a:extLst>
          </p:cNvPr>
          <p:cNvSpPr txBox="1"/>
          <p:nvPr/>
        </p:nvSpPr>
        <p:spPr>
          <a:xfrm>
            <a:off x="381000" y="1259813"/>
            <a:ext cx="6011863" cy="215444"/>
          </a:xfrm>
          <a:prstGeom prst="rect">
            <a:avLst/>
          </a:prstGeom>
          <a:noFill/>
        </p:spPr>
        <p:txBody>
          <a:bodyPr wrap="square" lIns="0" tIns="0" rIns="0" bIns="0" rtlCol="0">
            <a:spAutoFit/>
          </a:bodyPr>
          <a:lstStyle/>
          <a:p>
            <a:r>
              <a:rPr lang="en-US" sz="1400" b="1">
                <a:solidFill>
                  <a:srgbClr val="10273C"/>
                </a:solidFill>
                <a:latin typeface="Segoe UI Black" panose="020B0502040204020203" pitchFamily="34" charset="0"/>
                <a:cs typeface="Segoe UI Black" panose="020B0502040204020203" pitchFamily="34" charset="0"/>
              </a:rPr>
              <a:t>Coaching Playbook</a:t>
            </a:r>
          </a:p>
        </p:txBody>
      </p:sp>
    </p:spTree>
    <p:extLst>
      <p:ext uri="{BB962C8B-B14F-4D97-AF65-F5344CB8AC3E}">
        <p14:creationId xmlns:p14="http://schemas.microsoft.com/office/powerpoint/2010/main" val="3368272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4119401-A633-AAD3-CB27-DE894EDB062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A78D419-A416-001F-2F11-1879FF4EB192}"/>
              </a:ext>
            </a:extLst>
          </p:cNvPr>
          <p:cNvPicPr>
            <a:picLocks noChangeAspect="1"/>
          </p:cNvPicPr>
          <p:nvPr/>
        </p:nvPicPr>
        <p:blipFill>
          <a:blip r:embed="rId3"/>
          <a:srcRect/>
          <a:stretch/>
        </p:blipFill>
        <p:spPr>
          <a:xfrm>
            <a:off x="0" y="0"/>
            <a:ext cx="9905999" cy="6858000"/>
          </a:xfrm>
          <a:prstGeom prst="rect">
            <a:avLst/>
          </a:prstGeom>
        </p:spPr>
      </p:pic>
      <p:sp>
        <p:nvSpPr>
          <p:cNvPr id="4" name="Footer Placeholder 3">
            <a:extLst>
              <a:ext uri="{FF2B5EF4-FFF2-40B4-BE49-F238E27FC236}">
                <a16:creationId xmlns:a16="http://schemas.microsoft.com/office/drawing/2014/main" id="{B0826A32-1E00-5680-B80D-630208B0DFEE}"/>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9B9DA1"/>
                </a:solidFill>
                <a:effectLst/>
                <a:uLnTx/>
                <a:uFillTx/>
                <a:latin typeface="Segoe UI" panose="020B0502040204020203" pitchFamily="34" charset="0"/>
                <a:ea typeface="+mn-ea"/>
                <a:cs typeface="Segoe UI" panose="020B0502040204020203" pitchFamily="34" charset="0"/>
              </a:rPr>
              <a:t>Apprenticeship Toolkit</a:t>
            </a:r>
          </a:p>
        </p:txBody>
      </p:sp>
      <p:sp>
        <p:nvSpPr>
          <p:cNvPr id="5" name="Slide Number Placeholder 4">
            <a:extLst>
              <a:ext uri="{FF2B5EF4-FFF2-40B4-BE49-F238E27FC236}">
                <a16:creationId xmlns:a16="http://schemas.microsoft.com/office/drawing/2014/main" id="{D34D8A2C-1DFE-1400-3557-C778A5D08F2F}"/>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DF4AAA5-C268-2745-B477-E8FB4AEBEA9C}" type="slidenum">
              <a:rPr kumimoji="0" lang="en-US" sz="800" b="0" i="0" u="none" strike="noStrike" kern="1200" cap="none" spc="0" normalizeH="0" baseline="0" noProof="0" smtClean="0">
                <a:ln>
                  <a:noFill/>
                </a:ln>
                <a:solidFill>
                  <a:srgbClr val="9B9DA1"/>
                </a:solidFill>
                <a:effectLst/>
                <a:uLnTx/>
                <a:uFillTx/>
                <a:latin typeface="Segoe UI" panose="020B0502040204020203" pitchFamily="34" charset="0"/>
                <a:ea typeface="+mn-ea"/>
                <a:cs typeface="Segoe UI" panose="020B0502040204020203"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a:t>
            </a:fld>
            <a:endParaRPr kumimoji="0" lang="en-US" sz="800" b="0" i="0" u="none" strike="noStrike" kern="1200" cap="none" spc="0" normalizeH="0" baseline="0" noProof="0">
              <a:ln>
                <a:noFill/>
              </a:ln>
              <a:solidFill>
                <a:srgbClr val="9B9DA1"/>
              </a:solidFill>
              <a:effectLst/>
              <a:uLnTx/>
              <a:uFillTx/>
              <a:latin typeface="Segoe UI" panose="020B0502040204020203" pitchFamily="34" charset="0"/>
              <a:ea typeface="+mn-ea"/>
              <a:cs typeface="Segoe UI" panose="020B0502040204020203" pitchFamily="34" charset="0"/>
            </a:endParaRPr>
          </a:p>
        </p:txBody>
      </p:sp>
      <p:sp>
        <p:nvSpPr>
          <p:cNvPr id="11" name="Rectangle 10">
            <a:hlinkClick r:id="rId4"/>
            <a:extLst>
              <a:ext uri="{FF2B5EF4-FFF2-40B4-BE49-F238E27FC236}">
                <a16:creationId xmlns:a16="http://schemas.microsoft.com/office/drawing/2014/main" id="{97304F04-A75F-6C54-59ED-44B73BC2963C}"/>
              </a:ext>
            </a:extLst>
          </p:cNvPr>
          <p:cNvSpPr/>
          <p:nvPr/>
        </p:nvSpPr>
        <p:spPr>
          <a:xfrm>
            <a:off x="609600" y="3429000"/>
            <a:ext cx="1320800" cy="3175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hlinkClick r:id="rId5"/>
            <a:extLst>
              <a:ext uri="{FF2B5EF4-FFF2-40B4-BE49-F238E27FC236}">
                <a16:creationId xmlns:a16="http://schemas.microsoft.com/office/drawing/2014/main" id="{8C4BC809-F833-35A6-FCA1-76970517E986}"/>
              </a:ext>
            </a:extLst>
          </p:cNvPr>
          <p:cNvSpPr/>
          <p:nvPr/>
        </p:nvSpPr>
        <p:spPr>
          <a:xfrm>
            <a:off x="609600" y="4559300"/>
            <a:ext cx="1320800" cy="4953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hlinkClick r:id="rId6"/>
            <a:extLst>
              <a:ext uri="{FF2B5EF4-FFF2-40B4-BE49-F238E27FC236}">
                <a16:creationId xmlns:a16="http://schemas.microsoft.com/office/drawing/2014/main" id="{136A2694-1FB8-88BB-D205-B47C7DE8EB84}"/>
              </a:ext>
            </a:extLst>
          </p:cNvPr>
          <p:cNvSpPr/>
          <p:nvPr/>
        </p:nvSpPr>
        <p:spPr>
          <a:xfrm>
            <a:off x="609600" y="3898900"/>
            <a:ext cx="1320800" cy="5207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hlinkClick r:id="rId7"/>
            <a:extLst>
              <a:ext uri="{FF2B5EF4-FFF2-40B4-BE49-F238E27FC236}">
                <a16:creationId xmlns:a16="http://schemas.microsoft.com/office/drawing/2014/main" id="{EF2BFD02-89F0-E4E0-B549-18E44A9FF4F1}"/>
              </a:ext>
            </a:extLst>
          </p:cNvPr>
          <p:cNvSpPr/>
          <p:nvPr/>
        </p:nvSpPr>
        <p:spPr>
          <a:xfrm>
            <a:off x="4927600" y="1386840"/>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hlinkClick r:id="rId8" action="ppaction://hlinksldjump"/>
            <a:extLst>
              <a:ext uri="{FF2B5EF4-FFF2-40B4-BE49-F238E27FC236}">
                <a16:creationId xmlns:a16="http://schemas.microsoft.com/office/drawing/2014/main" id="{170A86F3-3613-6575-8D02-910FCAEC65AC}"/>
              </a:ext>
            </a:extLst>
          </p:cNvPr>
          <p:cNvSpPr/>
          <p:nvPr/>
        </p:nvSpPr>
        <p:spPr>
          <a:xfrm>
            <a:off x="4597400" y="1386840"/>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hlinkClick r:id="rId9" action="ppaction://hlinksldjump"/>
            <a:extLst>
              <a:ext uri="{FF2B5EF4-FFF2-40B4-BE49-F238E27FC236}">
                <a16:creationId xmlns:a16="http://schemas.microsoft.com/office/drawing/2014/main" id="{D45752AD-8708-AB20-F5D3-51FC9AB17B5A}"/>
              </a:ext>
            </a:extLst>
          </p:cNvPr>
          <p:cNvSpPr/>
          <p:nvPr/>
        </p:nvSpPr>
        <p:spPr>
          <a:xfrm>
            <a:off x="4272280" y="1386840"/>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hlinkClick r:id="rId9" action="ppaction://hlinksldjump"/>
            <a:extLst>
              <a:ext uri="{FF2B5EF4-FFF2-40B4-BE49-F238E27FC236}">
                <a16:creationId xmlns:a16="http://schemas.microsoft.com/office/drawing/2014/main" id="{999A7896-F675-4534-3411-9C4B61194509}"/>
              </a:ext>
            </a:extLst>
          </p:cNvPr>
          <p:cNvSpPr/>
          <p:nvPr/>
        </p:nvSpPr>
        <p:spPr>
          <a:xfrm>
            <a:off x="359212" y="850392"/>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5">
            <a:hlinkClick r:id="rId10"/>
            <a:extLst>
              <a:ext uri="{FF2B5EF4-FFF2-40B4-BE49-F238E27FC236}">
                <a16:creationId xmlns:a16="http://schemas.microsoft.com/office/drawing/2014/main" id="{162DF536-EDDB-F9BF-33A2-EA0EA8C0C5C7}"/>
              </a:ext>
            </a:extLst>
          </p:cNvPr>
          <p:cNvSpPr/>
          <p:nvPr/>
        </p:nvSpPr>
        <p:spPr>
          <a:xfrm>
            <a:off x="5260848" y="1386840"/>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hlinkClick r:id="rId6"/>
            <a:extLst>
              <a:ext uri="{FF2B5EF4-FFF2-40B4-BE49-F238E27FC236}">
                <a16:creationId xmlns:a16="http://schemas.microsoft.com/office/drawing/2014/main" id="{23128BB1-D011-0BCE-2C13-53CBE277EC14}"/>
              </a:ext>
            </a:extLst>
          </p:cNvPr>
          <p:cNvSpPr/>
          <p:nvPr/>
        </p:nvSpPr>
        <p:spPr>
          <a:xfrm>
            <a:off x="5900928" y="1378204"/>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Rounded Corners 17">
            <a:hlinkClick r:id="rId8" action="ppaction://hlinksldjump"/>
            <a:extLst>
              <a:ext uri="{FF2B5EF4-FFF2-40B4-BE49-F238E27FC236}">
                <a16:creationId xmlns:a16="http://schemas.microsoft.com/office/drawing/2014/main" id="{96F563C8-8BAC-1BC4-150D-FB027AA9CF0D}"/>
              </a:ext>
            </a:extLst>
          </p:cNvPr>
          <p:cNvSpPr/>
          <p:nvPr/>
        </p:nvSpPr>
        <p:spPr>
          <a:xfrm>
            <a:off x="359156" y="1219647"/>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Rounded Corners 18">
            <a:hlinkClick r:id="rId8" action="ppaction://hlinksldjump"/>
            <a:extLst>
              <a:ext uri="{FF2B5EF4-FFF2-40B4-BE49-F238E27FC236}">
                <a16:creationId xmlns:a16="http://schemas.microsoft.com/office/drawing/2014/main" id="{7FAEA77F-DB5F-1AAB-C8D8-EBFA7B1F49D3}"/>
              </a:ext>
            </a:extLst>
          </p:cNvPr>
          <p:cNvSpPr/>
          <p:nvPr/>
        </p:nvSpPr>
        <p:spPr>
          <a:xfrm>
            <a:off x="5900420" y="2682687"/>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hlinkClick r:id="rId9" action="ppaction://hlinksldjump"/>
            <a:extLst>
              <a:ext uri="{FF2B5EF4-FFF2-40B4-BE49-F238E27FC236}">
                <a16:creationId xmlns:a16="http://schemas.microsoft.com/office/drawing/2014/main" id="{6B70A9B8-5ADC-18F4-0EE8-EC1A4CA9B837}"/>
              </a:ext>
            </a:extLst>
          </p:cNvPr>
          <p:cNvSpPr/>
          <p:nvPr/>
        </p:nvSpPr>
        <p:spPr>
          <a:xfrm>
            <a:off x="5576824" y="2680147"/>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20">
            <a:hlinkClick r:id="rId10"/>
            <a:extLst>
              <a:ext uri="{FF2B5EF4-FFF2-40B4-BE49-F238E27FC236}">
                <a16:creationId xmlns:a16="http://schemas.microsoft.com/office/drawing/2014/main" id="{18BDF436-4C18-4058-CC6A-51102EB3F3EF}"/>
              </a:ext>
            </a:extLst>
          </p:cNvPr>
          <p:cNvSpPr/>
          <p:nvPr/>
        </p:nvSpPr>
        <p:spPr>
          <a:xfrm>
            <a:off x="6879463" y="2680147"/>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Rounded Corners 21">
            <a:hlinkClick r:id="rId11" action="ppaction://hlinksldjump"/>
            <a:extLst>
              <a:ext uri="{FF2B5EF4-FFF2-40B4-BE49-F238E27FC236}">
                <a16:creationId xmlns:a16="http://schemas.microsoft.com/office/drawing/2014/main" id="{736CC801-CF68-898F-3174-13AA33086225}"/>
              </a:ext>
            </a:extLst>
          </p:cNvPr>
          <p:cNvSpPr/>
          <p:nvPr/>
        </p:nvSpPr>
        <p:spPr>
          <a:xfrm>
            <a:off x="6561455" y="2680147"/>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Rounded Corners 22">
            <a:hlinkClick r:id="rId8" action="ppaction://hlinksldjump"/>
            <a:extLst>
              <a:ext uri="{FF2B5EF4-FFF2-40B4-BE49-F238E27FC236}">
                <a16:creationId xmlns:a16="http://schemas.microsoft.com/office/drawing/2014/main" id="{48958C0F-BD90-F039-77BA-24D5B861C8AB}"/>
              </a:ext>
            </a:extLst>
          </p:cNvPr>
          <p:cNvSpPr/>
          <p:nvPr/>
        </p:nvSpPr>
        <p:spPr>
          <a:xfrm>
            <a:off x="3439160" y="3984244"/>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Rounded Corners 23">
            <a:hlinkClick r:id="rId8" action="ppaction://hlinksldjump"/>
            <a:extLst>
              <a:ext uri="{FF2B5EF4-FFF2-40B4-BE49-F238E27FC236}">
                <a16:creationId xmlns:a16="http://schemas.microsoft.com/office/drawing/2014/main" id="{F94484F1-17BF-B7E5-0B50-CF88237E5FC0}"/>
              </a:ext>
            </a:extLst>
          </p:cNvPr>
          <p:cNvSpPr/>
          <p:nvPr/>
        </p:nvSpPr>
        <p:spPr>
          <a:xfrm>
            <a:off x="6662420" y="3979673"/>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hlinkClick r:id="rId11" action="ppaction://hlinksldjump"/>
            <a:extLst>
              <a:ext uri="{FF2B5EF4-FFF2-40B4-BE49-F238E27FC236}">
                <a16:creationId xmlns:a16="http://schemas.microsoft.com/office/drawing/2014/main" id="{31218897-8636-2AF7-10BD-03C4ECAF37A1}"/>
              </a:ext>
            </a:extLst>
          </p:cNvPr>
          <p:cNvSpPr/>
          <p:nvPr/>
        </p:nvSpPr>
        <p:spPr>
          <a:xfrm>
            <a:off x="4418584" y="3981704"/>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Rounded Corners 25">
            <a:hlinkClick r:id="rId11" action="ppaction://hlinksldjump"/>
            <a:extLst>
              <a:ext uri="{FF2B5EF4-FFF2-40B4-BE49-F238E27FC236}">
                <a16:creationId xmlns:a16="http://schemas.microsoft.com/office/drawing/2014/main" id="{655A14E3-10A0-78AB-CA31-9434B1C97703}"/>
              </a:ext>
            </a:extLst>
          </p:cNvPr>
          <p:cNvSpPr/>
          <p:nvPr/>
        </p:nvSpPr>
        <p:spPr>
          <a:xfrm>
            <a:off x="7646416" y="3972052"/>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hlinkClick r:id="rId10"/>
            <a:extLst>
              <a:ext uri="{FF2B5EF4-FFF2-40B4-BE49-F238E27FC236}">
                <a16:creationId xmlns:a16="http://schemas.microsoft.com/office/drawing/2014/main" id="{D36352B9-8EA4-A50E-0FE0-CB69681A4590}"/>
              </a:ext>
            </a:extLst>
          </p:cNvPr>
          <p:cNvSpPr/>
          <p:nvPr/>
        </p:nvSpPr>
        <p:spPr>
          <a:xfrm>
            <a:off x="4754372" y="3982212"/>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hlinkClick r:id="rId10"/>
            <a:extLst>
              <a:ext uri="{FF2B5EF4-FFF2-40B4-BE49-F238E27FC236}">
                <a16:creationId xmlns:a16="http://schemas.microsoft.com/office/drawing/2014/main" id="{935D81BC-BE9B-EBA4-046C-1ED2F447821B}"/>
              </a:ext>
            </a:extLst>
          </p:cNvPr>
          <p:cNvSpPr/>
          <p:nvPr/>
        </p:nvSpPr>
        <p:spPr>
          <a:xfrm>
            <a:off x="7979664" y="3973068"/>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Rounded Corners 28">
            <a:hlinkClick r:id="rId10"/>
            <a:extLst>
              <a:ext uri="{FF2B5EF4-FFF2-40B4-BE49-F238E27FC236}">
                <a16:creationId xmlns:a16="http://schemas.microsoft.com/office/drawing/2014/main" id="{5B40428A-ACAA-E61F-A38D-8FC96742900F}"/>
              </a:ext>
            </a:extLst>
          </p:cNvPr>
          <p:cNvSpPr/>
          <p:nvPr/>
        </p:nvSpPr>
        <p:spPr>
          <a:xfrm>
            <a:off x="8028432" y="5280152"/>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Rounded Corners 29">
            <a:hlinkClick r:id="rId10"/>
            <a:extLst>
              <a:ext uri="{FF2B5EF4-FFF2-40B4-BE49-F238E27FC236}">
                <a16:creationId xmlns:a16="http://schemas.microsoft.com/office/drawing/2014/main" id="{3BB12FF8-D175-F4FC-883E-FBA6DD9DAE97}"/>
              </a:ext>
            </a:extLst>
          </p:cNvPr>
          <p:cNvSpPr/>
          <p:nvPr/>
        </p:nvSpPr>
        <p:spPr>
          <a:xfrm>
            <a:off x="3668268" y="5277612"/>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Rounded Corners 30">
            <a:hlinkClick r:id="rId11" action="ppaction://hlinksldjump"/>
            <a:extLst>
              <a:ext uri="{FF2B5EF4-FFF2-40B4-BE49-F238E27FC236}">
                <a16:creationId xmlns:a16="http://schemas.microsoft.com/office/drawing/2014/main" id="{37B708F4-3304-9B06-317E-769E77FB9D48}"/>
              </a:ext>
            </a:extLst>
          </p:cNvPr>
          <p:cNvSpPr/>
          <p:nvPr/>
        </p:nvSpPr>
        <p:spPr>
          <a:xfrm>
            <a:off x="3354832" y="5277612"/>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Rounded Corners 31">
            <a:hlinkClick r:id="rId11" action="ppaction://hlinksldjump"/>
            <a:extLst>
              <a:ext uri="{FF2B5EF4-FFF2-40B4-BE49-F238E27FC236}">
                <a16:creationId xmlns:a16="http://schemas.microsoft.com/office/drawing/2014/main" id="{CA6904CB-13EF-6D98-1A2C-E8E471F86849}"/>
              </a:ext>
            </a:extLst>
          </p:cNvPr>
          <p:cNvSpPr/>
          <p:nvPr/>
        </p:nvSpPr>
        <p:spPr>
          <a:xfrm>
            <a:off x="7707376" y="5267960"/>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Rounded Corners 32">
            <a:hlinkClick r:id="rId11" action="ppaction://hlinksldjump"/>
            <a:extLst>
              <a:ext uri="{FF2B5EF4-FFF2-40B4-BE49-F238E27FC236}">
                <a16:creationId xmlns:a16="http://schemas.microsoft.com/office/drawing/2014/main" id="{AE0F9B89-8CAD-E751-9AA2-387194455F99}"/>
              </a:ext>
            </a:extLst>
          </p:cNvPr>
          <p:cNvSpPr/>
          <p:nvPr/>
        </p:nvSpPr>
        <p:spPr>
          <a:xfrm>
            <a:off x="359664" y="2472375"/>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Rounded Corners 33">
            <a:hlinkClick r:id="rId10"/>
            <a:extLst>
              <a:ext uri="{FF2B5EF4-FFF2-40B4-BE49-F238E27FC236}">
                <a16:creationId xmlns:a16="http://schemas.microsoft.com/office/drawing/2014/main" id="{7CDDF2AA-537E-E2AB-7165-2DD9E5058E19}"/>
              </a:ext>
            </a:extLst>
          </p:cNvPr>
          <p:cNvSpPr/>
          <p:nvPr/>
        </p:nvSpPr>
        <p:spPr>
          <a:xfrm>
            <a:off x="358648" y="4619529"/>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Rounded Corners 34">
            <a:hlinkClick r:id="rId7"/>
            <a:extLst>
              <a:ext uri="{FF2B5EF4-FFF2-40B4-BE49-F238E27FC236}">
                <a16:creationId xmlns:a16="http://schemas.microsoft.com/office/drawing/2014/main" id="{3B1F6B50-CF05-2F7B-6642-B76582441496}"/>
              </a:ext>
            </a:extLst>
          </p:cNvPr>
          <p:cNvSpPr/>
          <p:nvPr/>
        </p:nvSpPr>
        <p:spPr>
          <a:xfrm>
            <a:off x="353060" y="3444687"/>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Rounded Corners 35">
            <a:hlinkClick r:id="rId6"/>
            <a:extLst>
              <a:ext uri="{FF2B5EF4-FFF2-40B4-BE49-F238E27FC236}">
                <a16:creationId xmlns:a16="http://schemas.microsoft.com/office/drawing/2014/main" id="{B566CF4E-FBA8-EFF8-C2F3-145777C4DF01}"/>
              </a:ext>
            </a:extLst>
          </p:cNvPr>
          <p:cNvSpPr/>
          <p:nvPr/>
        </p:nvSpPr>
        <p:spPr>
          <a:xfrm>
            <a:off x="363220" y="3963802"/>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Rounded Corners 36">
            <a:hlinkClick r:id="rId12" action="ppaction://hlinksldjump"/>
            <a:extLst>
              <a:ext uri="{FF2B5EF4-FFF2-40B4-BE49-F238E27FC236}">
                <a16:creationId xmlns:a16="http://schemas.microsoft.com/office/drawing/2014/main" id="{2A11B800-E3D1-421C-B65E-CC26931AD123}"/>
              </a:ext>
            </a:extLst>
          </p:cNvPr>
          <p:cNvSpPr/>
          <p:nvPr/>
        </p:nvSpPr>
        <p:spPr>
          <a:xfrm>
            <a:off x="3769106" y="3972052"/>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hlinkClick r:id="rId12" action="ppaction://hlinksldjump"/>
            <a:extLst>
              <a:ext uri="{FF2B5EF4-FFF2-40B4-BE49-F238E27FC236}">
                <a16:creationId xmlns:a16="http://schemas.microsoft.com/office/drawing/2014/main" id="{EFDB3D5D-3833-80F1-7973-2A79AD1A15FE}"/>
              </a:ext>
            </a:extLst>
          </p:cNvPr>
          <p:cNvSpPr/>
          <p:nvPr/>
        </p:nvSpPr>
        <p:spPr>
          <a:xfrm>
            <a:off x="359156" y="1583944"/>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Rounded Corners 38">
            <a:hlinkClick r:id="rId12" action="ppaction://hlinksldjump"/>
            <a:extLst>
              <a:ext uri="{FF2B5EF4-FFF2-40B4-BE49-F238E27FC236}">
                <a16:creationId xmlns:a16="http://schemas.microsoft.com/office/drawing/2014/main" id="{17841606-4F87-AA6F-2505-C2AAF431F954}"/>
              </a:ext>
            </a:extLst>
          </p:cNvPr>
          <p:cNvSpPr/>
          <p:nvPr/>
        </p:nvSpPr>
        <p:spPr>
          <a:xfrm>
            <a:off x="6994398" y="3979550"/>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Rounded Corners 39">
            <a:hlinkClick r:id="rId12" action="ppaction://hlinksldjump"/>
            <a:extLst>
              <a:ext uri="{FF2B5EF4-FFF2-40B4-BE49-F238E27FC236}">
                <a16:creationId xmlns:a16="http://schemas.microsoft.com/office/drawing/2014/main" id="{76DE379D-0DDC-308F-E74A-ECAE994CAC5E}"/>
              </a:ext>
            </a:extLst>
          </p:cNvPr>
          <p:cNvSpPr/>
          <p:nvPr/>
        </p:nvSpPr>
        <p:spPr>
          <a:xfrm>
            <a:off x="7049262" y="5265420"/>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Rounded Corners 40">
            <a:hlinkClick r:id="rId12" action="ppaction://hlinksldjump"/>
            <a:extLst>
              <a:ext uri="{FF2B5EF4-FFF2-40B4-BE49-F238E27FC236}">
                <a16:creationId xmlns:a16="http://schemas.microsoft.com/office/drawing/2014/main" id="{28562E08-8347-3C2C-9256-37275BF7E345}"/>
              </a:ext>
            </a:extLst>
          </p:cNvPr>
          <p:cNvSpPr/>
          <p:nvPr/>
        </p:nvSpPr>
        <p:spPr>
          <a:xfrm>
            <a:off x="2692400" y="5268976"/>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Rounded Corners 41">
            <a:hlinkClick r:id="rId13" action="ppaction://hlinksldjump"/>
            <a:extLst>
              <a:ext uri="{FF2B5EF4-FFF2-40B4-BE49-F238E27FC236}">
                <a16:creationId xmlns:a16="http://schemas.microsoft.com/office/drawing/2014/main" id="{8AF8B0F2-AF7A-175D-9119-D5BA18ED71DB}"/>
              </a:ext>
            </a:extLst>
          </p:cNvPr>
          <p:cNvSpPr/>
          <p:nvPr/>
        </p:nvSpPr>
        <p:spPr>
          <a:xfrm>
            <a:off x="3041396" y="5277612"/>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Rounded Corners 42">
            <a:hlinkClick r:id="rId13" action="ppaction://hlinksldjump"/>
            <a:extLst>
              <a:ext uri="{FF2B5EF4-FFF2-40B4-BE49-F238E27FC236}">
                <a16:creationId xmlns:a16="http://schemas.microsoft.com/office/drawing/2014/main" id="{D938F825-D98E-E7F1-514E-B758BA2B4DA9}"/>
              </a:ext>
            </a:extLst>
          </p:cNvPr>
          <p:cNvSpPr/>
          <p:nvPr/>
        </p:nvSpPr>
        <p:spPr>
          <a:xfrm>
            <a:off x="4100830" y="3971036"/>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Rounded Corners 43">
            <a:hlinkClick r:id="rId13" action="ppaction://hlinksldjump"/>
            <a:extLst>
              <a:ext uri="{FF2B5EF4-FFF2-40B4-BE49-F238E27FC236}">
                <a16:creationId xmlns:a16="http://schemas.microsoft.com/office/drawing/2014/main" id="{53FE055A-4ABC-8192-3210-0BE0E6417ACF}"/>
              </a:ext>
            </a:extLst>
          </p:cNvPr>
          <p:cNvSpPr/>
          <p:nvPr/>
        </p:nvSpPr>
        <p:spPr>
          <a:xfrm>
            <a:off x="7325614" y="3980119"/>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Rounded Corners 44">
            <a:hlinkClick r:id="rId13" action="ppaction://hlinksldjump"/>
            <a:extLst>
              <a:ext uri="{FF2B5EF4-FFF2-40B4-BE49-F238E27FC236}">
                <a16:creationId xmlns:a16="http://schemas.microsoft.com/office/drawing/2014/main" id="{459433C6-B8DB-AF9B-782D-237716C0B353}"/>
              </a:ext>
            </a:extLst>
          </p:cNvPr>
          <p:cNvSpPr/>
          <p:nvPr/>
        </p:nvSpPr>
        <p:spPr>
          <a:xfrm>
            <a:off x="7378319" y="5281168"/>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Rounded Corners 45">
            <a:hlinkClick r:id="rId14" action="ppaction://hlinksldjump"/>
            <a:extLst>
              <a:ext uri="{FF2B5EF4-FFF2-40B4-BE49-F238E27FC236}">
                <a16:creationId xmlns:a16="http://schemas.microsoft.com/office/drawing/2014/main" id="{0D7A1119-D6CB-702F-339D-EFB741B73399}"/>
              </a:ext>
            </a:extLst>
          </p:cNvPr>
          <p:cNvSpPr/>
          <p:nvPr/>
        </p:nvSpPr>
        <p:spPr>
          <a:xfrm>
            <a:off x="350520" y="2027143"/>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hlinkClick r:id="rId13" action="ppaction://hlinksldjump"/>
            <a:extLst>
              <a:ext uri="{FF2B5EF4-FFF2-40B4-BE49-F238E27FC236}">
                <a16:creationId xmlns:a16="http://schemas.microsoft.com/office/drawing/2014/main" id="{AEFAD137-1A6F-9ED3-920B-093A50E8C8BC}"/>
              </a:ext>
            </a:extLst>
          </p:cNvPr>
          <p:cNvSpPr/>
          <p:nvPr/>
        </p:nvSpPr>
        <p:spPr>
          <a:xfrm>
            <a:off x="6232714" y="2682687"/>
            <a:ext cx="238760" cy="248920"/>
          </a:xfrm>
          <a:prstGeom prst="round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7130611"/>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entagon 20">
            <a:extLst>
              <a:ext uri="{FF2B5EF4-FFF2-40B4-BE49-F238E27FC236}">
                <a16:creationId xmlns:a16="http://schemas.microsoft.com/office/drawing/2014/main" id="{27024CF6-BD84-11F3-8EF1-EEEF14E55208}"/>
              </a:ext>
            </a:extLst>
          </p:cNvPr>
          <p:cNvSpPr/>
          <p:nvPr/>
        </p:nvSpPr>
        <p:spPr>
          <a:xfrm>
            <a:off x="284036" y="1232558"/>
            <a:ext cx="2820802" cy="452766"/>
          </a:xfrm>
          <a:prstGeom prst="homePlate">
            <a:avLst/>
          </a:prstGeom>
          <a:solidFill>
            <a:srgbClr val="E2E2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266A862E-121D-17D1-AFA3-C7A458963A6E}"/>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F2D38FA7-0E96-F327-314F-63D43FFB4676}"/>
              </a:ext>
            </a:extLst>
          </p:cNvPr>
          <p:cNvSpPr>
            <a:spLocks noGrp="1"/>
          </p:cNvSpPr>
          <p:nvPr>
            <p:ph type="sldNum" sz="quarter" idx="4"/>
          </p:nvPr>
        </p:nvSpPr>
        <p:spPr/>
        <p:txBody>
          <a:bodyPr/>
          <a:lstStyle/>
          <a:p>
            <a:fld id="{1DF4AAA5-C268-2745-B477-E8FB4AEBEA9C}" type="slidenum">
              <a:rPr lang="en-US" smtClean="0"/>
              <a:pPr/>
              <a:t>40</a:t>
            </a:fld>
            <a:endParaRPr lang="en-US"/>
          </a:p>
        </p:txBody>
      </p:sp>
      <p:sp>
        <p:nvSpPr>
          <p:cNvPr id="4" name="TextBox 3">
            <a:extLst>
              <a:ext uri="{FF2B5EF4-FFF2-40B4-BE49-F238E27FC236}">
                <a16:creationId xmlns:a16="http://schemas.microsoft.com/office/drawing/2014/main" id="{320C4A34-C588-F526-84FE-0A50D2562B27}"/>
              </a:ext>
            </a:extLst>
          </p:cNvPr>
          <p:cNvSpPr txBox="1"/>
          <p:nvPr/>
        </p:nvSpPr>
        <p:spPr>
          <a:xfrm>
            <a:off x="381000" y="469626"/>
            <a:ext cx="6011863" cy="430887"/>
          </a:xfrm>
          <a:prstGeom prst="rect">
            <a:avLst/>
          </a:prstGeom>
          <a:noFill/>
        </p:spPr>
        <p:txBody>
          <a:bodyPr wrap="square" lIns="0" tIns="0" rIns="0" bIns="0" rtlCol="0">
            <a:spAutoFit/>
          </a:bodyPr>
          <a:lstStyle/>
          <a:p>
            <a:r>
              <a:rPr lang="en-US" sz="2800" b="1">
                <a:solidFill>
                  <a:srgbClr val="10273C"/>
                </a:solidFill>
                <a:latin typeface="Segoe UI Black" panose="020B0502040204020203" pitchFamily="34" charset="0"/>
                <a:cs typeface="Segoe UI Black" panose="020B0502040204020203" pitchFamily="34" charset="0"/>
              </a:rPr>
              <a:t>Coaching guides</a:t>
            </a:r>
          </a:p>
        </p:txBody>
      </p:sp>
      <p:sp>
        <p:nvSpPr>
          <p:cNvPr id="5" name="TextBox 4">
            <a:extLst>
              <a:ext uri="{FF2B5EF4-FFF2-40B4-BE49-F238E27FC236}">
                <a16:creationId xmlns:a16="http://schemas.microsoft.com/office/drawing/2014/main" id="{C2A26BF6-B5B7-0D0B-C7BD-5D7393AF1906}"/>
              </a:ext>
            </a:extLst>
          </p:cNvPr>
          <p:cNvSpPr txBox="1"/>
          <p:nvPr/>
        </p:nvSpPr>
        <p:spPr>
          <a:xfrm>
            <a:off x="368487" y="1861120"/>
            <a:ext cx="2820802" cy="4311080"/>
          </a:xfrm>
          <a:prstGeom prst="rect">
            <a:avLst/>
          </a:prstGeom>
          <a:noFill/>
        </p:spPr>
        <p:txBody>
          <a:bodyPr wrap="square" lIns="0" tIns="0" rIns="0" bIns="0" numCol="1" spcCol="360000" rtlCol="0">
            <a:noAutofit/>
          </a:bodyPr>
          <a:lstStyle/>
          <a:p>
            <a:pPr lvl="0">
              <a:lnSpc>
                <a:spcPts val="1300"/>
              </a:lnSpc>
              <a:spcAft>
                <a:spcPts val="600"/>
              </a:spcAft>
            </a:pPr>
            <a:r>
              <a:rPr lang="en-NZ" sz="1000" b="1" dirty="0">
                <a:latin typeface="Segoe UI" panose="020B0502040204020203" pitchFamily="34" charset="0"/>
                <a:cs typeface="Segoe UI" panose="020B0502040204020203" pitchFamily="34" charset="0"/>
              </a:rPr>
              <a:t>1. Task demonstration with commentary</a:t>
            </a:r>
          </a:p>
          <a:p>
            <a:pPr marL="171450" indent="-171450">
              <a:lnSpc>
                <a:spcPts val="1300"/>
              </a:lnSpc>
              <a:spcAft>
                <a:spcPts val="600"/>
              </a:spcAft>
              <a:buClr>
                <a:srgbClr val="E2E228"/>
              </a:buClr>
              <a:buSzPct val="90000"/>
              <a:buFont typeface="System Font Regular"/>
              <a:buChar char="►"/>
            </a:pPr>
            <a:r>
              <a:rPr lang="en-NZ" sz="1000" b="1" i="1" dirty="0">
                <a:latin typeface="Segoe UI Semibold" panose="020B0502040204020203" pitchFamily="34" charset="0"/>
                <a:cs typeface="Segoe UI Semibold" panose="020B0502040204020203" pitchFamily="34" charset="0"/>
              </a:rPr>
              <a:t>Why: </a:t>
            </a:r>
            <a:r>
              <a:rPr lang="en-NZ" sz="1000" dirty="0">
                <a:latin typeface="Segoe UI" panose="020B0502040204020203" pitchFamily="34" charset="0"/>
                <a:cs typeface="Segoe UI" panose="020B0502040204020203" pitchFamily="34" charset="0"/>
              </a:rPr>
              <a:t>Apprentices absorb not just actions but the thinking behind them.</a:t>
            </a:r>
          </a:p>
          <a:p>
            <a:pPr marL="171450" indent="-171450">
              <a:lnSpc>
                <a:spcPts val="1300"/>
              </a:lnSpc>
              <a:spcAft>
                <a:spcPts val="600"/>
              </a:spcAft>
              <a:buClr>
                <a:srgbClr val="E2E228"/>
              </a:buClr>
              <a:buSzPct val="90000"/>
              <a:buFont typeface="System Font Regular"/>
              <a:buChar char="►"/>
            </a:pPr>
            <a:r>
              <a:rPr lang="en-NZ" sz="1000" b="1" i="1" dirty="0">
                <a:latin typeface="Segoe UI Semibold" panose="020B0502040204020203" pitchFamily="34" charset="0"/>
                <a:cs typeface="Segoe UI Semibold" panose="020B0502040204020203" pitchFamily="34" charset="0"/>
              </a:rPr>
              <a:t>Example: </a:t>
            </a:r>
            <a:r>
              <a:rPr lang="en-NZ" sz="1000" dirty="0">
                <a:latin typeface="Segoe UI" panose="020B0502040204020203" pitchFamily="34" charset="0"/>
                <a:cs typeface="Segoe UI" panose="020B0502040204020203" pitchFamily="34" charset="0"/>
              </a:rPr>
              <a:t>A builder demonstrates wall framing step-by-step, narrating measurements and </a:t>
            </a:r>
            <a:br>
              <a:rPr lang="en-NZ" sz="1000" dirty="0">
                <a:latin typeface="Segoe UI" panose="020B0502040204020203" pitchFamily="34" charset="0"/>
                <a:cs typeface="Segoe UI" panose="020B0502040204020203" pitchFamily="34" charset="0"/>
              </a:rPr>
            </a:br>
            <a:r>
              <a:rPr lang="en-NZ" sz="1000" dirty="0">
                <a:latin typeface="Segoe UI" panose="020B0502040204020203" pitchFamily="34" charset="0"/>
                <a:cs typeface="Segoe UI" panose="020B0502040204020203" pitchFamily="34" charset="0"/>
              </a:rPr>
              <a:t>tool use.</a:t>
            </a:r>
          </a:p>
          <a:p>
            <a:pPr marL="171450" indent="-171450">
              <a:lnSpc>
                <a:spcPts val="1300"/>
              </a:lnSpc>
              <a:spcAft>
                <a:spcPts val="600"/>
              </a:spcAft>
              <a:buClr>
                <a:srgbClr val="E2E228"/>
              </a:buClr>
              <a:buSzPct val="90000"/>
              <a:buFont typeface="System Font Regular"/>
              <a:buChar char="►"/>
            </a:pPr>
            <a:r>
              <a:rPr lang="en-NZ" sz="1000" b="1" i="1" dirty="0">
                <a:latin typeface="Segoe UI Semibold" panose="020B0502040204020203" pitchFamily="34" charset="0"/>
                <a:cs typeface="Segoe UI Semibold" panose="020B0502040204020203" pitchFamily="34" charset="0"/>
              </a:rPr>
              <a:t>Employer value: </a:t>
            </a:r>
            <a:r>
              <a:rPr lang="en-NZ" sz="1000" dirty="0">
                <a:latin typeface="Segoe UI" panose="020B0502040204020203" pitchFamily="34" charset="0"/>
                <a:cs typeface="Segoe UI" panose="020B0502040204020203" pitchFamily="34" charset="0"/>
              </a:rPr>
              <a:t>Prevents costly mistakes early.</a:t>
            </a:r>
          </a:p>
          <a:p>
            <a:pPr marL="171450" indent="-171450">
              <a:lnSpc>
                <a:spcPts val="1300"/>
              </a:lnSpc>
              <a:spcAft>
                <a:spcPts val="600"/>
              </a:spcAft>
              <a:buClr>
                <a:srgbClr val="E2E228"/>
              </a:buClr>
              <a:buSzPct val="90000"/>
              <a:buFont typeface="System Font Regular"/>
              <a:buChar char="►"/>
            </a:pPr>
            <a:r>
              <a:rPr lang="en-NZ" sz="1000" b="1" i="1" dirty="0">
                <a:latin typeface="Segoe UI Semibold" panose="020B0502040204020203" pitchFamily="34" charset="0"/>
                <a:cs typeface="Segoe UI Semibold" panose="020B0502040204020203" pitchFamily="34" charset="0"/>
              </a:rPr>
              <a:t>Apprentice value: </a:t>
            </a:r>
            <a:r>
              <a:rPr lang="en-NZ" sz="1000" dirty="0">
                <a:latin typeface="Segoe UI" panose="020B0502040204020203" pitchFamily="34" charset="0"/>
                <a:cs typeface="Segoe UI" panose="020B0502040204020203" pitchFamily="34" charset="0"/>
              </a:rPr>
              <a:t>Builds clarity and confidence to replicate correctly.</a:t>
            </a:r>
          </a:p>
          <a:p>
            <a:pPr lvl="0">
              <a:lnSpc>
                <a:spcPts val="1300"/>
              </a:lnSpc>
              <a:spcBef>
                <a:spcPts val="600"/>
              </a:spcBef>
              <a:spcAft>
                <a:spcPts val="600"/>
              </a:spcAft>
            </a:pPr>
            <a:r>
              <a:rPr lang="en-NZ" sz="1000" b="1" dirty="0">
                <a:latin typeface="Segoe UI" panose="020B0502040204020203" pitchFamily="34" charset="0"/>
                <a:cs typeface="Segoe UI" panose="020B0502040204020203" pitchFamily="34" charset="0"/>
              </a:rPr>
              <a:t>2. Structured checklists</a:t>
            </a:r>
          </a:p>
          <a:p>
            <a:pPr marL="171450" lvl="0" indent="-171450">
              <a:lnSpc>
                <a:spcPts val="1300"/>
              </a:lnSpc>
              <a:spcAft>
                <a:spcPts val="600"/>
              </a:spcAft>
              <a:buClr>
                <a:srgbClr val="E2E228"/>
              </a:buClr>
              <a:buSzPct val="90000"/>
              <a:buFont typeface="System Font Regular"/>
              <a:buChar char="►"/>
            </a:pPr>
            <a:r>
              <a:rPr lang="en-NZ" sz="1000" b="1" i="1" dirty="0">
                <a:latin typeface="Segoe UI Semibold" panose="020B0502040204020203" pitchFamily="34" charset="0"/>
                <a:cs typeface="Segoe UI Semibold" panose="020B0502040204020203" pitchFamily="34" charset="0"/>
              </a:rPr>
              <a:t>Why: </a:t>
            </a:r>
            <a:r>
              <a:rPr lang="en-NZ" sz="1000" dirty="0">
                <a:latin typeface="Segoe UI" panose="020B0502040204020203" pitchFamily="34" charset="0"/>
                <a:cs typeface="Segoe UI" panose="020B0502040204020203" pitchFamily="34" charset="0"/>
              </a:rPr>
              <a:t>Creates consistent habits and reduces missed steps.</a:t>
            </a:r>
          </a:p>
          <a:p>
            <a:pPr marL="171450" lvl="0" indent="-171450">
              <a:lnSpc>
                <a:spcPts val="1300"/>
              </a:lnSpc>
              <a:spcAft>
                <a:spcPts val="600"/>
              </a:spcAft>
              <a:buClr>
                <a:srgbClr val="E2E228"/>
              </a:buClr>
              <a:buSzPct val="90000"/>
              <a:buFont typeface="System Font Regular"/>
              <a:buChar char="►"/>
            </a:pPr>
            <a:r>
              <a:rPr lang="en-NZ" sz="1000" b="1" i="1" dirty="0">
                <a:latin typeface="Segoe UI Semibold" panose="020B0502040204020203" pitchFamily="34" charset="0"/>
                <a:cs typeface="Segoe UI Semibold" panose="020B0502040204020203" pitchFamily="34" charset="0"/>
              </a:rPr>
              <a:t>Example: </a:t>
            </a:r>
            <a:r>
              <a:rPr lang="en-NZ" sz="1000" dirty="0">
                <a:latin typeface="Segoe UI" panose="020B0502040204020203" pitchFamily="34" charset="0"/>
                <a:cs typeface="Segoe UI" panose="020B0502040204020203" pitchFamily="34" charset="0"/>
              </a:rPr>
              <a:t>Electrical apprentice uses a wiring checklist: isolation, prep, connections, testing.</a:t>
            </a:r>
          </a:p>
          <a:p>
            <a:pPr marL="171450" lvl="0" indent="-171450">
              <a:lnSpc>
                <a:spcPts val="1300"/>
              </a:lnSpc>
              <a:spcAft>
                <a:spcPts val="600"/>
              </a:spcAft>
              <a:buClr>
                <a:srgbClr val="E2E228"/>
              </a:buClr>
              <a:buSzPct val="90000"/>
              <a:buFont typeface="System Font Regular"/>
              <a:buChar char="►"/>
            </a:pPr>
            <a:r>
              <a:rPr lang="en-NZ" sz="1000" b="1" i="1" dirty="0">
                <a:latin typeface="Segoe UI Semibold" panose="020B0502040204020203" pitchFamily="34" charset="0"/>
                <a:cs typeface="Segoe UI Semibold" panose="020B0502040204020203" pitchFamily="34" charset="0"/>
              </a:rPr>
              <a:t>Employer value: </a:t>
            </a:r>
            <a:r>
              <a:rPr lang="en-NZ" sz="1000" dirty="0">
                <a:latin typeface="Segoe UI" panose="020B0502040204020203" pitchFamily="34" charset="0"/>
                <a:cs typeface="Segoe UI" panose="020B0502040204020203" pitchFamily="34" charset="0"/>
              </a:rPr>
              <a:t>Strong safety and quality compliance.</a:t>
            </a:r>
          </a:p>
          <a:p>
            <a:pPr marL="171450" lvl="0" indent="-171450">
              <a:lnSpc>
                <a:spcPts val="1300"/>
              </a:lnSpc>
              <a:spcAft>
                <a:spcPts val="600"/>
              </a:spcAft>
              <a:buClr>
                <a:srgbClr val="E2E228"/>
              </a:buClr>
              <a:buSzPct val="90000"/>
              <a:buFont typeface="System Font Regular"/>
              <a:buChar char="►"/>
            </a:pPr>
            <a:r>
              <a:rPr lang="en-NZ" sz="1000" b="1" i="1" dirty="0">
                <a:latin typeface="Segoe UI Semibold" panose="020B0502040204020203" pitchFamily="34" charset="0"/>
                <a:cs typeface="Segoe UI Semibold" panose="020B0502040204020203" pitchFamily="34" charset="0"/>
              </a:rPr>
              <a:t>Apprentice value: </a:t>
            </a:r>
            <a:r>
              <a:rPr lang="en-NZ" sz="1000" dirty="0">
                <a:latin typeface="Segoe UI" panose="020B0502040204020203" pitchFamily="34" charset="0"/>
                <a:cs typeface="Segoe UI" panose="020B0502040204020203" pitchFamily="34" charset="0"/>
              </a:rPr>
              <a:t>Reduces anxiety and speeds mastery.</a:t>
            </a:r>
          </a:p>
          <a:p>
            <a:pPr>
              <a:lnSpc>
                <a:spcPts val="1300"/>
              </a:lnSpc>
            </a:pPr>
            <a:endParaRPr lang="en-US" sz="1000" dirty="0">
              <a:latin typeface="Segoe UI" panose="020B0502040204020203" pitchFamily="34" charset="0"/>
              <a:cs typeface="Segoe UI" panose="020B0502040204020203" pitchFamily="34" charset="0"/>
            </a:endParaRPr>
          </a:p>
        </p:txBody>
      </p:sp>
      <p:sp>
        <p:nvSpPr>
          <p:cNvPr id="8" name="TextBox 7">
            <a:extLst>
              <a:ext uri="{FF2B5EF4-FFF2-40B4-BE49-F238E27FC236}">
                <a16:creationId xmlns:a16="http://schemas.microsoft.com/office/drawing/2014/main" id="{37BA4B93-C830-D3CD-4511-26169F314B2E}"/>
              </a:ext>
            </a:extLst>
          </p:cNvPr>
          <p:cNvSpPr txBox="1"/>
          <p:nvPr/>
        </p:nvSpPr>
        <p:spPr>
          <a:xfrm>
            <a:off x="293975" y="1341438"/>
            <a:ext cx="2905252" cy="259045"/>
          </a:xfrm>
          <a:prstGeom prst="rect">
            <a:avLst/>
          </a:prstGeom>
          <a:noFill/>
        </p:spPr>
        <p:txBody>
          <a:bodyPr wrap="square">
            <a:spAutoFit/>
          </a:bodyPr>
          <a:lstStyle/>
          <a:p>
            <a:pPr>
              <a:lnSpc>
                <a:spcPts val="1300"/>
              </a:lnSpc>
              <a:spcAft>
                <a:spcPts val="1200"/>
              </a:spcAft>
            </a:pPr>
            <a:r>
              <a:rPr lang="en-NZ" sz="1400" b="1">
                <a:latin typeface="Segoe UI Black" panose="020B0502040204020203" pitchFamily="34" charset="0"/>
                <a:cs typeface="Segoe UI Black" panose="020B0502040204020203" pitchFamily="34" charset="0"/>
              </a:rPr>
              <a:t>Instruction (</a:t>
            </a:r>
            <a:r>
              <a:rPr lang="en-NZ" sz="1400" b="1" spc="40">
                <a:latin typeface="Segoe UI Black" panose="020B0502040204020203" pitchFamily="34" charset="0"/>
                <a:cs typeface="Segoe UI Black" panose="020B0502040204020203" pitchFamily="34" charset="0"/>
              </a:rPr>
              <a:t>0–</a:t>
            </a:r>
            <a:r>
              <a:rPr lang="en-NZ" sz="1400" b="1">
                <a:latin typeface="Segoe UI Black" panose="020B0502040204020203" pitchFamily="34" charset="0"/>
                <a:cs typeface="Segoe UI Black" panose="020B0502040204020203" pitchFamily="34" charset="0"/>
              </a:rPr>
              <a:t>12 months)</a:t>
            </a:r>
          </a:p>
        </p:txBody>
      </p:sp>
      <p:sp>
        <p:nvSpPr>
          <p:cNvPr id="10" name="TextBox 9">
            <a:extLst>
              <a:ext uri="{FF2B5EF4-FFF2-40B4-BE49-F238E27FC236}">
                <a16:creationId xmlns:a16="http://schemas.microsoft.com/office/drawing/2014/main" id="{74760921-7BC1-7BBC-C00A-7ECD6F703157}"/>
              </a:ext>
            </a:extLst>
          </p:cNvPr>
          <p:cNvSpPr txBox="1"/>
          <p:nvPr/>
        </p:nvSpPr>
        <p:spPr>
          <a:xfrm>
            <a:off x="3071192" y="1385996"/>
            <a:ext cx="1881808" cy="269626"/>
          </a:xfrm>
          <a:prstGeom prst="rect">
            <a:avLst/>
          </a:prstGeom>
          <a:noFill/>
        </p:spPr>
        <p:txBody>
          <a:bodyPr wrap="square">
            <a:spAutoFit/>
          </a:bodyPr>
          <a:lstStyle/>
          <a:p>
            <a:pPr>
              <a:lnSpc>
                <a:spcPts val="1300"/>
              </a:lnSpc>
              <a:spcBef>
                <a:spcPts val="600"/>
              </a:spcBef>
              <a:spcAft>
                <a:spcPts val="600"/>
              </a:spcAft>
            </a:pPr>
            <a:r>
              <a:rPr lang="en-NZ" sz="1800" b="1" i="1">
                <a:latin typeface="Segoe UI Semibold" panose="020B0502040204020203" pitchFamily="34" charset="0"/>
                <a:cs typeface="Segoe UI Semibold" panose="020B0502040204020203" pitchFamily="34" charset="0"/>
              </a:rPr>
              <a:t>“See, learn, do”</a:t>
            </a:r>
          </a:p>
        </p:txBody>
      </p:sp>
      <p:sp>
        <p:nvSpPr>
          <p:cNvPr id="12" name="TextBox 11">
            <a:extLst>
              <a:ext uri="{FF2B5EF4-FFF2-40B4-BE49-F238E27FC236}">
                <a16:creationId xmlns:a16="http://schemas.microsoft.com/office/drawing/2014/main" id="{718B81CB-C629-EF60-D620-C01156331090}"/>
              </a:ext>
            </a:extLst>
          </p:cNvPr>
          <p:cNvSpPr txBox="1"/>
          <p:nvPr/>
        </p:nvSpPr>
        <p:spPr>
          <a:xfrm>
            <a:off x="3548062" y="1861120"/>
            <a:ext cx="6025963" cy="4216951"/>
          </a:xfrm>
          <a:prstGeom prst="rect">
            <a:avLst/>
          </a:prstGeom>
          <a:noFill/>
        </p:spPr>
        <p:txBody>
          <a:bodyPr wrap="square" lIns="0" tIns="0" rIns="0" bIns="0" numCol="2" spcCol="360000" rtlCol="0">
            <a:noAutofit/>
          </a:bodyPr>
          <a:lstStyle/>
          <a:p>
            <a:pPr lvl="0">
              <a:lnSpc>
                <a:spcPts val="1300"/>
              </a:lnSpc>
              <a:spcAft>
                <a:spcPts val="600"/>
              </a:spcAft>
            </a:pPr>
            <a:r>
              <a:rPr lang="en-NZ" sz="1000" b="1" dirty="0">
                <a:latin typeface="Segoe UI" panose="020B0502040204020203" pitchFamily="34" charset="0"/>
                <a:cs typeface="Segoe UI" panose="020B0502040204020203" pitchFamily="34" charset="0"/>
              </a:rPr>
              <a:t>3. Visual learning aids</a:t>
            </a:r>
          </a:p>
          <a:p>
            <a:pPr marL="171450" lvl="0" indent="-171450">
              <a:lnSpc>
                <a:spcPts val="1300"/>
              </a:lnSpc>
              <a:spcAft>
                <a:spcPts val="600"/>
              </a:spcAft>
              <a:buClr>
                <a:srgbClr val="E2E228"/>
              </a:buClr>
              <a:buSzPct val="90000"/>
              <a:buFont typeface="System Font Regular"/>
              <a:buChar char="►"/>
            </a:pPr>
            <a:r>
              <a:rPr lang="en-NZ" sz="1000" b="1" i="1" dirty="0">
                <a:latin typeface="Segoe UI Semibold" panose="020B0502040204020203" pitchFamily="34" charset="0"/>
                <a:cs typeface="Segoe UI Semibold" panose="020B0502040204020203" pitchFamily="34" charset="0"/>
              </a:rPr>
              <a:t>Why: </a:t>
            </a:r>
            <a:r>
              <a:rPr lang="en-NZ" sz="1000" dirty="0">
                <a:latin typeface="Segoe UI" panose="020B0502040204020203" pitchFamily="34" charset="0"/>
                <a:cs typeface="Segoe UI" panose="020B0502040204020203" pitchFamily="34" charset="0"/>
              </a:rPr>
              <a:t>Diagrams and photos reinforce complex verbal instructions.</a:t>
            </a:r>
          </a:p>
          <a:p>
            <a:pPr marL="171450" lvl="0" indent="-171450">
              <a:lnSpc>
                <a:spcPts val="1300"/>
              </a:lnSpc>
              <a:spcAft>
                <a:spcPts val="600"/>
              </a:spcAft>
              <a:buClr>
                <a:srgbClr val="E2E228"/>
              </a:buClr>
              <a:buSzPct val="90000"/>
              <a:buFont typeface="System Font Regular"/>
              <a:buChar char="►"/>
            </a:pPr>
            <a:r>
              <a:rPr lang="en-NZ" sz="1000" b="1" i="1" dirty="0">
                <a:latin typeface="Segoe UI Semibold" panose="020B0502040204020203" pitchFamily="34" charset="0"/>
                <a:cs typeface="Segoe UI Semibold" panose="020B0502040204020203" pitchFamily="34" charset="0"/>
              </a:rPr>
              <a:t>Example: </a:t>
            </a:r>
            <a:r>
              <a:rPr lang="en-NZ" sz="1000" dirty="0">
                <a:latin typeface="Segoe UI" panose="020B0502040204020203" pitchFamily="34" charset="0"/>
                <a:cs typeface="Segoe UI" panose="020B0502040204020203" pitchFamily="34" charset="0"/>
              </a:rPr>
              <a:t>Plumbing apprentice references diagrams of joint types during installations.</a:t>
            </a:r>
          </a:p>
          <a:p>
            <a:pPr marL="171450" lvl="0" indent="-171450">
              <a:lnSpc>
                <a:spcPts val="1300"/>
              </a:lnSpc>
              <a:spcAft>
                <a:spcPts val="600"/>
              </a:spcAft>
              <a:buClr>
                <a:srgbClr val="E2E228"/>
              </a:buClr>
              <a:buSzPct val="90000"/>
              <a:buFont typeface="System Font Regular"/>
              <a:buChar char="►"/>
            </a:pPr>
            <a:r>
              <a:rPr lang="en-NZ" sz="1000" b="1" i="1" dirty="0">
                <a:latin typeface="Segoe UI Semibold" panose="020B0502040204020203" pitchFamily="34" charset="0"/>
                <a:cs typeface="Segoe UI Semibold" panose="020B0502040204020203" pitchFamily="34" charset="0"/>
              </a:rPr>
              <a:t>Employer value: </a:t>
            </a:r>
            <a:r>
              <a:rPr lang="en-NZ" sz="1000" dirty="0">
                <a:latin typeface="Segoe UI" panose="020B0502040204020203" pitchFamily="34" charset="0"/>
                <a:cs typeface="Segoe UI" panose="020B0502040204020203" pitchFamily="34" charset="0"/>
              </a:rPr>
              <a:t>Saves time answering repeat questions.</a:t>
            </a:r>
          </a:p>
          <a:p>
            <a:pPr marL="171450" lvl="0" indent="-171450">
              <a:lnSpc>
                <a:spcPts val="1300"/>
              </a:lnSpc>
              <a:spcAft>
                <a:spcPts val="600"/>
              </a:spcAft>
              <a:buClr>
                <a:srgbClr val="E2E228"/>
              </a:buClr>
              <a:buSzPct val="90000"/>
              <a:buFont typeface="System Font Regular"/>
              <a:buChar char="►"/>
            </a:pPr>
            <a:r>
              <a:rPr lang="en-NZ" sz="1000" b="1" i="1" dirty="0">
                <a:latin typeface="Segoe UI Semibold" panose="020B0502040204020203" pitchFamily="34" charset="0"/>
                <a:cs typeface="Segoe UI Semibold" panose="020B0502040204020203" pitchFamily="34" charset="0"/>
              </a:rPr>
              <a:t>Apprentice value: </a:t>
            </a:r>
            <a:r>
              <a:rPr lang="en-NZ" sz="1000" dirty="0">
                <a:latin typeface="Segoe UI" panose="020B0502040204020203" pitchFamily="34" charset="0"/>
                <a:cs typeface="Segoe UI" panose="020B0502040204020203" pitchFamily="34" charset="0"/>
              </a:rPr>
              <a:t>Quick visual reinforcement under pressure.</a:t>
            </a:r>
          </a:p>
          <a:p>
            <a:pPr lvl="0">
              <a:lnSpc>
                <a:spcPts val="1300"/>
              </a:lnSpc>
              <a:spcBef>
                <a:spcPts val="600"/>
              </a:spcBef>
              <a:spcAft>
                <a:spcPts val="600"/>
              </a:spcAft>
            </a:pPr>
            <a:r>
              <a:rPr lang="en-NZ" sz="1000" b="1" dirty="0">
                <a:latin typeface="Segoe UI" panose="020B0502040204020203" pitchFamily="34" charset="0"/>
                <a:cs typeface="Segoe UI" panose="020B0502040204020203" pitchFamily="34" charset="0"/>
              </a:rPr>
              <a:t>4. Immediate feedback loops</a:t>
            </a:r>
          </a:p>
          <a:p>
            <a:pPr marL="171450" indent="-171450">
              <a:lnSpc>
                <a:spcPts val="1300"/>
              </a:lnSpc>
              <a:spcAft>
                <a:spcPts val="600"/>
              </a:spcAft>
              <a:buClr>
                <a:srgbClr val="E2E228"/>
              </a:buClr>
              <a:buSzPct val="90000"/>
              <a:buFont typeface="System Font Regular"/>
              <a:buChar char="►"/>
            </a:pPr>
            <a:r>
              <a:rPr lang="en-NZ" sz="1000" b="1" i="1" dirty="0">
                <a:latin typeface="Segoe UI Semibold" panose="020B0502040204020203" pitchFamily="34" charset="0"/>
                <a:cs typeface="Segoe UI Semibold" panose="020B0502040204020203" pitchFamily="34" charset="0"/>
              </a:rPr>
              <a:t>Why: </a:t>
            </a:r>
            <a:r>
              <a:rPr lang="en-NZ" sz="1000" dirty="0">
                <a:latin typeface="Segoe UI" panose="020B0502040204020203" pitchFamily="34" charset="0"/>
                <a:cs typeface="Segoe UI" panose="020B0502040204020203" pitchFamily="34" charset="0"/>
              </a:rPr>
              <a:t>Real-time corrections prevent bad habits forming.</a:t>
            </a:r>
          </a:p>
          <a:p>
            <a:pPr marL="171450" indent="-171450">
              <a:lnSpc>
                <a:spcPts val="1300"/>
              </a:lnSpc>
              <a:spcAft>
                <a:spcPts val="600"/>
              </a:spcAft>
              <a:buClr>
                <a:srgbClr val="E2E228"/>
              </a:buClr>
              <a:buSzPct val="90000"/>
              <a:buFont typeface="System Font Regular"/>
              <a:buChar char="►"/>
            </a:pPr>
            <a:r>
              <a:rPr lang="en-NZ" sz="1000" b="1" i="1" dirty="0">
                <a:latin typeface="Segoe UI Semibold" panose="020B0502040204020203" pitchFamily="34" charset="0"/>
                <a:cs typeface="Segoe UI Semibold" panose="020B0502040204020203" pitchFamily="34" charset="0"/>
              </a:rPr>
              <a:t>Example: </a:t>
            </a:r>
            <a:r>
              <a:rPr lang="en-NZ" sz="1000" dirty="0">
                <a:latin typeface="Segoe UI" panose="020B0502040204020203" pitchFamily="34" charset="0"/>
                <a:cs typeface="Segoe UI" panose="020B0502040204020203" pitchFamily="34" charset="0"/>
              </a:rPr>
              <a:t>Masonry apprentice corrected when mortar mix is too wet.</a:t>
            </a:r>
          </a:p>
          <a:p>
            <a:pPr marL="171450" indent="-171450">
              <a:lnSpc>
                <a:spcPts val="1300"/>
              </a:lnSpc>
              <a:spcAft>
                <a:spcPts val="600"/>
              </a:spcAft>
              <a:buClr>
                <a:srgbClr val="E2E228"/>
              </a:buClr>
              <a:buSzPct val="90000"/>
              <a:buFont typeface="System Font Regular"/>
              <a:buChar char="►"/>
            </a:pPr>
            <a:r>
              <a:rPr lang="en-NZ" sz="1000" b="1" i="1" dirty="0">
                <a:latin typeface="Segoe UI Semibold" panose="020B0502040204020203" pitchFamily="34" charset="0"/>
                <a:cs typeface="Segoe UI Semibold" panose="020B0502040204020203" pitchFamily="34" charset="0"/>
              </a:rPr>
              <a:t>Employer value: </a:t>
            </a:r>
            <a:r>
              <a:rPr lang="en-NZ" sz="1000" dirty="0">
                <a:latin typeface="Segoe UI" panose="020B0502040204020203" pitchFamily="34" charset="0"/>
                <a:cs typeface="Segoe UI" panose="020B0502040204020203" pitchFamily="34" charset="0"/>
              </a:rPr>
              <a:t>Reduces waste and rework.</a:t>
            </a:r>
          </a:p>
          <a:p>
            <a:pPr marL="171450" indent="-171450">
              <a:lnSpc>
                <a:spcPts val="1300"/>
              </a:lnSpc>
              <a:spcAft>
                <a:spcPts val="600"/>
              </a:spcAft>
              <a:buClr>
                <a:srgbClr val="E2E228"/>
              </a:buClr>
              <a:buSzPct val="90000"/>
              <a:buFont typeface="System Font Regular"/>
              <a:buChar char="►"/>
            </a:pPr>
            <a:r>
              <a:rPr lang="en-NZ" sz="1000" b="1" i="1" dirty="0">
                <a:latin typeface="Segoe UI Semibold" panose="020B0502040204020203" pitchFamily="34" charset="0"/>
                <a:cs typeface="Segoe UI Semibold" panose="020B0502040204020203" pitchFamily="34" charset="0"/>
              </a:rPr>
              <a:t>Apprentice value: </a:t>
            </a:r>
            <a:r>
              <a:rPr lang="en-NZ" sz="1000" dirty="0">
                <a:latin typeface="Segoe UI" panose="020B0502040204020203" pitchFamily="34" charset="0"/>
                <a:cs typeface="Segoe UI" panose="020B0502040204020203" pitchFamily="34" charset="0"/>
              </a:rPr>
              <a:t>Learns faster through clear cause-effect links.</a:t>
            </a:r>
          </a:p>
          <a:p>
            <a:pPr lvl="0">
              <a:lnSpc>
                <a:spcPts val="1250"/>
              </a:lnSpc>
              <a:spcBef>
                <a:spcPts val="600"/>
              </a:spcBef>
              <a:spcAft>
                <a:spcPts val="500"/>
              </a:spcAft>
            </a:pPr>
            <a:r>
              <a:rPr lang="en-NZ" sz="1000" b="1" dirty="0">
                <a:latin typeface="Segoe UI" panose="020B0502040204020203" pitchFamily="34" charset="0"/>
                <a:cs typeface="Segoe UI" panose="020B0502040204020203" pitchFamily="34" charset="0"/>
              </a:rPr>
              <a:t>5. Safe practice opportunities</a:t>
            </a:r>
          </a:p>
          <a:p>
            <a:pPr marL="171450" lvl="0" indent="-171450">
              <a:lnSpc>
                <a:spcPts val="1250"/>
              </a:lnSpc>
              <a:spcAft>
                <a:spcPts val="600"/>
              </a:spcAft>
              <a:buClr>
                <a:srgbClr val="E2E228"/>
              </a:buClr>
              <a:buSzPct val="90000"/>
              <a:buFont typeface="System Font Regular"/>
              <a:buChar char="►"/>
            </a:pPr>
            <a:r>
              <a:rPr lang="en-NZ" sz="1000" b="1" i="1" dirty="0">
                <a:latin typeface="Segoe UI Semibold" panose="020B0502040204020203" pitchFamily="34" charset="0"/>
                <a:cs typeface="Segoe UI Semibold" panose="020B0502040204020203" pitchFamily="34" charset="0"/>
              </a:rPr>
              <a:t>Why: </a:t>
            </a:r>
            <a:r>
              <a:rPr lang="en-NZ" sz="1000" dirty="0">
                <a:latin typeface="Segoe UI" panose="020B0502040204020203" pitchFamily="34" charset="0"/>
                <a:cs typeface="Segoe UI" panose="020B0502040204020203" pitchFamily="34" charset="0"/>
              </a:rPr>
              <a:t>Risk-free spaces let apprentices' experiment and grow confidence.</a:t>
            </a:r>
          </a:p>
          <a:p>
            <a:pPr marL="171450" lvl="0" indent="-171450">
              <a:lnSpc>
                <a:spcPts val="1250"/>
              </a:lnSpc>
              <a:spcAft>
                <a:spcPts val="600"/>
              </a:spcAft>
              <a:buClr>
                <a:srgbClr val="E2E228"/>
              </a:buClr>
              <a:buSzPct val="90000"/>
              <a:buFont typeface="System Font Regular"/>
              <a:buChar char="►"/>
            </a:pPr>
            <a:r>
              <a:rPr lang="en-NZ" sz="1000" b="1" i="1" dirty="0">
                <a:latin typeface="Segoe UI Semibold" panose="020B0502040204020203" pitchFamily="34" charset="0"/>
                <a:cs typeface="Segoe UI Semibold" panose="020B0502040204020203" pitchFamily="34" charset="0"/>
              </a:rPr>
              <a:t>Example: </a:t>
            </a:r>
            <a:r>
              <a:rPr lang="en-NZ" sz="1000" dirty="0">
                <a:latin typeface="Segoe UI" panose="020B0502040204020203" pitchFamily="34" charset="0"/>
                <a:cs typeface="Segoe UI" panose="020B0502040204020203" pitchFamily="34" charset="0"/>
              </a:rPr>
              <a:t>Electrical apprentice practices on mock boards before live wiring.</a:t>
            </a:r>
          </a:p>
          <a:p>
            <a:pPr marL="171450" lvl="0" indent="-171450">
              <a:lnSpc>
                <a:spcPts val="1250"/>
              </a:lnSpc>
              <a:spcAft>
                <a:spcPts val="600"/>
              </a:spcAft>
              <a:buClr>
                <a:srgbClr val="E2E228"/>
              </a:buClr>
              <a:buSzPct val="90000"/>
              <a:buFont typeface="System Font Regular"/>
              <a:buChar char="►"/>
            </a:pPr>
            <a:r>
              <a:rPr lang="en-NZ" sz="1000" b="1" i="1" dirty="0">
                <a:latin typeface="Segoe UI Semibold" panose="020B0502040204020203" pitchFamily="34" charset="0"/>
                <a:cs typeface="Segoe UI Semibold" panose="020B0502040204020203" pitchFamily="34" charset="0"/>
              </a:rPr>
              <a:t>Employer value: </a:t>
            </a:r>
            <a:r>
              <a:rPr lang="en-NZ" sz="1000" dirty="0">
                <a:latin typeface="Segoe UI" panose="020B0502040204020203" pitchFamily="34" charset="0"/>
                <a:cs typeface="Segoe UI" panose="020B0502040204020203" pitchFamily="34" charset="0"/>
              </a:rPr>
              <a:t>Lowers accident costs.</a:t>
            </a:r>
          </a:p>
          <a:p>
            <a:pPr marL="171450" lvl="0" indent="-171450">
              <a:lnSpc>
                <a:spcPts val="1250"/>
              </a:lnSpc>
              <a:spcAft>
                <a:spcPts val="600"/>
              </a:spcAft>
              <a:buClr>
                <a:srgbClr val="E2E228"/>
              </a:buClr>
              <a:buSzPct val="90000"/>
              <a:buFont typeface="System Font Regular"/>
              <a:buChar char="►"/>
            </a:pPr>
            <a:r>
              <a:rPr lang="en-NZ" sz="1000" b="1" i="1" dirty="0">
                <a:latin typeface="Segoe UI Semibold" panose="020B0502040204020203" pitchFamily="34" charset="0"/>
                <a:cs typeface="Segoe UI Semibold" panose="020B0502040204020203" pitchFamily="34" charset="0"/>
              </a:rPr>
              <a:t>Apprentice value: </a:t>
            </a:r>
            <a:r>
              <a:rPr lang="en-NZ" sz="1000" dirty="0">
                <a:latin typeface="Segoe UI" panose="020B0502040204020203" pitchFamily="34" charset="0"/>
                <a:cs typeface="Segoe UI" panose="020B0502040204020203" pitchFamily="34" charset="0"/>
              </a:rPr>
              <a:t>Gains mastery before tackling live jobs.</a:t>
            </a:r>
          </a:p>
          <a:p>
            <a:pPr lvl="0">
              <a:lnSpc>
                <a:spcPts val="1250"/>
              </a:lnSpc>
              <a:spcBef>
                <a:spcPts val="600"/>
              </a:spcBef>
              <a:spcAft>
                <a:spcPts val="500"/>
              </a:spcAft>
            </a:pPr>
            <a:r>
              <a:rPr lang="en-NZ" sz="1000" b="1" dirty="0">
                <a:latin typeface="Segoe UI" panose="020B0502040204020203" pitchFamily="34" charset="0"/>
                <a:cs typeface="Segoe UI" panose="020B0502040204020203" pitchFamily="34" charset="0"/>
              </a:rPr>
              <a:t>6. Active listening rounds</a:t>
            </a:r>
          </a:p>
          <a:p>
            <a:pPr marL="171450" lvl="0" indent="-171450">
              <a:lnSpc>
                <a:spcPts val="1250"/>
              </a:lnSpc>
              <a:spcAft>
                <a:spcPts val="600"/>
              </a:spcAft>
              <a:buClr>
                <a:srgbClr val="E2E228"/>
              </a:buClr>
              <a:buSzPct val="90000"/>
              <a:buFont typeface="System Font Regular"/>
              <a:buChar char="►"/>
            </a:pPr>
            <a:r>
              <a:rPr lang="en-NZ" sz="1000" b="1" i="1" dirty="0">
                <a:latin typeface="Segoe UI Semibold" panose="020B0502040204020203" pitchFamily="34" charset="0"/>
                <a:cs typeface="Segoe UI Semibold" panose="020B0502040204020203" pitchFamily="34" charset="0"/>
              </a:rPr>
              <a:t>Why: </a:t>
            </a:r>
            <a:r>
              <a:rPr lang="en-NZ" sz="1000" dirty="0">
                <a:latin typeface="Segoe UI" panose="020B0502040204020203" pitchFamily="34" charset="0"/>
                <a:cs typeface="Segoe UI" panose="020B0502040204020203" pitchFamily="34" charset="0"/>
              </a:rPr>
              <a:t>Apprentices often feel intimidated speaking up, especially early on. Taking time </a:t>
            </a:r>
            <a:br>
              <a:rPr lang="en-NZ" sz="1000" dirty="0">
                <a:latin typeface="Segoe UI" panose="020B0502040204020203" pitchFamily="34" charset="0"/>
                <a:cs typeface="Segoe UI" panose="020B0502040204020203" pitchFamily="34" charset="0"/>
              </a:rPr>
            </a:br>
            <a:r>
              <a:rPr lang="en-NZ" sz="1000" dirty="0">
                <a:latin typeface="Segoe UI" panose="020B0502040204020203" pitchFamily="34" charset="0"/>
                <a:cs typeface="Segoe UI" panose="020B0502040204020203" pitchFamily="34" charset="0"/>
              </a:rPr>
              <a:t>to listen builds trust and respect across generations.</a:t>
            </a:r>
          </a:p>
          <a:p>
            <a:pPr marL="171450" lvl="0" indent="-171450">
              <a:lnSpc>
                <a:spcPts val="1250"/>
              </a:lnSpc>
              <a:spcAft>
                <a:spcPts val="600"/>
              </a:spcAft>
              <a:buClr>
                <a:srgbClr val="E2E228"/>
              </a:buClr>
              <a:buSzPct val="90000"/>
              <a:buFont typeface="System Font Regular"/>
              <a:buChar char="►"/>
            </a:pPr>
            <a:r>
              <a:rPr lang="en-NZ" sz="1000" b="1" i="1" dirty="0">
                <a:latin typeface="Segoe UI Semibold" panose="020B0502040204020203" pitchFamily="34" charset="0"/>
                <a:cs typeface="Segoe UI Semibold" panose="020B0502040204020203" pitchFamily="34" charset="0"/>
              </a:rPr>
              <a:t>Example: </a:t>
            </a:r>
            <a:r>
              <a:rPr lang="en-NZ" sz="1000" dirty="0">
                <a:latin typeface="Segoe UI" panose="020B0502040204020203" pitchFamily="34" charset="0"/>
                <a:cs typeface="Segoe UI" panose="020B0502040204020203" pitchFamily="34" charset="0"/>
              </a:rPr>
              <a:t>After demonstrating a task, the employer asks: “What part of that seemed most straightforward, and what part felt unclear?” and lets the apprentice answer fully without interruption.</a:t>
            </a:r>
          </a:p>
          <a:p>
            <a:pPr marL="171450" lvl="0" indent="-171450">
              <a:lnSpc>
                <a:spcPts val="1250"/>
              </a:lnSpc>
              <a:spcAft>
                <a:spcPts val="600"/>
              </a:spcAft>
              <a:buClr>
                <a:srgbClr val="E2E228"/>
              </a:buClr>
              <a:buSzPct val="90000"/>
              <a:buFont typeface="System Font Regular"/>
              <a:buChar char="►"/>
            </a:pPr>
            <a:r>
              <a:rPr lang="en-NZ" sz="1000" b="1" i="1" dirty="0">
                <a:latin typeface="Segoe UI Semibold" panose="020B0502040204020203" pitchFamily="34" charset="0"/>
                <a:cs typeface="Segoe UI Semibold" panose="020B0502040204020203" pitchFamily="34" charset="0"/>
              </a:rPr>
              <a:t>Employer value: </a:t>
            </a:r>
            <a:r>
              <a:rPr lang="en-NZ" sz="1000" dirty="0">
                <a:latin typeface="Segoe UI" panose="020B0502040204020203" pitchFamily="34" charset="0"/>
                <a:cs typeface="Segoe UI" panose="020B0502040204020203" pitchFamily="34" charset="0"/>
              </a:rPr>
              <a:t>Builds a culture of openness; reduces frustration when young apprentices feel unheard.</a:t>
            </a:r>
          </a:p>
          <a:p>
            <a:pPr marL="171450" lvl="0" indent="-171450">
              <a:lnSpc>
                <a:spcPts val="1250"/>
              </a:lnSpc>
              <a:spcAft>
                <a:spcPts val="600"/>
              </a:spcAft>
              <a:buClr>
                <a:srgbClr val="E2E228"/>
              </a:buClr>
              <a:buSzPct val="90000"/>
              <a:buFont typeface="System Font Regular"/>
              <a:buChar char="►"/>
            </a:pPr>
            <a:r>
              <a:rPr lang="en-NZ" sz="1000" b="1" i="1" dirty="0">
                <a:latin typeface="Segoe UI Semibold" panose="020B0502040204020203" pitchFamily="34" charset="0"/>
                <a:cs typeface="Segoe UI Semibold" panose="020B0502040204020203" pitchFamily="34" charset="0"/>
              </a:rPr>
              <a:t>Apprentice value: </a:t>
            </a:r>
            <a:r>
              <a:rPr lang="en-NZ" sz="1000" dirty="0">
                <a:latin typeface="Segoe UI" panose="020B0502040204020203" pitchFamily="34" charset="0"/>
                <a:cs typeface="Segoe UI" panose="020B0502040204020203" pitchFamily="34" charset="0"/>
              </a:rPr>
              <a:t>Feels respected, increasing confidence to speak up and ask questions.</a:t>
            </a:r>
          </a:p>
          <a:p>
            <a:pPr marL="171450" indent="-171450">
              <a:lnSpc>
                <a:spcPts val="1300"/>
              </a:lnSpc>
              <a:spcAft>
                <a:spcPts val="600"/>
              </a:spcAft>
              <a:buClr>
                <a:srgbClr val="E2E228"/>
              </a:buClr>
              <a:buSzPct val="90000"/>
              <a:buFont typeface="System Font Regular"/>
              <a:buChar char="►"/>
            </a:pPr>
            <a:endParaRPr lang="en-NZ" sz="10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7966062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11C51-B5B6-C068-5C2A-2BEA556B9F90}"/>
            </a:ext>
          </a:extLst>
        </p:cNvPr>
        <p:cNvGrpSpPr/>
        <p:nvPr/>
      </p:nvGrpSpPr>
      <p:grpSpPr>
        <a:xfrm>
          <a:off x="0" y="0"/>
          <a:ext cx="0" cy="0"/>
          <a:chOff x="0" y="0"/>
          <a:chExt cx="0" cy="0"/>
        </a:xfrm>
      </p:grpSpPr>
      <p:sp>
        <p:nvSpPr>
          <p:cNvPr id="4" name="Pentagon 3">
            <a:extLst>
              <a:ext uri="{FF2B5EF4-FFF2-40B4-BE49-F238E27FC236}">
                <a16:creationId xmlns:a16="http://schemas.microsoft.com/office/drawing/2014/main" id="{F63E011C-9D94-6770-C733-40046A1F4411}"/>
              </a:ext>
            </a:extLst>
          </p:cNvPr>
          <p:cNvSpPr/>
          <p:nvPr/>
        </p:nvSpPr>
        <p:spPr>
          <a:xfrm>
            <a:off x="293975" y="879862"/>
            <a:ext cx="2820802" cy="452766"/>
          </a:xfrm>
          <a:prstGeom prst="homePlate">
            <a:avLst/>
          </a:prstGeom>
          <a:solidFill>
            <a:srgbClr val="E2E2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71D59F12-6137-DA50-9633-77B57931E530}"/>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54408D02-8C7C-6A48-5DF0-9F6B4B3BC9F6}"/>
              </a:ext>
            </a:extLst>
          </p:cNvPr>
          <p:cNvSpPr>
            <a:spLocks noGrp="1"/>
          </p:cNvSpPr>
          <p:nvPr>
            <p:ph type="sldNum" sz="quarter" idx="4"/>
          </p:nvPr>
        </p:nvSpPr>
        <p:spPr>
          <a:xfrm>
            <a:off x="9574026" y="6488889"/>
            <a:ext cx="331974" cy="99358"/>
          </a:xfrm>
        </p:spPr>
        <p:txBody>
          <a:bodyPr/>
          <a:lstStyle/>
          <a:p>
            <a:fld id="{1DF4AAA5-C268-2745-B477-E8FB4AEBEA9C}" type="slidenum">
              <a:rPr lang="en-US" smtClean="0"/>
              <a:pPr/>
              <a:t>41</a:t>
            </a:fld>
            <a:endParaRPr lang="en-US"/>
          </a:p>
        </p:txBody>
      </p:sp>
      <p:sp>
        <p:nvSpPr>
          <p:cNvPr id="5" name="TextBox 4">
            <a:extLst>
              <a:ext uri="{FF2B5EF4-FFF2-40B4-BE49-F238E27FC236}">
                <a16:creationId xmlns:a16="http://schemas.microsoft.com/office/drawing/2014/main" id="{D7E451EB-8FE2-BC8B-06EA-BA464F2AD965}"/>
              </a:ext>
            </a:extLst>
          </p:cNvPr>
          <p:cNvSpPr txBox="1"/>
          <p:nvPr/>
        </p:nvSpPr>
        <p:spPr>
          <a:xfrm>
            <a:off x="381000" y="1516790"/>
            <a:ext cx="9180513" cy="4304730"/>
          </a:xfrm>
          <a:prstGeom prst="rect">
            <a:avLst/>
          </a:prstGeom>
          <a:noFill/>
        </p:spPr>
        <p:txBody>
          <a:bodyPr wrap="square" lIns="0" tIns="0" rIns="0" bIns="0" numCol="3" spcCol="360000" rtlCol="0">
            <a:noAutofit/>
          </a:bodyPr>
          <a:lstStyle/>
          <a:p>
            <a:pPr lvl="0">
              <a:lnSpc>
                <a:spcPts val="1300"/>
              </a:lnSpc>
              <a:spcAft>
                <a:spcPts val="600"/>
              </a:spcAft>
            </a:pPr>
            <a:r>
              <a:rPr lang="en-NZ" sz="1000" b="1" dirty="0">
                <a:latin typeface="Segoe UI" panose="020B0502040204020203" pitchFamily="34" charset="0"/>
                <a:cs typeface="Segoe UI" panose="020B0502040204020203" pitchFamily="34" charset="0"/>
              </a:rPr>
              <a:t>1. Guided problem-solving questions</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Why: </a:t>
            </a:r>
            <a:r>
              <a:rPr lang="en-NZ" sz="1000" dirty="0">
                <a:latin typeface="Segoe UI" panose="020B0502040204020203" pitchFamily="34" charset="0"/>
                <a:cs typeface="Segoe UI" panose="020B0502040204020203" pitchFamily="34" charset="0"/>
              </a:rPr>
              <a:t>Apprentice is having trouble with a tricky client, creating a potential relationship issue.</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Example: </a:t>
            </a:r>
            <a:r>
              <a:rPr lang="en-NZ" sz="1000" dirty="0">
                <a:latin typeface="Segoe UI" panose="020B0502040204020203" pitchFamily="34" charset="0"/>
                <a:cs typeface="Segoe UI" panose="020B0502040204020203" pitchFamily="34" charset="0"/>
              </a:rPr>
              <a:t>Plumbing coach asks: “How do you think we might best resolve this?” Coach uses experience to help the apprentice design an approach and role play/ dry run through with them.</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Employer value: </a:t>
            </a:r>
            <a:r>
              <a:rPr lang="en-NZ" sz="1000" dirty="0">
                <a:latin typeface="Segoe UI" panose="020B0502040204020203" pitchFamily="34" charset="0"/>
                <a:cs typeface="Segoe UI" panose="020B0502040204020203" pitchFamily="34" charset="0"/>
              </a:rPr>
              <a:t>Apprentice becomes able to manage customers.</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Apprentice value: </a:t>
            </a:r>
            <a:r>
              <a:rPr lang="en-NZ" sz="1000" dirty="0">
                <a:latin typeface="Segoe UI" panose="020B0502040204020203" pitchFamily="34" charset="0"/>
                <a:cs typeface="Segoe UI" panose="020B0502040204020203" pitchFamily="34" charset="0"/>
              </a:rPr>
              <a:t>Confidence in independent thinking.</a:t>
            </a:r>
          </a:p>
          <a:p>
            <a:pPr lvl="0">
              <a:lnSpc>
                <a:spcPts val="1300"/>
              </a:lnSpc>
              <a:spcBef>
                <a:spcPts val="600"/>
              </a:spcBef>
              <a:spcAft>
                <a:spcPts val="600"/>
              </a:spcAft>
            </a:pPr>
            <a:r>
              <a:rPr lang="en-NZ" sz="1000" b="1" dirty="0">
                <a:latin typeface="Segoe UI" panose="020B0502040204020203" pitchFamily="34" charset="0"/>
                <a:cs typeface="Segoe UI" panose="020B0502040204020203" pitchFamily="34" charset="0"/>
              </a:rPr>
              <a:t>2. Video or photo self-review</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Why: </a:t>
            </a:r>
            <a:r>
              <a:rPr lang="en-NZ" sz="1000" dirty="0">
                <a:latin typeface="Segoe UI" panose="020B0502040204020203" pitchFamily="34" charset="0"/>
                <a:cs typeface="Segoe UI" panose="020B0502040204020203" pitchFamily="34" charset="0"/>
              </a:rPr>
              <a:t>Seeing one’s own work improves technique.</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Example: </a:t>
            </a:r>
            <a:r>
              <a:rPr lang="en-NZ" sz="1000" dirty="0">
                <a:latin typeface="Segoe UI" panose="020B0502040204020203" pitchFamily="34" charset="0"/>
                <a:cs typeface="Segoe UI" panose="020B0502040204020203" pitchFamily="34" charset="0"/>
              </a:rPr>
              <a:t>Bricklaying apprentice reviews video of wall alignment.</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Employer value: </a:t>
            </a:r>
            <a:r>
              <a:rPr lang="en-NZ" sz="1000" dirty="0">
                <a:latin typeface="Segoe UI" panose="020B0502040204020203" pitchFamily="34" charset="0"/>
                <a:cs typeface="Segoe UI" panose="020B0502040204020203" pitchFamily="34" charset="0"/>
              </a:rPr>
              <a:t>Higher workmanship quality.</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Apprentice value: </a:t>
            </a:r>
            <a:r>
              <a:rPr lang="en-NZ" sz="1000" dirty="0">
                <a:latin typeface="Segoe UI" panose="020B0502040204020203" pitchFamily="34" charset="0"/>
                <a:cs typeface="Segoe UI" panose="020B0502040204020203" pitchFamily="34" charset="0"/>
              </a:rPr>
              <a:t>Objective view of errors and improvements.</a:t>
            </a:r>
          </a:p>
          <a:p>
            <a:pPr lvl="0">
              <a:lnSpc>
                <a:spcPts val="1300"/>
              </a:lnSpc>
              <a:spcAft>
                <a:spcPts val="600"/>
              </a:spcAft>
            </a:pPr>
            <a:endParaRPr lang="en-NZ" sz="1000" b="1" dirty="0">
              <a:latin typeface="Segoe UI" panose="020B0502040204020203" pitchFamily="34" charset="0"/>
              <a:cs typeface="Segoe UI" panose="020B0502040204020203" pitchFamily="34" charset="0"/>
            </a:endParaRPr>
          </a:p>
          <a:p>
            <a:pPr lvl="0">
              <a:lnSpc>
                <a:spcPts val="1300"/>
              </a:lnSpc>
              <a:spcAft>
                <a:spcPts val="600"/>
              </a:spcAft>
            </a:pPr>
            <a:r>
              <a:rPr lang="en-NZ" sz="1000" b="1" dirty="0">
                <a:latin typeface="Segoe UI" panose="020B0502040204020203" pitchFamily="34" charset="0"/>
                <a:cs typeface="Segoe UI" panose="020B0502040204020203" pitchFamily="34" charset="0"/>
              </a:rPr>
              <a:t>3. Progressive responsibility</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Why: </a:t>
            </a:r>
            <a:r>
              <a:rPr lang="en-NZ" sz="1000" dirty="0">
                <a:latin typeface="Segoe UI" panose="020B0502040204020203" pitchFamily="34" charset="0"/>
                <a:cs typeface="Segoe UI" panose="020B0502040204020203" pitchFamily="34" charset="0"/>
              </a:rPr>
              <a:t>Builds accountability through gradually larger tasks.</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Example: </a:t>
            </a:r>
            <a:r>
              <a:rPr lang="en-NZ" sz="1000" dirty="0">
                <a:latin typeface="Segoe UI" panose="020B0502040204020203" pitchFamily="34" charset="0"/>
                <a:cs typeface="Segoe UI" panose="020B0502040204020203" pitchFamily="34" charset="0"/>
              </a:rPr>
              <a:t>Electrical apprentice wires a small room with light oversight.</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Employer value: </a:t>
            </a:r>
            <a:r>
              <a:rPr lang="en-NZ" sz="1000" dirty="0">
                <a:latin typeface="Segoe UI" panose="020B0502040204020203" pitchFamily="34" charset="0"/>
                <a:cs typeface="Segoe UI" panose="020B0502040204020203" pitchFamily="34" charset="0"/>
              </a:rPr>
              <a:t>Reduces supervision burden.</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Apprentice value: </a:t>
            </a:r>
            <a:r>
              <a:rPr lang="en-NZ" sz="1000" dirty="0">
                <a:latin typeface="Segoe UI" panose="020B0502040204020203" pitchFamily="34" charset="0"/>
                <a:cs typeface="Segoe UI" panose="020B0502040204020203" pitchFamily="34" charset="0"/>
              </a:rPr>
              <a:t>Feels trusted, motivating stronger performance.</a:t>
            </a:r>
          </a:p>
          <a:p>
            <a:pPr lvl="0">
              <a:lnSpc>
                <a:spcPts val="1300"/>
              </a:lnSpc>
              <a:spcBef>
                <a:spcPts val="600"/>
              </a:spcBef>
              <a:spcAft>
                <a:spcPts val="600"/>
              </a:spcAft>
            </a:pPr>
            <a:r>
              <a:rPr lang="en-NZ" sz="1000" b="1" dirty="0">
                <a:latin typeface="Segoe UI" panose="020B0502040204020203" pitchFamily="34" charset="0"/>
                <a:cs typeface="Segoe UI" panose="020B0502040204020203" pitchFamily="34" charset="0"/>
              </a:rPr>
              <a:t>4. Targeted skill drills</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Why: </a:t>
            </a:r>
            <a:r>
              <a:rPr lang="en-NZ" sz="1000" dirty="0">
                <a:latin typeface="Segoe UI" panose="020B0502040204020203" pitchFamily="34" charset="0"/>
                <a:cs typeface="Segoe UI" panose="020B0502040204020203" pitchFamily="34" charset="0"/>
              </a:rPr>
              <a:t>Focused repetition strengthens weak skills.</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Example: </a:t>
            </a:r>
            <a:r>
              <a:rPr lang="en-NZ" sz="1000" dirty="0">
                <a:latin typeface="Segoe UI" panose="020B0502040204020203" pitchFamily="34" charset="0"/>
                <a:cs typeface="Segoe UI" panose="020B0502040204020203" pitchFamily="34" charset="0"/>
              </a:rPr>
              <a:t>Carpentry apprentice repeats mitre joint cutting until precise.</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Employer value: </a:t>
            </a:r>
            <a:r>
              <a:rPr lang="en-NZ" sz="1000" dirty="0">
                <a:latin typeface="Segoe UI" panose="020B0502040204020203" pitchFamily="34" charset="0"/>
                <a:cs typeface="Segoe UI" panose="020B0502040204020203" pitchFamily="34" charset="0"/>
              </a:rPr>
              <a:t>Boosts productivity by mastering common tasks.</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Apprentice value: </a:t>
            </a:r>
            <a:r>
              <a:rPr lang="en-NZ" sz="1000" dirty="0">
                <a:latin typeface="Segoe UI" panose="020B0502040204020203" pitchFamily="34" charset="0"/>
                <a:cs typeface="Segoe UI" panose="020B0502040204020203" pitchFamily="34" charset="0"/>
              </a:rPr>
              <a:t>Gains speed and confidence in tricky areas.</a:t>
            </a:r>
          </a:p>
          <a:p>
            <a:pPr lvl="0">
              <a:lnSpc>
                <a:spcPts val="1300"/>
              </a:lnSpc>
              <a:spcBef>
                <a:spcPts val="600"/>
              </a:spcBef>
              <a:spcAft>
                <a:spcPts val="600"/>
              </a:spcAft>
            </a:pPr>
            <a:r>
              <a:rPr lang="en-NZ" sz="1000" b="1" dirty="0">
                <a:latin typeface="Segoe UI" panose="020B0502040204020203" pitchFamily="34" charset="0"/>
                <a:cs typeface="Segoe UI" panose="020B0502040204020203" pitchFamily="34" charset="0"/>
              </a:rPr>
              <a:t>5. Regular coaching conversations</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Why: </a:t>
            </a:r>
            <a:r>
              <a:rPr lang="en-NZ" sz="1000" dirty="0">
                <a:latin typeface="Segoe UI" panose="020B0502040204020203" pitchFamily="34" charset="0"/>
                <a:cs typeface="Segoe UI" panose="020B0502040204020203" pitchFamily="34" charset="0"/>
              </a:rPr>
              <a:t>Consolidates learning, sets goals, and tracks progress.</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Example: </a:t>
            </a:r>
            <a:r>
              <a:rPr lang="en-NZ" sz="1000" dirty="0">
                <a:latin typeface="Segoe UI" panose="020B0502040204020203" pitchFamily="34" charset="0"/>
                <a:cs typeface="Segoe UI" panose="020B0502040204020203" pitchFamily="34" charset="0"/>
              </a:rPr>
              <a:t>Weekly check-ins with masonry apprentice to review goals.</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Employer value: </a:t>
            </a:r>
            <a:r>
              <a:rPr lang="en-NZ" sz="1000" dirty="0">
                <a:latin typeface="Segoe UI" panose="020B0502040204020203" pitchFamily="34" charset="0"/>
                <a:cs typeface="Segoe UI" panose="020B0502040204020203" pitchFamily="34" charset="0"/>
              </a:rPr>
              <a:t>Keeps standards consistent.</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Apprentice value: </a:t>
            </a:r>
            <a:r>
              <a:rPr lang="en-NZ" sz="1000" dirty="0">
                <a:latin typeface="Segoe UI" panose="020B0502040204020203" pitchFamily="34" charset="0"/>
                <a:cs typeface="Segoe UI" panose="020B0502040204020203" pitchFamily="34" charset="0"/>
              </a:rPr>
              <a:t>Clear support and direction.</a:t>
            </a:r>
          </a:p>
          <a:p>
            <a:pPr lvl="0">
              <a:lnSpc>
                <a:spcPts val="1300"/>
              </a:lnSpc>
              <a:spcBef>
                <a:spcPts val="600"/>
              </a:spcBef>
              <a:spcAft>
                <a:spcPts val="600"/>
              </a:spcAft>
            </a:pPr>
            <a:r>
              <a:rPr lang="en-NZ" sz="1000" b="1" dirty="0">
                <a:latin typeface="Segoe UI" panose="020B0502040204020203" pitchFamily="34" charset="0"/>
                <a:cs typeface="Segoe UI" panose="020B0502040204020203" pitchFamily="34" charset="0"/>
              </a:rPr>
              <a:t>6. Generational bridge conversations</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Why: </a:t>
            </a:r>
            <a:r>
              <a:rPr lang="en-NZ" sz="1000" dirty="0">
                <a:latin typeface="Segoe UI" panose="020B0502040204020203" pitchFamily="34" charset="0"/>
                <a:cs typeface="Segoe UI" panose="020B0502040204020203" pitchFamily="34" charset="0"/>
              </a:rPr>
              <a:t>Midway through training, apprentices start forming their own approaches. Sharing perspectives helps build mutual respect across different work styles.</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Example: </a:t>
            </a:r>
            <a:r>
              <a:rPr lang="en-NZ" sz="1000" dirty="0">
                <a:latin typeface="Segoe UI" panose="020B0502040204020203" pitchFamily="34" charset="0"/>
                <a:cs typeface="Segoe UI" panose="020B0502040204020203" pitchFamily="34" charset="0"/>
              </a:rPr>
              <a:t>Employer and apprentice take 10 minutes to discuss how jobs were done “back in the day” versus now (e.g., old tools vs digital apps). Apprentice shares how tech helps them, employer shares lessons about trade discipline.</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Employer value: </a:t>
            </a:r>
            <a:r>
              <a:rPr lang="en-NZ" sz="1000" dirty="0">
                <a:latin typeface="Segoe UI" panose="020B0502040204020203" pitchFamily="34" charset="0"/>
                <a:cs typeface="Segoe UI" panose="020B0502040204020203" pitchFamily="34" charset="0"/>
              </a:rPr>
              <a:t>Strengthens inter-generational understanding and reduces “young/new vs. old/experienced” tensions.</a:t>
            </a:r>
          </a:p>
          <a:p>
            <a:pPr lvl="0">
              <a:lnSpc>
                <a:spcPts val="1300"/>
              </a:lnSpc>
              <a:spcAft>
                <a:spcPts val="600"/>
              </a:spcAft>
            </a:pPr>
            <a:r>
              <a:rPr lang="en-NZ" sz="1000" b="1" i="1" spc="-20" dirty="0">
                <a:latin typeface="Segoe UI Semibold" panose="020B0502040204020203" pitchFamily="34" charset="0"/>
                <a:cs typeface="Segoe UI Semibold" panose="020B0502040204020203" pitchFamily="34" charset="0"/>
              </a:rPr>
              <a:t>Apprentice value: </a:t>
            </a:r>
            <a:r>
              <a:rPr lang="en-NZ" sz="1000" spc="-20" dirty="0">
                <a:latin typeface="Segoe UI" panose="020B0502040204020203" pitchFamily="34" charset="0"/>
                <a:cs typeface="Segoe UI" panose="020B0502040204020203" pitchFamily="34" charset="0"/>
              </a:rPr>
              <a:t>Learns respect for trade traditions </a:t>
            </a:r>
            <a:r>
              <a:rPr lang="en-NZ" sz="1000" dirty="0">
                <a:latin typeface="Segoe UI" panose="020B0502040204020203" pitchFamily="34" charset="0"/>
                <a:cs typeface="Segoe UI" panose="020B0502040204020203" pitchFamily="34" charset="0"/>
              </a:rPr>
              <a:t>while also seeing their modern skills valued.</a:t>
            </a:r>
          </a:p>
        </p:txBody>
      </p:sp>
      <p:sp>
        <p:nvSpPr>
          <p:cNvPr id="8" name="TextBox 7">
            <a:extLst>
              <a:ext uri="{FF2B5EF4-FFF2-40B4-BE49-F238E27FC236}">
                <a16:creationId xmlns:a16="http://schemas.microsoft.com/office/drawing/2014/main" id="{A4EC1BC9-5ED7-7751-F4D3-F144E4F79BAD}"/>
              </a:ext>
            </a:extLst>
          </p:cNvPr>
          <p:cNvSpPr txBox="1"/>
          <p:nvPr/>
        </p:nvSpPr>
        <p:spPr>
          <a:xfrm>
            <a:off x="293975" y="997108"/>
            <a:ext cx="2905252" cy="259045"/>
          </a:xfrm>
          <a:prstGeom prst="rect">
            <a:avLst/>
          </a:prstGeom>
          <a:noFill/>
        </p:spPr>
        <p:txBody>
          <a:bodyPr wrap="square">
            <a:spAutoFit/>
          </a:bodyPr>
          <a:lstStyle/>
          <a:p>
            <a:pPr>
              <a:lnSpc>
                <a:spcPts val="1300"/>
              </a:lnSpc>
              <a:spcAft>
                <a:spcPts val="1200"/>
              </a:spcAft>
            </a:pPr>
            <a:r>
              <a:rPr lang="en-NZ" sz="1400" b="1">
                <a:latin typeface="Segoe UI Black" panose="020B0502040204020203" pitchFamily="34" charset="0"/>
                <a:cs typeface="Segoe UI Black" panose="020B0502040204020203" pitchFamily="34" charset="0"/>
              </a:rPr>
              <a:t>Coaching (12</a:t>
            </a:r>
            <a:r>
              <a:rPr lang="en-NZ" sz="1400" b="1" spc="40">
                <a:latin typeface="Segoe UI Black" panose="020B0502040204020203" pitchFamily="34" charset="0"/>
                <a:cs typeface="Segoe UI Black" panose="020B0502040204020203" pitchFamily="34" charset="0"/>
              </a:rPr>
              <a:t>–</a:t>
            </a:r>
            <a:r>
              <a:rPr lang="en-NZ" sz="1400" b="1">
                <a:latin typeface="Segoe UI Black" panose="020B0502040204020203" pitchFamily="34" charset="0"/>
                <a:cs typeface="Segoe UI Black" panose="020B0502040204020203" pitchFamily="34" charset="0"/>
              </a:rPr>
              <a:t>36 months)</a:t>
            </a:r>
          </a:p>
        </p:txBody>
      </p:sp>
      <p:sp>
        <p:nvSpPr>
          <p:cNvPr id="10" name="TextBox 9">
            <a:extLst>
              <a:ext uri="{FF2B5EF4-FFF2-40B4-BE49-F238E27FC236}">
                <a16:creationId xmlns:a16="http://schemas.microsoft.com/office/drawing/2014/main" id="{FF1A6093-75EA-2BAE-B255-C85DC248B778}"/>
              </a:ext>
            </a:extLst>
          </p:cNvPr>
          <p:cNvSpPr txBox="1"/>
          <p:nvPr/>
        </p:nvSpPr>
        <p:spPr>
          <a:xfrm>
            <a:off x="3071192" y="1041666"/>
            <a:ext cx="2787156" cy="269626"/>
          </a:xfrm>
          <a:prstGeom prst="rect">
            <a:avLst/>
          </a:prstGeom>
          <a:noFill/>
        </p:spPr>
        <p:txBody>
          <a:bodyPr wrap="square">
            <a:spAutoFit/>
          </a:bodyPr>
          <a:lstStyle/>
          <a:p>
            <a:pPr>
              <a:lnSpc>
                <a:spcPts val="1300"/>
              </a:lnSpc>
              <a:spcBef>
                <a:spcPts val="600"/>
              </a:spcBef>
              <a:spcAft>
                <a:spcPts val="600"/>
              </a:spcAft>
            </a:pPr>
            <a:r>
              <a:rPr lang="en-NZ" sz="1800" b="1" i="1">
                <a:latin typeface="Segoe UI Semibold" panose="020B0502040204020203" pitchFamily="34" charset="0"/>
                <a:cs typeface="Segoe UI Semibold" panose="020B0502040204020203" pitchFamily="34" charset="0"/>
              </a:rPr>
              <a:t>“How would you do it?”</a:t>
            </a:r>
          </a:p>
        </p:txBody>
      </p:sp>
    </p:spTree>
    <p:extLst>
      <p:ext uri="{BB962C8B-B14F-4D97-AF65-F5344CB8AC3E}">
        <p14:creationId xmlns:p14="http://schemas.microsoft.com/office/powerpoint/2010/main" val="35073466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32AAB-E7BF-8384-9DAF-C2D0BE1B59E5}"/>
            </a:ext>
          </a:extLst>
        </p:cNvPr>
        <p:cNvGrpSpPr/>
        <p:nvPr/>
      </p:nvGrpSpPr>
      <p:grpSpPr>
        <a:xfrm>
          <a:off x="0" y="0"/>
          <a:ext cx="0" cy="0"/>
          <a:chOff x="0" y="0"/>
          <a:chExt cx="0" cy="0"/>
        </a:xfrm>
      </p:grpSpPr>
      <p:sp>
        <p:nvSpPr>
          <p:cNvPr id="4" name="Pentagon 3">
            <a:extLst>
              <a:ext uri="{FF2B5EF4-FFF2-40B4-BE49-F238E27FC236}">
                <a16:creationId xmlns:a16="http://schemas.microsoft.com/office/drawing/2014/main" id="{86400985-03C3-8B26-C82C-A7CF28208EDD}"/>
              </a:ext>
            </a:extLst>
          </p:cNvPr>
          <p:cNvSpPr/>
          <p:nvPr/>
        </p:nvSpPr>
        <p:spPr>
          <a:xfrm>
            <a:off x="284036" y="883393"/>
            <a:ext cx="2820802" cy="452766"/>
          </a:xfrm>
          <a:prstGeom prst="homePlate">
            <a:avLst/>
          </a:prstGeom>
          <a:solidFill>
            <a:srgbClr val="E2E2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93445287-9DBA-35A8-D7DE-64FCA8B4C739}"/>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9449DE1B-C0FC-D64A-D6BE-D2F7E59D73A1}"/>
              </a:ext>
            </a:extLst>
          </p:cNvPr>
          <p:cNvSpPr>
            <a:spLocks noGrp="1"/>
          </p:cNvSpPr>
          <p:nvPr>
            <p:ph type="sldNum" sz="quarter" idx="4"/>
          </p:nvPr>
        </p:nvSpPr>
        <p:spPr/>
        <p:txBody>
          <a:bodyPr/>
          <a:lstStyle/>
          <a:p>
            <a:fld id="{1DF4AAA5-C268-2745-B477-E8FB4AEBEA9C}" type="slidenum">
              <a:rPr lang="en-US" smtClean="0"/>
              <a:pPr/>
              <a:t>42</a:t>
            </a:fld>
            <a:endParaRPr lang="en-US"/>
          </a:p>
        </p:txBody>
      </p:sp>
      <p:sp>
        <p:nvSpPr>
          <p:cNvPr id="5" name="TextBox 4">
            <a:extLst>
              <a:ext uri="{FF2B5EF4-FFF2-40B4-BE49-F238E27FC236}">
                <a16:creationId xmlns:a16="http://schemas.microsoft.com/office/drawing/2014/main" id="{C3C0D87A-59A6-2F7F-F3BC-1A45C71FF7CC}"/>
              </a:ext>
            </a:extLst>
          </p:cNvPr>
          <p:cNvSpPr txBox="1"/>
          <p:nvPr/>
        </p:nvSpPr>
        <p:spPr>
          <a:xfrm>
            <a:off x="381000" y="1521473"/>
            <a:ext cx="9180513" cy="4304730"/>
          </a:xfrm>
          <a:prstGeom prst="rect">
            <a:avLst/>
          </a:prstGeom>
          <a:noFill/>
        </p:spPr>
        <p:txBody>
          <a:bodyPr wrap="square" lIns="0" tIns="0" rIns="0" bIns="0" numCol="3" spcCol="360000" rtlCol="0">
            <a:noAutofit/>
          </a:bodyPr>
          <a:lstStyle/>
          <a:p>
            <a:pPr lvl="0">
              <a:lnSpc>
                <a:spcPts val="1300"/>
              </a:lnSpc>
              <a:spcAft>
                <a:spcPts val="600"/>
              </a:spcAft>
            </a:pPr>
            <a:r>
              <a:rPr lang="en-NZ" sz="1000" b="1" dirty="0">
                <a:latin typeface="Segoe UI" panose="020B0502040204020203" pitchFamily="34" charset="0"/>
                <a:cs typeface="Segoe UI" panose="020B0502040204020203" pitchFamily="34" charset="0"/>
              </a:rPr>
              <a:t>1. Career pathway conversations</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Why: </a:t>
            </a:r>
            <a:r>
              <a:rPr lang="en-NZ" sz="1000" dirty="0">
                <a:latin typeface="Segoe UI" panose="020B0502040204020203" pitchFamily="34" charset="0"/>
                <a:cs typeface="Segoe UI" panose="020B0502040204020203" pitchFamily="34" charset="0"/>
              </a:rPr>
              <a:t>Shows apprentices future opportunities and motivates retention.</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Example: </a:t>
            </a:r>
            <a:r>
              <a:rPr lang="en-NZ" sz="1000" dirty="0">
                <a:latin typeface="Segoe UI" panose="020B0502040204020203" pitchFamily="34" charset="0"/>
                <a:cs typeface="Segoe UI" panose="020B0502040204020203" pitchFamily="34" charset="0"/>
              </a:rPr>
              <a:t>Electrician discusses options like self-employment or automation specialisation.</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Employer value: </a:t>
            </a:r>
            <a:r>
              <a:rPr lang="en-NZ" sz="1000" dirty="0">
                <a:latin typeface="Segoe UI" panose="020B0502040204020203" pitchFamily="34" charset="0"/>
                <a:cs typeface="Segoe UI" panose="020B0502040204020203" pitchFamily="34" charset="0"/>
              </a:rPr>
              <a:t>Retains ambitious staff.</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Apprentice value: </a:t>
            </a:r>
            <a:r>
              <a:rPr lang="en-NZ" sz="1000" dirty="0">
                <a:latin typeface="Segoe UI" panose="020B0502040204020203" pitchFamily="34" charset="0"/>
                <a:cs typeface="Segoe UI" panose="020B0502040204020203" pitchFamily="34" charset="0"/>
              </a:rPr>
              <a:t>Clear goals and motivation.</a:t>
            </a:r>
          </a:p>
          <a:p>
            <a:pPr lvl="0">
              <a:lnSpc>
                <a:spcPts val="1300"/>
              </a:lnSpc>
              <a:spcBef>
                <a:spcPts val="600"/>
              </a:spcBef>
              <a:spcAft>
                <a:spcPts val="600"/>
              </a:spcAft>
            </a:pPr>
            <a:r>
              <a:rPr lang="en-NZ" sz="1000" b="1" dirty="0">
                <a:latin typeface="Segoe UI" panose="020B0502040204020203" pitchFamily="34" charset="0"/>
                <a:cs typeface="Segoe UI" panose="020B0502040204020203" pitchFamily="34" charset="0"/>
              </a:rPr>
              <a:t>2. Shadowing senior roles</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Why: </a:t>
            </a:r>
            <a:r>
              <a:rPr lang="en-NZ" sz="1000" dirty="0">
                <a:latin typeface="Segoe UI" panose="020B0502040204020203" pitchFamily="34" charset="0"/>
                <a:cs typeface="Segoe UI" panose="020B0502040204020203" pitchFamily="34" charset="0"/>
              </a:rPr>
              <a:t>Expands learning beyond tools into business and client work.</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Example: </a:t>
            </a:r>
            <a:r>
              <a:rPr lang="en-NZ" sz="1000" dirty="0">
                <a:latin typeface="Segoe UI" panose="020B0502040204020203" pitchFamily="34" charset="0"/>
                <a:cs typeface="Segoe UI" panose="020B0502040204020203" pitchFamily="34" charset="0"/>
              </a:rPr>
              <a:t>Carpentry apprentice shadows in client quoting meetings.</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Employer value: </a:t>
            </a:r>
            <a:r>
              <a:rPr lang="en-NZ" sz="1000" dirty="0">
                <a:latin typeface="Segoe UI" panose="020B0502040204020203" pitchFamily="34" charset="0"/>
                <a:cs typeface="Segoe UI" panose="020B0502040204020203" pitchFamily="34" charset="0"/>
              </a:rPr>
              <a:t>Builds future leaders with broader business skills.</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Apprentice value: </a:t>
            </a:r>
            <a:r>
              <a:rPr lang="en-NZ" sz="1000" dirty="0">
                <a:latin typeface="Segoe UI" panose="020B0502040204020203" pitchFamily="34" charset="0"/>
                <a:cs typeface="Segoe UI" panose="020B0502040204020203" pitchFamily="34" charset="0"/>
              </a:rPr>
              <a:t>Gains exposure to management tasks.</a:t>
            </a:r>
          </a:p>
          <a:p>
            <a:pPr lvl="0">
              <a:lnSpc>
                <a:spcPts val="1300"/>
              </a:lnSpc>
              <a:spcBef>
                <a:spcPts val="600"/>
              </a:spcBef>
              <a:spcAft>
                <a:spcPts val="600"/>
              </a:spcAft>
            </a:pPr>
            <a:r>
              <a:rPr lang="en-NZ" sz="1000" b="1" dirty="0">
                <a:latin typeface="Segoe UI" panose="020B0502040204020203" pitchFamily="34" charset="0"/>
                <a:cs typeface="Segoe UI" panose="020B0502040204020203" pitchFamily="34" charset="0"/>
              </a:rPr>
              <a:t>3. Peer teaching opportunities</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Why: </a:t>
            </a:r>
            <a:r>
              <a:rPr lang="en-NZ" sz="1000" dirty="0">
                <a:latin typeface="Segoe UI" panose="020B0502040204020203" pitchFamily="34" charset="0"/>
                <a:cs typeface="Segoe UI" panose="020B0502040204020203" pitchFamily="34" charset="0"/>
              </a:rPr>
              <a:t>Teaching others cements knowledge and builds leadership.</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Example: </a:t>
            </a:r>
            <a:r>
              <a:rPr lang="en-NZ" sz="1000" dirty="0">
                <a:latin typeface="Segoe UI" panose="020B0502040204020203" pitchFamily="34" charset="0"/>
                <a:cs typeface="Segoe UI" panose="020B0502040204020203" pitchFamily="34" charset="0"/>
              </a:rPr>
              <a:t>Plumbing apprentice trains a new recruit on cutting and joining.</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Employer value: </a:t>
            </a:r>
            <a:r>
              <a:rPr lang="en-NZ" sz="1000" dirty="0">
                <a:latin typeface="Segoe UI" panose="020B0502040204020203" pitchFamily="34" charset="0"/>
                <a:cs typeface="Segoe UI" panose="020B0502040204020203" pitchFamily="34" charset="0"/>
              </a:rPr>
              <a:t>Spreads training load.</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Apprentice value: </a:t>
            </a:r>
            <a:r>
              <a:rPr lang="en-NZ" sz="1000" dirty="0">
                <a:latin typeface="Segoe UI" panose="020B0502040204020203" pitchFamily="34" charset="0"/>
                <a:cs typeface="Segoe UI" panose="020B0502040204020203" pitchFamily="34" charset="0"/>
              </a:rPr>
              <a:t>Builds authority and confidence.</a:t>
            </a:r>
          </a:p>
          <a:p>
            <a:pPr lvl="0">
              <a:lnSpc>
                <a:spcPts val="1300"/>
              </a:lnSpc>
              <a:spcBef>
                <a:spcPts val="600"/>
              </a:spcBef>
              <a:spcAft>
                <a:spcPts val="600"/>
              </a:spcAft>
            </a:pPr>
            <a:r>
              <a:rPr lang="en-NZ" sz="1000" b="1" dirty="0">
                <a:latin typeface="Segoe UI" panose="020B0502040204020203" pitchFamily="34" charset="0"/>
                <a:cs typeface="Segoe UI" panose="020B0502040204020203" pitchFamily="34" charset="0"/>
              </a:rPr>
              <a:t>4. Professional networking introductions</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Why: </a:t>
            </a:r>
            <a:r>
              <a:rPr lang="en-NZ" sz="1000" dirty="0">
                <a:latin typeface="Segoe UI" panose="020B0502040204020203" pitchFamily="34" charset="0"/>
                <a:cs typeface="Segoe UI" panose="020B0502040204020203" pitchFamily="34" charset="0"/>
              </a:rPr>
              <a:t>Opens access to industry contacts and credibility.</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Example: </a:t>
            </a:r>
            <a:r>
              <a:rPr lang="en-NZ" sz="1000" dirty="0">
                <a:latin typeface="Segoe UI" panose="020B0502040204020203" pitchFamily="34" charset="0"/>
                <a:cs typeface="Segoe UI" panose="020B0502040204020203" pitchFamily="34" charset="0"/>
              </a:rPr>
              <a:t>Masonry apprentice introduced to Master Builders Association events.</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Employer value: </a:t>
            </a:r>
            <a:r>
              <a:rPr lang="en-NZ" sz="1000" dirty="0">
                <a:latin typeface="Segoe UI" panose="020B0502040204020203" pitchFamily="34" charset="0"/>
                <a:cs typeface="Segoe UI" panose="020B0502040204020203" pitchFamily="34" charset="0"/>
              </a:rPr>
              <a:t>Strengthens company reputation.</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Apprentice value: </a:t>
            </a:r>
            <a:r>
              <a:rPr lang="en-NZ" sz="1000" dirty="0">
                <a:latin typeface="Segoe UI" panose="020B0502040204020203" pitchFamily="34" charset="0"/>
                <a:cs typeface="Segoe UI" panose="020B0502040204020203" pitchFamily="34" charset="0"/>
              </a:rPr>
              <a:t>Expands career options.</a:t>
            </a:r>
          </a:p>
          <a:p>
            <a:pPr lvl="0">
              <a:lnSpc>
                <a:spcPts val="1300"/>
              </a:lnSpc>
              <a:spcBef>
                <a:spcPts val="600"/>
              </a:spcBef>
              <a:spcAft>
                <a:spcPts val="600"/>
              </a:spcAft>
            </a:pPr>
            <a:r>
              <a:rPr lang="en-NZ" sz="1000" b="1" dirty="0">
                <a:latin typeface="Segoe UI" panose="020B0502040204020203" pitchFamily="34" charset="0"/>
                <a:cs typeface="Segoe UI" panose="020B0502040204020203" pitchFamily="34" charset="0"/>
              </a:rPr>
              <a:t>5. Reflective goal setting</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Why: </a:t>
            </a:r>
            <a:r>
              <a:rPr lang="en-NZ" sz="1000" dirty="0">
                <a:latin typeface="Segoe UI" panose="020B0502040204020203" pitchFamily="34" charset="0"/>
                <a:cs typeface="Segoe UI" panose="020B0502040204020203" pitchFamily="34" charset="0"/>
              </a:rPr>
              <a:t>Encourages ownership of career direction.</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Example: </a:t>
            </a:r>
            <a:r>
              <a:rPr lang="en-NZ" sz="1000" dirty="0">
                <a:latin typeface="Segoe UI" panose="020B0502040204020203" pitchFamily="34" charset="0"/>
                <a:cs typeface="Segoe UI" panose="020B0502040204020203" pitchFamily="34" charset="0"/>
              </a:rPr>
              <a:t>Mentor asks: “Where do you want to be in five years?” and sets steps for licensing.</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Employer value: </a:t>
            </a:r>
            <a:r>
              <a:rPr lang="en-NZ" sz="1000" dirty="0">
                <a:latin typeface="Segoe UI" panose="020B0502040204020203" pitchFamily="34" charset="0"/>
                <a:cs typeface="Segoe UI" panose="020B0502040204020203" pitchFamily="34" charset="0"/>
              </a:rPr>
              <a:t>Keeps apprentices aligned to company growth.</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Apprentice value: </a:t>
            </a:r>
            <a:r>
              <a:rPr lang="en-NZ" sz="1000" dirty="0">
                <a:latin typeface="Segoe UI" panose="020B0502040204020203" pitchFamily="34" charset="0"/>
                <a:cs typeface="Segoe UI" panose="020B0502040204020203" pitchFamily="34" charset="0"/>
              </a:rPr>
              <a:t>Builds a personal roadmap and motivation.</a:t>
            </a:r>
          </a:p>
          <a:p>
            <a:pPr lvl="0">
              <a:lnSpc>
                <a:spcPts val="1300"/>
              </a:lnSpc>
              <a:spcBef>
                <a:spcPts val="600"/>
              </a:spcBef>
              <a:spcAft>
                <a:spcPts val="600"/>
              </a:spcAft>
            </a:pPr>
            <a:r>
              <a:rPr lang="en-NZ" sz="1000" b="1" dirty="0">
                <a:latin typeface="Segoe UI" panose="020B0502040204020203" pitchFamily="34" charset="0"/>
                <a:cs typeface="Segoe UI" panose="020B0502040204020203" pitchFamily="34" charset="0"/>
              </a:rPr>
              <a:t>6. Personal values alignment</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Why: </a:t>
            </a:r>
            <a:r>
              <a:rPr lang="en-NZ" sz="1000" dirty="0">
                <a:latin typeface="Segoe UI" panose="020B0502040204020203" pitchFamily="34" charset="0"/>
                <a:cs typeface="Segoe UI" panose="020B0502040204020203" pitchFamily="34" charset="0"/>
              </a:rPr>
              <a:t>Senior apprentices are preparing for leadership and career choices. Understanding values builds loyalty and helps employers guide them into roles that fit both personal goals and business needs.</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Example: </a:t>
            </a:r>
            <a:r>
              <a:rPr lang="en-NZ" sz="1000" dirty="0">
                <a:latin typeface="Segoe UI" panose="020B0502040204020203" pitchFamily="34" charset="0"/>
                <a:cs typeface="Segoe UI" panose="020B0502040204020203" pitchFamily="34" charset="0"/>
              </a:rPr>
              <a:t>Employer asks: “What kind of work environment do you see yourself thriving in?” and connects this to opportunities within the business (e.g., mentoring new staff, taking on eco-friendly projects, client leadership).</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Employer value: </a:t>
            </a:r>
            <a:r>
              <a:rPr lang="en-NZ" sz="1000" dirty="0">
                <a:latin typeface="Segoe UI" panose="020B0502040204020203" pitchFamily="34" charset="0"/>
                <a:cs typeface="Segoe UI" panose="020B0502040204020203" pitchFamily="34" charset="0"/>
              </a:rPr>
              <a:t>Builds retention by showing apprentices a future they can believe in within the business.</a:t>
            </a:r>
          </a:p>
          <a:p>
            <a:pPr lvl="0">
              <a:lnSpc>
                <a:spcPts val="1300"/>
              </a:lnSpc>
              <a:spcAft>
                <a:spcPts val="600"/>
              </a:spcAft>
            </a:pPr>
            <a:r>
              <a:rPr lang="en-NZ" sz="1000" b="1" i="1" dirty="0">
                <a:latin typeface="Segoe UI Semibold" panose="020B0502040204020203" pitchFamily="34" charset="0"/>
                <a:cs typeface="Segoe UI Semibold" panose="020B0502040204020203" pitchFamily="34" charset="0"/>
              </a:rPr>
              <a:t>Apprentice value: </a:t>
            </a:r>
            <a:r>
              <a:rPr lang="en-NZ" sz="1000" dirty="0">
                <a:latin typeface="Segoe UI" panose="020B0502040204020203" pitchFamily="34" charset="0"/>
                <a:cs typeface="Segoe UI" panose="020B0502040204020203" pitchFamily="34" charset="0"/>
              </a:rPr>
              <a:t>Gains clarity on how their personal identity and values connect with their trade career.</a:t>
            </a:r>
          </a:p>
        </p:txBody>
      </p:sp>
      <p:sp>
        <p:nvSpPr>
          <p:cNvPr id="8" name="TextBox 7">
            <a:extLst>
              <a:ext uri="{FF2B5EF4-FFF2-40B4-BE49-F238E27FC236}">
                <a16:creationId xmlns:a16="http://schemas.microsoft.com/office/drawing/2014/main" id="{9F29E3AD-F5E3-0C10-064D-F1A6793FCC5A}"/>
              </a:ext>
            </a:extLst>
          </p:cNvPr>
          <p:cNvSpPr txBox="1"/>
          <p:nvPr/>
        </p:nvSpPr>
        <p:spPr>
          <a:xfrm>
            <a:off x="293975" y="1001791"/>
            <a:ext cx="2905252" cy="259045"/>
          </a:xfrm>
          <a:prstGeom prst="rect">
            <a:avLst/>
          </a:prstGeom>
          <a:noFill/>
        </p:spPr>
        <p:txBody>
          <a:bodyPr wrap="square">
            <a:spAutoFit/>
          </a:bodyPr>
          <a:lstStyle/>
          <a:p>
            <a:pPr>
              <a:lnSpc>
                <a:spcPts val="1300"/>
              </a:lnSpc>
              <a:spcAft>
                <a:spcPts val="1200"/>
              </a:spcAft>
            </a:pPr>
            <a:r>
              <a:rPr lang="en-NZ" sz="1400" b="1">
                <a:latin typeface="Segoe UI Black" panose="020B0502040204020203" pitchFamily="34" charset="0"/>
                <a:cs typeface="Segoe UI Black" panose="020B0502040204020203" pitchFamily="34" charset="0"/>
              </a:rPr>
              <a:t>Mentoring (36</a:t>
            </a:r>
            <a:r>
              <a:rPr lang="en-NZ" sz="1400" b="1" spc="40">
                <a:latin typeface="Segoe UI Black" panose="020B0502040204020203" pitchFamily="34" charset="0"/>
                <a:cs typeface="Segoe UI Black" panose="020B0502040204020203" pitchFamily="34" charset="0"/>
              </a:rPr>
              <a:t>–</a:t>
            </a:r>
            <a:r>
              <a:rPr lang="en-NZ" sz="1400" b="1">
                <a:latin typeface="Segoe UI Black" panose="020B0502040204020203" pitchFamily="34" charset="0"/>
                <a:cs typeface="Segoe UI Black" panose="020B0502040204020203" pitchFamily="34" charset="0"/>
              </a:rPr>
              <a:t>48 months)</a:t>
            </a:r>
          </a:p>
        </p:txBody>
      </p:sp>
      <p:sp>
        <p:nvSpPr>
          <p:cNvPr id="10" name="TextBox 9">
            <a:extLst>
              <a:ext uri="{FF2B5EF4-FFF2-40B4-BE49-F238E27FC236}">
                <a16:creationId xmlns:a16="http://schemas.microsoft.com/office/drawing/2014/main" id="{748D6F41-62DC-D1DC-52C5-F81D68BF6C73}"/>
              </a:ext>
            </a:extLst>
          </p:cNvPr>
          <p:cNvSpPr txBox="1"/>
          <p:nvPr/>
        </p:nvSpPr>
        <p:spPr>
          <a:xfrm>
            <a:off x="3071192" y="1046349"/>
            <a:ext cx="2787156" cy="269626"/>
          </a:xfrm>
          <a:prstGeom prst="rect">
            <a:avLst/>
          </a:prstGeom>
          <a:noFill/>
        </p:spPr>
        <p:txBody>
          <a:bodyPr wrap="square">
            <a:spAutoFit/>
          </a:bodyPr>
          <a:lstStyle/>
          <a:p>
            <a:pPr>
              <a:lnSpc>
                <a:spcPts val="1300"/>
              </a:lnSpc>
              <a:spcBef>
                <a:spcPts val="600"/>
              </a:spcBef>
              <a:spcAft>
                <a:spcPts val="600"/>
              </a:spcAft>
            </a:pPr>
            <a:r>
              <a:rPr lang="en-NZ" sz="1800" b="1" i="1">
                <a:latin typeface="Segoe UI Semibold" panose="020B0502040204020203" pitchFamily="34" charset="0"/>
                <a:cs typeface="Segoe UI Semibold" panose="020B0502040204020203" pitchFamily="34" charset="0"/>
              </a:rPr>
              <a:t>“How can I help you?”</a:t>
            </a:r>
          </a:p>
        </p:txBody>
      </p:sp>
    </p:spTree>
    <p:extLst>
      <p:ext uri="{BB962C8B-B14F-4D97-AF65-F5344CB8AC3E}">
        <p14:creationId xmlns:p14="http://schemas.microsoft.com/office/powerpoint/2010/main" val="3381843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BF1B70-7B9E-3443-9743-F38C2BF0F72B}"/>
              </a:ext>
            </a:extLst>
          </p:cNvPr>
          <p:cNvSpPr/>
          <p:nvPr/>
        </p:nvSpPr>
        <p:spPr>
          <a:xfrm>
            <a:off x="6751638" y="1046579"/>
            <a:ext cx="2808288" cy="2815416"/>
          </a:xfrm>
          <a:prstGeom prst="rect">
            <a:avLst/>
          </a:prstGeom>
          <a:solidFill>
            <a:srgbClr val="E2E228">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C6003FB3-B476-B8EB-7EC3-C4CDE00F9681}"/>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08C820E6-D535-629F-733F-6F5E4EB0DEB7}"/>
              </a:ext>
            </a:extLst>
          </p:cNvPr>
          <p:cNvSpPr>
            <a:spLocks noGrp="1"/>
          </p:cNvSpPr>
          <p:nvPr>
            <p:ph type="sldNum" sz="quarter" idx="4"/>
          </p:nvPr>
        </p:nvSpPr>
        <p:spPr/>
        <p:txBody>
          <a:bodyPr/>
          <a:lstStyle/>
          <a:p>
            <a:fld id="{1DF4AAA5-C268-2745-B477-E8FB4AEBEA9C}" type="slidenum">
              <a:rPr lang="en-US" smtClean="0"/>
              <a:pPr/>
              <a:t>43</a:t>
            </a:fld>
            <a:endParaRPr lang="en-US"/>
          </a:p>
        </p:txBody>
      </p:sp>
      <p:sp>
        <p:nvSpPr>
          <p:cNvPr id="4" name="TextBox 3">
            <a:extLst>
              <a:ext uri="{FF2B5EF4-FFF2-40B4-BE49-F238E27FC236}">
                <a16:creationId xmlns:a16="http://schemas.microsoft.com/office/drawing/2014/main" id="{6A90B8D6-EDCD-5A34-AACF-42BB7557C4CA}"/>
              </a:ext>
            </a:extLst>
          </p:cNvPr>
          <p:cNvSpPr txBox="1"/>
          <p:nvPr/>
        </p:nvSpPr>
        <p:spPr>
          <a:xfrm>
            <a:off x="381000" y="1187446"/>
            <a:ext cx="2643728" cy="4852897"/>
          </a:xfrm>
          <a:prstGeom prst="rect">
            <a:avLst/>
          </a:prstGeom>
          <a:noFill/>
        </p:spPr>
        <p:txBody>
          <a:bodyPr wrap="square" lIns="0" tIns="0" rIns="0" bIns="0" numCol="1" spcCol="360000" rtlCol="0">
            <a:noAutofit/>
          </a:bodyPr>
          <a:lstStyle/>
          <a:p>
            <a:pPr>
              <a:lnSpc>
                <a:spcPts val="1520"/>
              </a:lnSpc>
              <a:spcAft>
                <a:spcPts val="1200"/>
              </a:spcAft>
            </a:pPr>
            <a:r>
              <a:rPr lang="en-NZ" sz="1400">
                <a:solidFill>
                  <a:srgbClr val="10273C"/>
                </a:solidFill>
                <a:latin typeface="Segoe UI Black" panose="020B0502040204020203" pitchFamily="34" charset="0"/>
                <a:cs typeface="Segoe UI Black" panose="020B0502040204020203" pitchFamily="34" charset="0"/>
              </a:rPr>
              <a:t>Example in practice</a:t>
            </a:r>
          </a:p>
          <a:p>
            <a:pPr>
              <a:lnSpc>
                <a:spcPts val="1300"/>
              </a:lnSpc>
              <a:spcAft>
                <a:spcPts val="600"/>
              </a:spcAft>
            </a:pPr>
            <a:r>
              <a:rPr lang="en-NZ" sz="1000">
                <a:latin typeface="Segoe UI" panose="020B0502040204020203" pitchFamily="34" charset="0"/>
                <a:cs typeface="Segoe UI" panose="020B0502040204020203" pitchFamily="34" charset="0"/>
              </a:rPr>
              <a:t>A plumbing employer introduces an apprentice to pipe-joining through:</a:t>
            </a:r>
          </a:p>
          <a:p>
            <a:pPr marL="171450" indent="-171450">
              <a:lnSpc>
                <a:spcPts val="1300"/>
              </a:lnSpc>
              <a:spcAft>
                <a:spcPts val="600"/>
              </a:spcAft>
              <a:buClr>
                <a:srgbClr val="E2E228"/>
              </a:buClr>
              <a:buSzPct val="90000"/>
              <a:buFont typeface="System Font Regular"/>
              <a:buChar char="►"/>
            </a:pPr>
            <a:r>
              <a:rPr lang="en-NZ" sz="1000">
                <a:latin typeface="Segoe UI" panose="020B0502040204020203" pitchFamily="34" charset="0"/>
                <a:cs typeface="Segoe UI" panose="020B0502040204020203" pitchFamily="34" charset="0"/>
              </a:rPr>
              <a:t>demonstration with commentary (showing correct grip and torque).</a:t>
            </a:r>
          </a:p>
          <a:p>
            <a:pPr marL="171450" indent="-171450">
              <a:lnSpc>
                <a:spcPts val="1300"/>
              </a:lnSpc>
              <a:spcAft>
                <a:spcPts val="600"/>
              </a:spcAft>
              <a:buClr>
                <a:srgbClr val="E2E228"/>
              </a:buClr>
              <a:buSzPct val="90000"/>
              <a:buFont typeface="System Font Regular"/>
              <a:buChar char="►"/>
            </a:pPr>
            <a:r>
              <a:rPr lang="en-NZ" sz="1000">
                <a:latin typeface="Segoe UI" panose="020B0502040204020203" pitchFamily="34" charset="0"/>
                <a:cs typeface="Segoe UI" panose="020B0502040204020203" pitchFamily="34" charset="0"/>
              </a:rPr>
              <a:t>a diagram reference sheet for joint types.</a:t>
            </a:r>
          </a:p>
          <a:p>
            <a:pPr marL="171450" indent="-171450">
              <a:lnSpc>
                <a:spcPts val="1300"/>
              </a:lnSpc>
              <a:spcAft>
                <a:spcPts val="600"/>
              </a:spcAft>
              <a:buClr>
                <a:srgbClr val="E2E228"/>
              </a:buClr>
              <a:buSzPct val="90000"/>
              <a:buFont typeface="System Font Regular"/>
              <a:buChar char="►"/>
            </a:pPr>
            <a:r>
              <a:rPr lang="en-NZ" sz="1000">
                <a:latin typeface="Segoe UI" panose="020B0502040204020203" pitchFamily="34" charset="0"/>
                <a:cs typeface="Segoe UI" panose="020B0502040204020203" pitchFamily="34" charset="0"/>
              </a:rPr>
              <a:t>a supervised trial, with immediate correction if joints leak, and</a:t>
            </a:r>
          </a:p>
          <a:p>
            <a:pPr marL="171450" indent="-171450">
              <a:lnSpc>
                <a:spcPts val="1300"/>
              </a:lnSpc>
              <a:spcAft>
                <a:spcPts val="1200"/>
              </a:spcAft>
              <a:buClr>
                <a:srgbClr val="E2E228"/>
              </a:buClr>
              <a:buSzPct val="90000"/>
              <a:buFont typeface="System Font Regular"/>
              <a:buChar char="►"/>
            </a:pPr>
            <a:r>
              <a:rPr lang="en-NZ" sz="1000">
                <a:latin typeface="Segoe UI" panose="020B0502040204020203" pitchFamily="34" charset="0"/>
                <a:cs typeface="Segoe UI" panose="020B0502040204020203" pitchFamily="34" charset="0"/>
              </a:rPr>
              <a:t>a follow-up coaching conversation asking: “How would you diagnose this leak next time?”</a:t>
            </a:r>
          </a:p>
          <a:p>
            <a:pPr>
              <a:lnSpc>
                <a:spcPts val="1300"/>
              </a:lnSpc>
              <a:spcAft>
                <a:spcPts val="1200"/>
              </a:spcAft>
            </a:pPr>
            <a:r>
              <a:rPr lang="en-NZ" sz="1000">
                <a:latin typeface="Segoe UI" panose="020B0502040204020203" pitchFamily="34" charset="0"/>
                <a:cs typeface="Segoe UI" panose="020B0502040204020203" pitchFamily="34" charset="0"/>
              </a:rPr>
              <a:t>Later, the apprentice is invited to shadow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during client meetings to see the business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side of the trade.</a:t>
            </a:r>
          </a:p>
          <a:p>
            <a:pPr>
              <a:lnSpc>
                <a:spcPts val="1300"/>
              </a:lnSpc>
              <a:spcAft>
                <a:spcPts val="1200"/>
              </a:spcAft>
            </a:pPr>
            <a:endParaRPr lang="en-NZ" sz="1000" i="1">
              <a:latin typeface="Segoe UI" panose="020B0502040204020203" pitchFamily="34" charset="0"/>
              <a:cs typeface="Segoe UI" panose="020B0502040204020203" pitchFamily="34" charset="0"/>
            </a:endParaRPr>
          </a:p>
        </p:txBody>
      </p:sp>
      <p:sp>
        <p:nvSpPr>
          <p:cNvPr id="5" name="TextBox 4">
            <a:extLst>
              <a:ext uri="{FF2B5EF4-FFF2-40B4-BE49-F238E27FC236}">
                <a16:creationId xmlns:a16="http://schemas.microsoft.com/office/drawing/2014/main" id="{FBE20C7C-C083-EC0A-ABD5-5C990923C01F}"/>
              </a:ext>
            </a:extLst>
          </p:cNvPr>
          <p:cNvSpPr txBox="1"/>
          <p:nvPr/>
        </p:nvSpPr>
        <p:spPr>
          <a:xfrm>
            <a:off x="3554718" y="1215445"/>
            <a:ext cx="2838145" cy="4114725"/>
          </a:xfrm>
          <a:prstGeom prst="rect">
            <a:avLst/>
          </a:prstGeom>
          <a:noFill/>
        </p:spPr>
        <p:txBody>
          <a:bodyPr wrap="square" lIns="0" tIns="0" rIns="0" bIns="0" numCol="1" spcCol="360000" rtlCol="0">
            <a:noAutofit/>
          </a:bodyPr>
          <a:lstStyle/>
          <a:p>
            <a:pPr>
              <a:lnSpc>
                <a:spcPts val="1300"/>
              </a:lnSpc>
              <a:spcBef>
                <a:spcPts val="600"/>
              </a:spcBef>
              <a:spcAft>
                <a:spcPts val="1200"/>
              </a:spcAft>
            </a:pPr>
            <a:r>
              <a:rPr lang="en-NZ" sz="1400">
                <a:solidFill>
                  <a:srgbClr val="10273C"/>
                </a:solidFill>
                <a:latin typeface="Segoe UI Black" panose="020B0502040204020203" pitchFamily="34" charset="0"/>
                <a:cs typeface="Segoe UI Black" panose="020B0502040204020203" pitchFamily="34" charset="0"/>
              </a:rPr>
              <a:t>Linkages</a:t>
            </a:r>
          </a:p>
          <a:p>
            <a:pPr marL="171450" lvl="0" indent="-171450">
              <a:lnSpc>
                <a:spcPts val="1300"/>
              </a:lnSpc>
              <a:spcAft>
                <a:spcPts val="600"/>
              </a:spcAft>
              <a:buClr>
                <a:srgbClr val="E2E228"/>
              </a:buClr>
              <a:buSzPct val="90000"/>
              <a:buFont typeface="System Font Regular"/>
              <a:buChar char="►"/>
            </a:pPr>
            <a:r>
              <a:rPr lang="en-NZ" sz="1000" b="1">
                <a:latin typeface="Segoe UI" panose="020B0502040204020203" pitchFamily="34" charset="0"/>
                <a:cs typeface="Segoe UI" panose="020B0502040204020203" pitchFamily="34" charset="0"/>
              </a:rPr>
              <a:t>Incentives: </a:t>
            </a:r>
            <a:r>
              <a:rPr lang="en-NZ" sz="1000">
                <a:latin typeface="Segoe UI" panose="020B0502040204020203" pitchFamily="34" charset="0"/>
                <a:cs typeface="Segoe UI" panose="020B0502040204020203" pitchFamily="34" charset="0"/>
              </a:rPr>
              <a:t>apprentices who show progress can be trusted with higher-value work earlier.</a:t>
            </a:r>
          </a:p>
          <a:p>
            <a:pPr marL="171450" lvl="0" indent="-171450">
              <a:lnSpc>
                <a:spcPts val="1300"/>
              </a:lnSpc>
              <a:spcAft>
                <a:spcPts val="600"/>
              </a:spcAft>
              <a:buClr>
                <a:srgbClr val="E2E228"/>
              </a:buClr>
              <a:buSzPct val="90000"/>
              <a:buFont typeface="System Font Regular"/>
              <a:buChar char="►"/>
            </a:pPr>
            <a:r>
              <a:rPr lang="en-NZ" sz="1000" b="1">
                <a:latin typeface="Segoe UI" panose="020B0502040204020203" pitchFamily="34" charset="0"/>
                <a:cs typeface="Segoe UI" panose="020B0502040204020203" pitchFamily="34" charset="0"/>
              </a:rPr>
              <a:t>Progression: </a:t>
            </a:r>
            <a:r>
              <a:rPr lang="en-NZ" sz="1000">
                <a:latin typeface="Segoe UI" panose="020B0502040204020203" pitchFamily="34" charset="0"/>
                <a:cs typeface="Segoe UI" panose="020B0502040204020203" pitchFamily="34" charset="0"/>
              </a:rPr>
              <a:t>structured development leads to faster readiness for independent work and supervisory roles.</a:t>
            </a:r>
          </a:p>
          <a:p>
            <a:pPr marL="171450" lvl="0" indent="-171450">
              <a:lnSpc>
                <a:spcPts val="1300"/>
              </a:lnSpc>
              <a:spcAft>
                <a:spcPts val="600"/>
              </a:spcAft>
              <a:buClr>
                <a:srgbClr val="E2E228"/>
              </a:buClr>
              <a:buSzPct val="90000"/>
              <a:buFont typeface="System Font Regular"/>
              <a:buChar char="►"/>
            </a:pPr>
            <a:r>
              <a:rPr lang="en-NZ" sz="1000" b="1">
                <a:latin typeface="Segoe UI" panose="020B0502040204020203" pitchFamily="34" charset="0"/>
                <a:cs typeface="Segoe UI" panose="020B0502040204020203" pitchFamily="34" charset="0"/>
              </a:rPr>
              <a:t>Systems: </a:t>
            </a:r>
            <a:r>
              <a:rPr lang="en-NZ" sz="1000">
                <a:latin typeface="Segoe UI" panose="020B0502040204020203" pitchFamily="34" charset="0"/>
                <a:cs typeface="Segoe UI" panose="020B0502040204020203" pitchFamily="34" charset="0"/>
              </a:rPr>
              <a:t>connect playbook stages to pay reviews, recognition programmes, or industry licensing requirements.</a:t>
            </a:r>
          </a:p>
          <a:p>
            <a:pPr>
              <a:lnSpc>
                <a:spcPts val="1520"/>
              </a:lnSpc>
              <a:spcBef>
                <a:spcPts val="1200"/>
              </a:spcBef>
              <a:spcAft>
                <a:spcPts val="1200"/>
              </a:spcAft>
            </a:pPr>
            <a:r>
              <a:rPr lang="en-NZ" sz="1400">
                <a:solidFill>
                  <a:srgbClr val="10273C"/>
                </a:solidFill>
                <a:latin typeface="Segoe UI Black" panose="020B0502040204020203" pitchFamily="34" charset="0"/>
                <a:cs typeface="Segoe UI Black" panose="020B0502040204020203" pitchFamily="34" charset="0"/>
              </a:rPr>
              <a:t>Employer benefits</a:t>
            </a:r>
          </a:p>
          <a:p>
            <a:pPr marL="171450" lvl="0" indent="-171450">
              <a:lnSpc>
                <a:spcPts val="1300"/>
              </a:lnSpc>
              <a:spcAft>
                <a:spcPts val="600"/>
              </a:spcAft>
              <a:buClr>
                <a:srgbClr val="E2E228"/>
              </a:buClr>
              <a:buSzPct val="90000"/>
              <a:buFont typeface="System Font Regular"/>
              <a:buChar char="►"/>
            </a:pPr>
            <a:r>
              <a:rPr lang="en-NZ" sz="1000">
                <a:latin typeface="Segoe UI" panose="020B0502040204020203" pitchFamily="34" charset="0"/>
                <a:cs typeface="Segoe UI" panose="020B0502040204020203" pitchFamily="34" charset="0"/>
              </a:rPr>
              <a:t>Reduced supervision costs and rework.</a:t>
            </a:r>
          </a:p>
          <a:p>
            <a:pPr marL="171450" lvl="0" indent="-171450">
              <a:lnSpc>
                <a:spcPts val="1300"/>
              </a:lnSpc>
              <a:spcAft>
                <a:spcPts val="600"/>
              </a:spcAft>
              <a:buClr>
                <a:srgbClr val="E2E228"/>
              </a:buClr>
              <a:buSzPct val="90000"/>
              <a:buFont typeface="System Font Regular"/>
              <a:buChar char="►"/>
            </a:pPr>
            <a:r>
              <a:rPr lang="en-NZ" sz="1000">
                <a:latin typeface="Segoe UI" panose="020B0502040204020203" pitchFamily="34" charset="0"/>
                <a:cs typeface="Segoe UI" panose="020B0502040204020203" pitchFamily="34" charset="0"/>
              </a:rPr>
              <a:t>Safer worksites and stronger compliance.</a:t>
            </a:r>
          </a:p>
          <a:p>
            <a:pPr marL="171450" lvl="0" indent="-171450">
              <a:lnSpc>
                <a:spcPts val="1300"/>
              </a:lnSpc>
              <a:spcAft>
                <a:spcPts val="600"/>
              </a:spcAft>
              <a:buClr>
                <a:srgbClr val="E2E228"/>
              </a:buClr>
              <a:buSzPct val="90000"/>
              <a:buFont typeface="System Font Regular"/>
              <a:buChar char="►"/>
            </a:pPr>
            <a:r>
              <a:rPr lang="en-NZ" sz="1000">
                <a:latin typeface="Segoe UI" panose="020B0502040204020203" pitchFamily="34" charset="0"/>
                <a:cs typeface="Segoe UI" panose="020B0502040204020203" pitchFamily="34" charset="0"/>
              </a:rPr>
              <a:t>Retention of motivated, career-minded staff.</a:t>
            </a:r>
          </a:p>
          <a:p>
            <a:pPr marL="172800" lvl="0" indent="-172800">
              <a:lnSpc>
                <a:spcPts val="1300"/>
              </a:lnSpc>
              <a:spcAft>
                <a:spcPts val="600"/>
              </a:spcAft>
              <a:buClr>
                <a:srgbClr val="E2E228"/>
              </a:buClr>
              <a:buSzPct val="90000"/>
              <a:buFont typeface="System Font Regular"/>
              <a:buChar char="►"/>
            </a:pPr>
            <a:endParaRPr lang="en-NZ" sz="1000">
              <a:latin typeface="Segoe UI" panose="020B0502040204020203" pitchFamily="34" charset="0"/>
              <a:cs typeface="Segoe UI" panose="020B0502040204020203" pitchFamily="34" charset="0"/>
            </a:endParaRPr>
          </a:p>
        </p:txBody>
      </p:sp>
      <p:sp>
        <p:nvSpPr>
          <p:cNvPr id="8" name="TextBox 7">
            <a:extLst>
              <a:ext uri="{FF2B5EF4-FFF2-40B4-BE49-F238E27FC236}">
                <a16:creationId xmlns:a16="http://schemas.microsoft.com/office/drawing/2014/main" id="{7354E410-CEB7-FDAD-7317-0F24EB418291}"/>
              </a:ext>
            </a:extLst>
          </p:cNvPr>
          <p:cNvSpPr txBox="1"/>
          <p:nvPr/>
        </p:nvSpPr>
        <p:spPr>
          <a:xfrm>
            <a:off x="6922853" y="1185835"/>
            <a:ext cx="2317967" cy="2815417"/>
          </a:xfrm>
          <a:prstGeom prst="rect">
            <a:avLst/>
          </a:prstGeom>
          <a:noFill/>
        </p:spPr>
        <p:txBody>
          <a:bodyPr wrap="square" lIns="0" tIns="0" rIns="0" bIns="0" numCol="1" spcCol="360000" rtlCol="0">
            <a:noAutofit/>
          </a:bodyPr>
          <a:lstStyle/>
          <a:p>
            <a:pPr>
              <a:lnSpc>
                <a:spcPts val="1520"/>
              </a:lnSpc>
              <a:spcAft>
                <a:spcPts val="1200"/>
              </a:spcAft>
            </a:pPr>
            <a:r>
              <a:rPr lang="en-NZ" sz="1400">
                <a:solidFill>
                  <a:srgbClr val="10273C"/>
                </a:solidFill>
                <a:latin typeface="Segoe UI Black" panose="020B0502040204020203" pitchFamily="34" charset="0"/>
                <a:cs typeface="Segoe UI Black" panose="020B0502040204020203" pitchFamily="34" charset="0"/>
              </a:rPr>
              <a:t>Tips for success</a:t>
            </a:r>
          </a:p>
          <a:p>
            <a:pPr marL="172800" lvl="0" indent="-172800">
              <a:lnSpc>
                <a:spcPts val="1300"/>
              </a:lnSpc>
              <a:spcAft>
                <a:spcPts val="600"/>
              </a:spcAft>
              <a:buClr>
                <a:srgbClr val="E2E228"/>
              </a:buClr>
              <a:buSzPct val="90000"/>
              <a:buFont typeface="System Font Regular"/>
              <a:buChar char="►"/>
            </a:pPr>
            <a:r>
              <a:rPr lang="en-NZ" sz="1000">
                <a:latin typeface="Segoe UI" panose="020B0502040204020203" pitchFamily="34" charset="0"/>
                <a:cs typeface="Segoe UI" panose="020B0502040204020203" pitchFamily="34" charset="0"/>
              </a:rPr>
              <a:t>Keep feedback immediate, specific, and constructive.</a:t>
            </a:r>
          </a:p>
          <a:p>
            <a:pPr marL="172800" lvl="0" indent="-172800">
              <a:lnSpc>
                <a:spcPts val="1300"/>
              </a:lnSpc>
              <a:spcAft>
                <a:spcPts val="600"/>
              </a:spcAft>
              <a:buClr>
                <a:srgbClr val="E2E228"/>
              </a:buClr>
              <a:buSzPct val="90000"/>
              <a:buFont typeface="System Font Regular"/>
              <a:buChar char="►"/>
            </a:pPr>
            <a:r>
              <a:rPr lang="en-NZ" sz="1000">
                <a:latin typeface="Segoe UI" panose="020B0502040204020203" pitchFamily="34" charset="0"/>
                <a:cs typeface="Segoe UI" panose="020B0502040204020203" pitchFamily="34" charset="0"/>
              </a:rPr>
              <a:t>Use checklists and visuals to reduce repeat questions.</a:t>
            </a:r>
          </a:p>
          <a:p>
            <a:pPr marL="172800" lvl="0" indent="-172800">
              <a:lnSpc>
                <a:spcPts val="1300"/>
              </a:lnSpc>
              <a:spcAft>
                <a:spcPts val="600"/>
              </a:spcAft>
              <a:buClr>
                <a:srgbClr val="E2E228"/>
              </a:buClr>
              <a:buSzPct val="90000"/>
              <a:buFont typeface="System Font Regular"/>
              <a:buChar char="►"/>
            </a:pPr>
            <a:r>
              <a:rPr lang="en-NZ" sz="1000">
                <a:latin typeface="Segoe UI" panose="020B0502040204020203" pitchFamily="34" charset="0"/>
                <a:cs typeface="Segoe UI" panose="020B0502040204020203" pitchFamily="34" charset="0"/>
              </a:rPr>
              <a:t>Celebrate small wins to keep motivation high.</a:t>
            </a:r>
          </a:p>
          <a:p>
            <a:pPr marL="172800" lvl="0" indent="-172800">
              <a:lnSpc>
                <a:spcPts val="1300"/>
              </a:lnSpc>
              <a:spcAft>
                <a:spcPts val="600"/>
              </a:spcAft>
              <a:buClr>
                <a:srgbClr val="E2E228"/>
              </a:buClr>
              <a:buSzPct val="90000"/>
              <a:buFont typeface="System Font Regular"/>
              <a:buChar char="►"/>
            </a:pPr>
            <a:r>
              <a:rPr lang="en-NZ" sz="1000">
                <a:latin typeface="Segoe UI" panose="020B0502040204020203" pitchFamily="34" charset="0"/>
                <a:cs typeface="Segoe UI" panose="020B0502040204020203" pitchFamily="34" charset="0"/>
              </a:rPr>
              <a:t>Rotate apprentices across varied tasks to accelerate learning.</a:t>
            </a:r>
          </a:p>
          <a:p>
            <a:pPr marL="172800" lvl="0" indent="-172800">
              <a:lnSpc>
                <a:spcPts val="1300"/>
              </a:lnSpc>
              <a:spcAft>
                <a:spcPts val="600"/>
              </a:spcAft>
              <a:buClr>
                <a:srgbClr val="E2E228"/>
              </a:buClr>
              <a:buSzPct val="90000"/>
              <a:buFont typeface="System Font Regular"/>
              <a:buChar char="►"/>
            </a:pPr>
            <a:r>
              <a:rPr lang="en-NZ" sz="1000">
                <a:latin typeface="Segoe UI" panose="020B0502040204020203" pitchFamily="34" charset="0"/>
                <a:cs typeface="Segoe UI" panose="020B0502040204020203" pitchFamily="34" charset="0"/>
              </a:rPr>
              <a:t>Keep career pathway conversations open—apprentices value seeing the bigger picture.</a:t>
            </a:r>
          </a:p>
        </p:txBody>
      </p:sp>
      <p:pic>
        <p:nvPicPr>
          <p:cNvPr id="10" name="Picture 9">
            <a:extLst>
              <a:ext uri="{FF2B5EF4-FFF2-40B4-BE49-F238E27FC236}">
                <a16:creationId xmlns:a16="http://schemas.microsoft.com/office/drawing/2014/main" id="{F5E1BBB5-FCF2-BCD8-8A8E-993EA733FA54}"/>
              </a:ext>
            </a:extLst>
          </p:cNvPr>
          <p:cNvPicPr>
            <a:picLocks noChangeAspect="1"/>
          </p:cNvPicPr>
          <p:nvPr/>
        </p:nvPicPr>
        <p:blipFill>
          <a:blip r:embed="rId2"/>
          <a:stretch>
            <a:fillRect/>
          </a:stretch>
        </p:blipFill>
        <p:spPr>
          <a:xfrm>
            <a:off x="9070176" y="1185835"/>
            <a:ext cx="330197" cy="330197"/>
          </a:xfrm>
          <a:prstGeom prst="rect">
            <a:avLst/>
          </a:prstGeom>
        </p:spPr>
      </p:pic>
    </p:spTree>
    <p:extLst>
      <p:ext uri="{BB962C8B-B14F-4D97-AF65-F5344CB8AC3E}">
        <p14:creationId xmlns:p14="http://schemas.microsoft.com/office/powerpoint/2010/main" val="30287172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379E63-3F86-A6A3-03AF-644C163EAF1B}"/>
              </a:ext>
            </a:extLst>
          </p:cNvPr>
          <p:cNvSpPr>
            <a:spLocks noGrp="1"/>
          </p:cNvSpPr>
          <p:nvPr>
            <p:ph type="sldNum" sz="quarter" idx="4"/>
          </p:nvPr>
        </p:nvSpPr>
        <p:spPr/>
        <p:txBody>
          <a:bodyPr/>
          <a:lstStyle/>
          <a:p>
            <a:fld id="{1DF4AAA5-C268-2745-B477-E8FB4AEBEA9C}" type="slidenum">
              <a:rPr lang="en-US" smtClean="0"/>
              <a:pPr/>
              <a:t>44</a:t>
            </a:fld>
            <a:endParaRPr lang="en-US"/>
          </a:p>
        </p:txBody>
      </p:sp>
      <p:sp>
        <p:nvSpPr>
          <p:cNvPr id="7" name="TextBox 6">
            <a:extLst>
              <a:ext uri="{FF2B5EF4-FFF2-40B4-BE49-F238E27FC236}">
                <a16:creationId xmlns:a16="http://schemas.microsoft.com/office/drawing/2014/main" id="{F225CA64-1152-3E0E-1A6B-8EE75D013424}"/>
              </a:ext>
            </a:extLst>
          </p:cNvPr>
          <p:cNvSpPr txBox="1"/>
          <p:nvPr/>
        </p:nvSpPr>
        <p:spPr>
          <a:xfrm>
            <a:off x="381000" y="469626"/>
            <a:ext cx="6011863" cy="430887"/>
          </a:xfrm>
          <a:prstGeom prst="rect">
            <a:avLst/>
          </a:prstGeom>
          <a:noFill/>
        </p:spPr>
        <p:txBody>
          <a:bodyPr wrap="square" lIns="0" tIns="0" rIns="0" bIns="0" rtlCol="0">
            <a:spAutoFit/>
          </a:bodyPr>
          <a:lstStyle/>
          <a:p>
            <a:r>
              <a:rPr lang="en-US" sz="2800" b="1">
                <a:solidFill>
                  <a:srgbClr val="10273C"/>
                </a:solidFill>
                <a:latin typeface="Segoe UI Black" panose="020B0502040204020203" pitchFamily="34" charset="0"/>
                <a:cs typeface="Segoe UI Black" panose="020B0502040204020203" pitchFamily="34" charset="0"/>
              </a:rPr>
              <a:t>Appendices</a:t>
            </a:r>
          </a:p>
        </p:txBody>
      </p:sp>
      <p:sp>
        <p:nvSpPr>
          <p:cNvPr id="9" name="TextBox 8">
            <a:extLst>
              <a:ext uri="{FF2B5EF4-FFF2-40B4-BE49-F238E27FC236}">
                <a16:creationId xmlns:a16="http://schemas.microsoft.com/office/drawing/2014/main" id="{4B9A32FC-EBD9-794F-943A-E6758A595D4A}"/>
              </a:ext>
            </a:extLst>
          </p:cNvPr>
          <p:cNvSpPr txBox="1"/>
          <p:nvPr/>
        </p:nvSpPr>
        <p:spPr>
          <a:xfrm>
            <a:off x="381000" y="1255888"/>
            <a:ext cx="2808288" cy="187526"/>
          </a:xfrm>
          <a:prstGeom prst="rect">
            <a:avLst/>
          </a:prstGeom>
          <a:noFill/>
        </p:spPr>
        <p:txBody>
          <a:bodyPr wrap="square" lIns="0" tIns="0" rIns="0" bIns="0" numCol="1" spcCol="360000" rtlCol="0">
            <a:noAutofit/>
          </a:bodyPr>
          <a:lstStyle/>
          <a:p>
            <a:pPr lvl="0">
              <a:lnSpc>
                <a:spcPts val="1200"/>
              </a:lnSpc>
              <a:spcAft>
                <a:spcPts val="600"/>
              </a:spcAft>
            </a:pPr>
            <a:r>
              <a:rPr lang="en-NZ" sz="1400" b="1" dirty="0">
                <a:solidFill>
                  <a:srgbClr val="10273C"/>
                </a:solidFill>
                <a:latin typeface="Segoe UI Black" panose="020B0502040204020203" pitchFamily="34" charset="0"/>
                <a:cs typeface="Segoe UI Black" panose="020B0502040204020203" pitchFamily="34" charset="0"/>
              </a:rPr>
              <a:t>Appendix A: Theory of Change</a:t>
            </a:r>
            <a:endParaRPr lang="en-NZ" sz="1000" dirty="0">
              <a:latin typeface="Segoe UI" panose="020B0502040204020203" pitchFamily="34" charset="0"/>
              <a:cs typeface="Segoe UI" panose="020B0502040204020203" pitchFamily="34" charset="0"/>
            </a:endParaRPr>
          </a:p>
        </p:txBody>
      </p:sp>
      <p:sp>
        <p:nvSpPr>
          <p:cNvPr id="12" name="Footer Placeholder 1">
            <a:extLst>
              <a:ext uri="{FF2B5EF4-FFF2-40B4-BE49-F238E27FC236}">
                <a16:creationId xmlns:a16="http://schemas.microsoft.com/office/drawing/2014/main" id="{D9C7CC58-3894-77F9-C974-00A7E4F4AEC8}"/>
              </a:ext>
            </a:extLst>
          </p:cNvPr>
          <p:cNvSpPr>
            <a:spLocks noGrp="1"/>
          </p:cNvSpPr>
          <p:nvPr>
            <p:ph type="ftr" sz="quarter" idx="3"/>
          </p:nvPr>
        </p:nvSpPr>
        <p:spPr>
          <a:xfrm>
            <a:off x="381000" y="6491347"/>
            <a:ext cx="2006712" cy="167307"/>
          </a:xfrm>
        </p:spPr>
        <p:txBody>
          <a:bodyPr/>
          <a:lstStyle/>
          <a:p>
            <a:r>
              <a:rPr lang="en-US"/>
              <a:t>Apprenticeship Toolkit</a:t>
            </a:r>
          </a:p>
        </p:txBody>
      </p:sp>
      <p:sp>
        <p:nvSpPr>
          <p:cNvPr id="11" name="TextBox 10">
            <a:extLst>
              <a:ext uri="{FF2B5EF4-FFF2-40B4-BE49-F238E27FC236}">
                <a16:creationId xmlns:a16="http://schemas.microsoft.com/office/drawing/2014/main" id="{296B7F37-5A99-CC18-638F-DADA63DF77A6}"/>
              </a:ext>
            </a:extLst>
          </p:cNvPr>
          <p:cNvSpPr txBox="1"/>
          <p:nvPr/>
        </p:nvSpPr>
        <p:spPr>
          <a:xfrm>
            <a:off x="381000" y="1483607"/>
            <a:ext cx="9278411" cy="430887"/>
          </a:xfrm>
          <a:prstGeom prst="rect">
            <a:avLst/>
          </a:prstGeom>
          <a:noFill/>
        </p:spPr>
        <p:txBody>
          <a:bodyPr wrap="square" lIns="0" tIns="0" rIns="0" bIns="0" numCol="1" spcCol="360000" rtlCol="0">
            <a:noAutofit/>
          </a:bodyPr>
          <a:lstStyle/>
          <a:p>
            <a:pPr>
              <a:lnSpc>
                <a:spcPts val="1300"/>
              </a:lnSpc>
              <a:buClr>
                <a:srgbClr val="E2E228"/>
              </a:buClr>
              <a:buSzPct val="90000"/>
            </a:pPr>
            <a:r>
              <a:rPr lang="en-NZ" sz="950">
                <a:latin typeface="Segoe UI" panose="020B0502040204020203" pitchFamily="34" charset="0"/>
                <a:cs typeface="Segoe UI" panose="020B0502040204020203" pitchFamily="34" charset="0"/>
              </a:rPr>
              <a:t>A Theory of Change describes how and why activities are expected to lead to the outcomes and impact an organisation wants to achieve. </a:t>
            </a:r>
          </a:p>
          <a:p>
            <a:pPr>
              <a:lnSpc>
                <a:spcPts val="1300"/>
              </a:lnSpc>
              <a:buClr>
                <a:srgbClr val="E2E228"/>
              </a:buClr>
              <a:buSzPct val="90000"/>
            </a:pPr>
            <a:r>
              <a:rPr lang="en-NZ" sz="950" spc="-10">
                <a:latin typeface="Segoe UI" panose="020B0502040204020203" pitchFamily="34" charset="0"/>
                <a:cs typeface="Segoe UI" panose="020B0502040204020203" pitchFamily="34" charset="0"/>
              </a:rPr>
              <a:t>Mechanisms of change are the underlying processes or drivers that explain how and why an action or intervention actually produces change in people, systems, or outcomes.</a:t>
            </a:r>
          </a:p>
          <a:p>
            <a:pPr>
              <a:lnSpc>
                <a:spcPts val="1300"/>
              </a:lnSpc>
              <a:buClr>
                <a:srgbClr val="E2E228"/>
              </a:buClr>
              <a:buSzPct val="90000"/>
            </a:pPr>
            <a:r>
              <a:rPr lang="en-NZ" sz="950">
                <a:latin typeface="Segoe UI" panose="020B0502040204020203" pitchFamily="34" charset="0"/>
                <a:cs typeface="Segoe UI" panose="020B0502040204020203" pitchFamily="34" charset="0"/>
              </a:rPr>
              <a:t>The diagram below shows the Theory of Change and mechanisms of change for this toolkit. </a:t>
            </a:r>
          </a:p>
        </p:txBody>
      </p:sp>
      <p:sp>
        <p:nvSpPr>
          <p:cNvPr id="148" name="TextBox 147">
            <a:extLst>
              <a:ext uri="{FF2B5EF4-FFF2-40B4-BE49-F238E27FC236}">
                <a16:creationId xmlns:a16="http://schemas.microsoft.com/office/drawing/2014/main" id="{D0AC03A7-57C4-7206-185A-833F093A143E}"/>
              </a:ext>
            </a:extLst>
          </p:cNvPr>
          <p:cNvSpPr txBox="1"/>
          <p:nvPr/>
        </p:nvSpPr>
        <p:spPr>
          <a:xfrm>
            <a:off x="8862646" y="0"/>
            <a:ext cx="0" cy="0"/>
          </a:xfrm>
          <a:prstGeom prst="rect">
            <a:avLst/>
          </a:prstGeom>
          <a:noFill/>
        </p:spPr>
        <p:txBody>
          <a:bodyPr wrap="none" lIns="0" tIns="0" rIns="0" bIns="0" numCol="3" spcCol="360000" rtlCol="0">
            <a:noAutofit/>
          </a:bodyPr>
          <a:lstStyle/>
          <a:p>
            <a:pPr algn="l">
              <a:lnSpc>
                <a:spcPts val="1300"/>
              </a:lnSpc>
              <a:spcAft>
                <a:spcPts val="600"/>
              </a:spcAft>
            </a:pPr>
            <a:endParaRPr lang="en-US" sz="1000" b="1">
              <a:latin typeface="Segoe UI" panose="020B0502040204020203" pitchFamily="34" charset="0"/>
              <a:cs typeface="Segoe UI" panose="020B0502040204020203" pitchFamily="34" charset="0"/>
            </a:endParaRPr>
          </a:p>
        </p:txBody>
      </p:sp>
      <p:sp>
        <p:nvSpPr>
          <p:cNvPr id="149" name="TextBox 148">
            <a:extLst>
              <a:ext uri="{FF2B5EF4-FFF2-40B4-BE49-F238E27FC236}">
                <a16:creationId xmlns:a16="http://schemas.microsoft.com/office/drawing/2014/main" id="{84388A30-CCFA-9304-F87B-A43990A48A64}"/>
              </a:ext>
            </a:extLst>
          </p:cNvPr>
          <p:cNvSpPr txBox="1"/>
          <p:nvPr/>
        </p:nvSpPr>
        <p:spPr>
          <a:xfrm>
            <a:off x="9264580" y="2964264"/>
            <a:ext cx="0" cy="0"/>
          </a:xfrm>
          <a:prstGeom prst="rect">
            <a:avLst/>
          </a:prstGeom>
          <a:noFill/>
        </p:spPr>
        <p:txBody>
          <a:bodyPr wrap="none" lIns="0" tIns="0" rIns="0" bIns="0" numCol="3" spcCol="360000" rtlCol="0">
            <a:noAutofit/>
          </a:bodyPr>
          <a:lstStyle/>
          <a:p>
            <a:pPr algn="l">
              <a:lnSpc>
                <a:spcPts val="1300"/>
              </a:lnSpc>
              <a:spcAft>
                <a:spcPts val="600"/>
              </a:spcAft>
            </a:pPr>
            <a:endParaRPr lang="en-US" sz="1000" b="1">
              <a:latin typeface="Segoe UI" panose="020B0502040204020203" pitchFamily="34" charset="0"/>
              <a:cs typeface="Segoe UI" panose="020B0502040204020203" pitchFamily="34" charset="0"/>
            </a:endParaRPr>
          </a:p>
        </p:txBody>
      </p:sp>
      <p:sp>
        <p:nvSpPr>
          <p:cNvPr id="150" name="TextBox 149">
            <a:extLst>
              <a:ext uri="{FF2B5EF4-FFF2-40B4-BE49-F238E27FC236}">
                <a16:creationId xmlns:a16="http://schemas.microsoft.com/office/drawing/2014/main" id="{F016DFF9-8B3F-AA11-821C-D2C43038348A}"/>
              </a:ext>
            </a:extLst>
          </p:cNvPr>
          <p:cNvSpPr txBox="1"/>
          <p:nvPr/>
        </p:nvSpPr>
        <p:spPr>
          <a:xfrm>
            <a:off x="100484" y="2763297"/>
            <a:ext cx="0" cy="0"/>
          </a:xfrm>
          <a:prstGeom prst="rect">
            <a:avLst/>
          </a:prstGeom>
          <a:noFill/>
        </p:spPr>
        <p:txBody>
          <a:bodyPr wrap="none" lIns="0" tIns="0" rIns="0" bIns="0" numCol="3" spcCol="360000" rtlCol="0">
            <a:noAutofit/>
          </a:bodyPr>
          <a:lstStyle/>
          <a:p>
            <a:pPr algn="l">
              <a:lnSpc>
                <a:spcPts val="1300"/>
              </a:lnSpc>
              <a:spcAft>
                <a:spcPts val="600"/>
              </a:spcAft>
            </a:pPr>
            <a:endParaRPr lang="en-US" sz="1000" b="1">
              <a:latin typeface="Segoe UI" panose="020B0502040204020203" pitchFamily="34" charset="0"/>
              <a:cs typeface="Segoe UI" panose="020B0502040204020203" pitchFamily="34" charset="0"/>
            </a:endParaRPr>
          </a:p>
        </p:txBody>
      </p:sp>
      <p:grpSp>
        <p:nvGrpSpPr>
          <p:cNvPr id="2" name="Group 1">
            <a:extLst>
              <a:ext uri="{FF2B5EF4-FFF2-40B4-BE49-F238E27FC236}">
                <a16:creationId xmlns:a16="http://schemas.microsoft.com/office/drawing/2014/main" id="{25F833D3-58E5-59E6-E9BE-7D981501256D}"/>
              </a:ext>
            </a:extLst>
          </p:cNvPr>
          <p:cNvGrpSpPr>
            <a:grpSpLocks noChangeAspect="1"/>
          </p:cNvGrpSpPr>
          <p:nvPr/>
        </p:nvGrpSpPr>
        <p:grpSpPr>
          <a:xfrm>
            <a:off x="381000" y="1950119"/>
            <a:ext cx="8382201" cy="4883494"/>
            <a:chOff x="185258" y="166320"/>
            <a:chExt cx="11805920" cy="6878160"/>
          </a:xfrm>
        </p:grpSpPr>
        <p:sp>
          <p:nvSpPr>
            <p:cNvPr id="5" name="Rectangle 4">
              <a:extLst>
                <a:ext uri="{FF2B5EF4-FFF2-40B4-BE49-F238E27FC236}">
                  <a16:creationId xmlns:a16="http://schemas.microsoft.com/office/drawing/2014/main" id="{D25C48A3-7AA9-9235-C5F0-1A7213C27B09}"/>
                </a:ext>
              </a:extLst>
            </p:cNvPr>
            <p:cNvSpPr/>
            <p:nvPr/>
          </p:nvSpPr>
          <p:spPr>
            <a:xfrm>
              <a:off x="219075" y="3769283"/>
              <a:ext cx="11591925" cy="2684880"/>
            </a:xfrm>
            <a:prstGeom prst="rect">
              <a:avLst/>
            </a:prstGeom>
            <a:noFill/>
            <a:ln w="12700" cap="flat" cmpd="sng" algn="ctr">
              <a:solidFill>
                <a:srgbClr val="36424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5AA82362-B2BF-5B6A-5BFE-CED70A125345}"/>
                </a:ext>
              </a:extLst>
            </p:cNvPr>
            <p:cNvSpPr txBox="1"/>
            <p:nvPr/>
          </p:nvSpPr>
          <p:spPr>
            <a:xfrm>
              <a:off x="419596" y="3577615"/>
              <a:ext cx="3884276" cy="368465"/>
            </a:xfrm>
            <a:prstGeom prst="rect">
              <a:avLst/>
            </a:prstGeom>
            <a:solidFill>
              <a:sysClr val="window" lastClr="FFFFFF"/>
            </a:solidFill>
          </p:spPr>
          <p:txBody>
            <a:bodyPr wrap="none" lIns="144000" rIns="14400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NZ" sz="1100" b="1" u="none" strike="noStrike" kern="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What are the mechanisms of change?</a:t>
              </a:r>
            </a:p>
          </p:txBody>
        </p:sp>
        <p:cxnSp>
          <p:nvCxnSpPr>
            <p:cNvPr id="8" name="Connector: Curved 1">
              <a:extLst>
                <a:ext uri="{FF2B5EF4-FFF2-40B4-BE49-F238E27FC236}">
                  <a16:creationId xmlns:a16="http://schemas.microsoft.com/office/drawing/2014/main" id="{49C96CD7-0902-B00B-65B5-D19D595DBA37}"/>
                </a:ext>
              </a:extLst>
            </p:cNvPr>
            <p:cNvCxnSpPr>
              <a:cxnSpLocks/>
              <a:stCxn id="29" idx="3"/>
              <a:endCxn id="19" idx="1"/>
            </p:cNvCxnSpPr>
            <p:nvPr/>
          </p:nvCxnSpPr>
          <p:spPr>
            <a:xfrm>
              <a:off x="3701720" y="1610652"/>
              <a:ext cx="703941" cy="1313699"/>
            </a:xfrm>
            <a:prstGeom prst="curvedConnector3">
              <a:avLst>
                <a:gd name="adj1" fmla="val 50000"/>
              </a:avLst>
            </a:prstGeom>
            <a:noFill/>
            <a:ln w="12700" cap="flat" cmpd="sng" algn="ctr">
              <a:solidFill>
                <a:srgbClr val="36424A"/>
              </a:solidFill>
              <a:prstDash val="solid"/>
              <a:miter lim="800000"/>
              <a:tailEnd type="triangle"/>
            </a:ln>
            <a:effectLst/>
          </p:spPr>
        </p:cxnSp>
        <p:sp>
          <p:nvSpPr>
            <p:cNvPr id="10" name="Rectangle 9">
              <a:extLst>
                <a:ext uri="{FF2B5EF4-FFF2-40B4-BE49-F238E27FC236}">
                  <a16:creationId xmlns:a16="http://schemas.microsoft.com/office/drawing/2014/main" id="{344C7CDA-090E-B7C2-2181-92E2E265699D}"/>
                </a:ext>
              </a:extLst>
            </p:cNvPr>
            <p:cNvSpPr/>
            <p:nvPr/>
          </p:nvSpPr>
          <p:spPr>
            <a:xfrm rot="17415874">
              <a:off x="3911352" y="1969008"/>
              <a:ext cx="222949" cy="149844"/>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cxnSp>
          <p:nvCxnSpPr>
            <p:cNvPr id="13" name="Connector: Curved 11">
              <a:extLst>
                <a:ext uri="{FF2B5EF4-FFF2-40B4-BE49-F238E27FC236}">
                  <a16:creationId xmlns:a16="http://schemas.microsoft.com/office/drawing/2014/main" id="{60EF8475-DA45-ABD1-5487-84C0A94C9E22}"/>
                </a:ext>
              </a:extLst>
            </p:cNvPr>
            <p:cNvCxnSpPr>
              <a:cxnSpLocks/>
              <a:stCxn id="18" idx="3"/>
              <a:endCxn id="21" idx="1"/>
            </p:cNvCxnSpPr>
            <p:nvPr/>
          </p:nvCxnSpPr>
          <p:spPr>
            <a:xfrm>
              <a:off x="5665662" y="1612891"/>
              <a:ext cx="676205" cy="1311460"/>
            </a:xfrm>
            <a:prstGeom prst="curvedConnector3">
              <a:avLst>
                <a:gd name="adj1" fmla="val 50000"/>
              </a:avLst>
            </a:prstGeom>
            <a:noFill/>
            <a:ln w="12700" cap="flat" cmpd="sng" algn="ctr">
              <a:solidFill>
                <a:srgbClr val="36424A"/>
              </a:solidFill>
              <a:prstDash val="solid"/>
              <a:miter lim="800000"/>
              <a:tailEnd type="triangle"/>
            </a:ln>
            <a:effectLst/>
          </p:spPr>
        </p:cxnSp>
        <p:sp>
          <p:nvSpPr>
            <p:cNvPr id="14" name="Rectangle 13">
              <a:extLst>
                <a:ext uri="{FF2B5EF4-FFF2-40B4-BE49-F238E27FC236}">
                  <a16:creationId xmlns:a16="http://schemas.microsoft.com/office/drawing/2014/main" id="{35B3F691-6D53-763B-0BAA-D691F0A3D10E}"/>
                </a:ext>
              </a:extLst>
            </p:cNvPr>
            <p:cNvSpPr/>
            <p:nvPr/>
          </p:nvSpPr>
          <p:spPr>
            <a:xfrm rot="17415874">
              <a:off x="5854453" y="1969008"/>
              <a:ext cx="222949" cy="149844"/>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cxnSp>
          <p:nvCxnSpPr>
            <p:cNvPr id="15" name="Connector: Curved 15">
              <a:extLst>
                <a:ext uri="{FF2B5EF4-FFF2-40B4-BE49-F238E27FC236}">
                  <a16:creationId xmlns:a16="http://schemas.microsoft.com/office/drawing/2014/main" id="{F4A5CF16-8544-51F6-159F-8798E675A874}"/>
                </a:ext>
              </a:extLst>
            </p:cNvPr>
            <p:cNvCxnSpPr>
              <a:cxnSpLocks/>
              <a:stCxn id="20" idx="3"/>
              <a:endCxn id="24" idx="1"/>
            </p:cNvCxnSpPr>
            <p:nvPr/>
          </p:nvCxnSpPr>
          <p:spPr>
            <a:xfrm>
              <a:off x="7601868" y="1612891"/>
              <a:ext cx="659934" cy="1311460"/>
            </a:xfrm>
            <a:prstGeom prst="curvedConnector3">
              <a:avLst>
                <a:gd name="adj1" fmla="val 50000"/>
              </a:avLst>
            </a:prstGeom>
            <a:noFill/>
            <a:ln w="12700" cap="flat" cmpd="sng" algn="ctr">
              <a:solidFill>
                <a:srgbClr val="36424A"/>
              </a:solidFill>
              <a:prstDash val="solid"/>
              <a:miter lim="800000"/>
              <a:tailEnd type="triangle"/>
            </a:ln>
            <a:effectLst/>
          </p:spPr>
        </p:cxnSp>
        <p:sp>
          <p:nvSpPr>
            <p:cNvPr id="16" name="Rectangle 15">
              <a:extLst>
                <a:ext uri="{FF2B5EF4-FFF2-40B4-BE49-F238E27FC236}">
                  <a16:creationId xmlns:a16="http://schemas.microsoft.com/office/drawing/2014/main" id="{B3B61718-70CC-3640-9918-26ECAFABEBD4}"/>
                </a:ext>
              </a:extLst>
            </p:cNvPr>
            <p:cNvSpPr/>
            <p:nvPr/>
          </p:nvSpPr>
          <p:spPr>
            <a:xfrm rot="17415874">
              <a:off x="7779296" y="1969008"/>
              <a:ext cx="222949" cy="149844"/>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007FC196-C4F5-F80F-F38D-C7AD7359A172}"/>
                </a:ext>
              </a:extLst>
            </p:cNvPr>
            <p:cNvSpPr/>
            <p:nvPr/>
          </p:nvSpPr>
          <p:spPr>
            <a:xfrm>
              <a:off x="567786" y="1049611"/>
              <a:ext cx="1261061" cy="2435783"/>
            </a:xfrm>
            <a:prstGeom prst="rect">
              <a:avLst/>
            </a:prstGeom>
            <a:solidFill>
              <a:srgbClr val="10273C">
                <a:alpha val="14902"/>
              </a:srgbClr>
            </a:solidFill>
            <a:ln w="12700" cap="flat" cmpd="sng" algn="ctr">
              <a:noFill/>
              <a:prstDash val="solid"/>
              <a:miter lim="800000"/>
            </a:ln>
            <a:effectLst/>
          </p:spPr>
          <p:txBody>
            <a:bodyPr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Z" sz="80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Prospective apprentice is recruited</a:t>
              </a:r>
            </a:p>
          </p:txBody>
        </p:sp>
        <p:sp>
          <p:nvSpPr>
            <p:cNvPr id="18" name="Rectangle 17">
              <a:extLst>
                <a:ext uri="{FF2B5EF4-FFF2-40B4-BE49-F238E27FC236}">
                  <a16:creationId xmlns:a16="http://schemas.microsoft.com/office/drawing/2014/main" id="{C4ED2F58-15C7-A51F-30B0-677770B57990}"/>
                </a:ext>
              </a:extLst>
            </p:cNvPr>
            <p:cNvSpPr/>
            <p:nvPr/>
          </p:nvSpPr>
          <p:spPr>
            <a:xfrm>
              <a:off x="4405662" y="1051847"/>
              <a:ext cx="1260000" cy="1122088"/>
            </a:xfrm>
            <a:prstGeom prst="rect">
              <a:avLst/>
            </a:prstGeom>
            <a:solidFill>
              <a:srgbClr val="00A99D">
                <a:alpha val="14902"/>
              </a:srgbClr>
            </a:solidFill>
            <a:ln w="12700" cap="flat" cmpd="sng" algn="ctr">
              <a:noFill/>
              <a:prstDash val="solid"/>
              <a:miter lim="800000"/>
            </a:ln>
            <a:effectLst/>
          </p:spPr>
          <p:txBody>
            <a:bodyPr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Z" sz="80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Apprentice becomes familiar with expectations of the trade and the employer</a:t>
              </a:r>
            </a:p>
          </p:txBody>
        </p:sp>
        <p:sp>
          <p:nvSpPr>
            <p:cNvPr id="19" name="Rectangle 18">
              <a:extLst>
                <a:ext uri="{FF2B5EF4-FFF2-40B4-BE49-F238E27FC236}">
                  <a16:creationId xmlns:a16="http://schemas.microsoft.com/office/drawing/2014/main" id="{BBC31805-8407-048F-AC16-FAD8F56B1289}"/>
                </a:ext>
              </a:extLst>
            </p:cNvPr>
            <p:cNvSpPr/>
            <p:nvPr/>
          </p:nvSpPr>
          <p:spPr>
            <a:xfrm>
              <a:off x="4405661" y="2363307"/>
              <a:ext cx="1260000" cy="1122088"/>
            </a:xfrm>
            <a:prstGeom prst="rect">
              <a:avLst/>
            </a:prstGeom>
            <a:solidFill>
              <a:sysClr val="window" lastClr="FFFFFF"/>
            </a:solidFill>
            <a:ln w="19050" cap="flat" cmpd="sng" algn="ctr">
              <a:solidFill>
                <a:srgbClr val="00A99D"/>
              </a:solidFill>
              <a:prstDash val="solid"/>
              <a:miter lim="800000"/>
            </a:ln>
            <a:effectLst/>
          </p:spPr>
          <p:txBody>
            <a:bodyPr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Z" sz="80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Apprentice feels safe and comfortable to learn</a:t>
              </a:r>
            </a:p>
          </p:txBody>
        </p:sp>
        <p:sp>
          <p:nvSpPr>
            <p:cNvPr id="20" name="Rectangle 19">
              <a:extLst>
                <a:ext uri="{FF2B5EF4-FFF2-40B4-BE49-F238E27FC236}">
                  <a16:creationId xmlns:a16="http://schemas.microsoft.com/office/drawing/2014/main" id="{3EC02185-AC29-3391-B31B-8A3FCF6B228D}"/>
                </a:ext>
              </a:extLst>
            </p:cNvPr>
            <p:cNvSpPr/>
            <p:nvPr/>
          </p:nvSpPr>
          <p:spPr>
            <a:xfrm>
              <a:off x="6341868" y="1051847"/>
              <a:ext cx="1260000" cy="1122088"/>
            </a:xfrm>
            <a:prstGeom prst="rect">
              <a:avLst/>
            </a:prstGeom>
            <a:solidFill>
              <a:srgbClr val="66686D">
                <a:alpha val="14902"/>
              </a:srgbClr>
            </a:solidFill>
            <a:ln w="12700" cap="flat" cmpd="sng" algn="ctr">
              <a:noFill/>
              <a:prstDash val="solid"/>
              <a:miter lim="800000"/>
            </a:ln>
            <a:effectLst/>
          </p:spPr>
          <p:txBody>
            <a:bodyPr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Z" sz="80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Apprentice gains increased competence confidence, responsibility, and recognition</a:t>
              </a:r>
            </a:p>
          </p:txBody>
        </p:sp>
        <p:sp>
          <p:nvSpPr>
            <p:cNvPr id="21" name="Rectangle 20">
              <a:extLst>
                <a:ext uri="{FF2B5EF4-FFF2-40B4-BE49-F238E27FC236}">
                  <a16:creationId xmlns:a16="http://schemas.microsoft.com/office/drawing/2014/main" id="{3B62B7B7-1E7D-B870-C54B-1B78B36F5601}"/>
                </a:ext>
              </a:extLst>
            </p:cNvPr>
            <p:cNvSpPr/>
            <p:nvPr/>
          </p:nvSpPr>
          <p:spPr>
            <a:xfrm>
              <a:off x="6341867" y="2363307"/>
              <a:ext cx="1260000" cy="1122088"/>
            </a:xfrm>
            <a:prstGeom prst="rect">
              <a:avLst/>
            </a:prstGeom>
            <a:solidFill>
              <a:sysClr val="window" lastClr="FFFFFF"/>
            </a:solidFill>
            <a:ln w="19050" cap="flat" cmpd="sng" algn="ctr">
              <a:solidFill>
                <a:srgbClr val="66686D"/>
              </a:solidFill>
              <a:prstDash val="solid"/>
              <a:miter lim="800000"/>
            </a:ln>
            <a:effectLst/>
          </p:spPr>
          <p:txBody>
            <a:bodyPr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Z" sz="80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Employer gains increased confidence, flexibility, and productivity</a:t>
              </a:r>
            </a:p>
          </p:txBody>
        </p:sp>
        <p:cxnSp>
          <p:nvCxnSpPr>
            <p:cNvPr id="22" name="Straight Arrow Connector 21">
              <a:extLst>
                <a:ext uri="{FF2B5EF4-FFF2-40B4-BE49-F238E27FC236}">
                  <a16:creationId xmlns:a16="http://schemas.microsoft.com/office/drawing/2014/main" id="{D6344980-509F-011C-CC02-A63704499FFB}"/>
                </a:ext>
              </a:extLst>
            </p:cNvPr>
            <p:cNvCxnSpPr>
              <a:cxnSpLocks/>
            </p:cNvCxnSpPr>
            <p:nvPr/>
          </p:nvCxnSpPr>
          <p:spPr>
            <a:xfrm>
              <a:off x="5665661" y="1334286"/>
              <a:ext cx="670842" cy="0"/>
            </a:xfrm>
            <a:prstGeom prst="straightConnector1">
              <a:avLst/>
            </a:prstGeom>
            <a:noFill/>
            <a:ln w="12700" cap="flat" cmpd="sng" algn="ctr">
              <a:solidFill>
                <a:srgbClr val="36424A"/>
              </a:solidFill>
              <a:prstDash val="solid"/>
              <a:miter lim="800000"/>
              <a:tailEnd type="triangle"/>
            </a:ln>
            <a:effectLst/>
          </p:spPr>
        </p:cxnSp>
        <p:sp>
          <p:nvSpPr>
            <p:cNvPr id="23" name="Rectangle 22">
              <a:extLst>
                <a:ext uri="{FF2B5EF4-FFF2-40B4-BE49-F238E27FC236}">
                  <a16:creationId xmlns:a16="http://schemas.microsoft.com/office/drawing/2014/main" id="{2F64F7C7-B6A1-B5CF-51D1-9691ED43454F}"/>
                </a:ext>
              </a:extLst>
            </p:cNvPr>
            <p:cNvSpPr/>
            <p:nvPr/>
          </p:nvSpPr>
          <p:spPr>
            <a:xfrm>
              <a:off x="8261802" y="1051847"/>
              <a:ext cx="1260000" cy="1122088"/>
            </a:xfrm>
            <a:prstGeom prst="rect">
              <a:avLst/>
            </a:prstGeom>
            <a:solidFill>
              <a:srgbClr val="F05326">
                <a:alpha val="14902"/>
              </a:srgbClr>
            </a:solidFill>
            <a:ln w="12700" cap="flat" cmpd="sng" algn="ctr">
              <a:noFill/>
              <a:prstDash val="solid"/>
              <a:miter lim="800000"/>
            </a:ln>
            <a:effectLst/>
          </p:spPr>
          <p:txBody>
            <a:bodyPr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Z" sz="80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Apprentice gains career progression and development options and opportunities</a:t>
              </a:r>
            </a:p>
          </p:txBody>
        </p:sp>
        <p:sp>
          <p:nvSpPr>
            <p:cNvPr id="24" name="Rectangle 23">
              <a:extLst>
                <a:ext uri="{FF2B5EF4-FFF2-40B4-BE49-F238E27FC236}">
                  <a16:creationId xmlns:a16="http://schemas.microsoft.com/office/drawing/2014/main" id="{64866D0E-045E-2E60-44E7-09D7CC99999F}"/>
                </a:ext>
              </a:extLst>
            </p:cNvPr>
            <p:cNvSpPr/>
            <p:nvPr/>
          </p:nvSpPr>
          <p:spPr>
            <a:xfrm>
              <a:off x="8261802" y="2363307"/>
              <a:ext cx="1260000" cy="1122088"/>
            </a:xfrm>
            <a:prstGeom prst="rect">
              <a:avLst/>
            </a:prstGeom>
            <a:solidFill>
              <a:sysClr val="window" lastClr="FFFFFF"/>
            </a:solidFill>
            <a:ln w="19050" cap="flat" cmpd="sng" algn="ctr">
              <a:solidFill>
                <a:srgbClr val="F05326"/>
              </a:solidFill>
              <a:prstDash val="solid"/>
              <a:miter lim="800000"/>
            </a:ln>
            <a:effectLst/>
          </p:spPr>
          <p:txBody>
            <a:bodyPr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Z" sz="80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Employer gains increased business viability</a:t>
              </a:r>
            </a:p>
          </p:txBody>
        </p:sp>
        <p:cxnSp>
          <p:nvCxnSpPr>
            <p:cNvPr id="25" name="Straight Arrow Connector 24">
              <a:extLst>
                <a:ext uri="{FF2B5EF4-FFF2-40B4-BE49-F238E27FC236}">
                  <a16:creationId xmlns:a16="http://schemas.microsoft.com/office/drawing/2014/main" id="{CB76CD26-E9A3-08DB-2BCE-8EC943D769F2}"/>
                </a:ext>
              </a:extLst>
            </p:cNvPr>
            <p:cNvCxnSpPr>
              <a:cxnSpLocks/>
            </p:cNvCxnSpPr>
            <p:nvPr/>
          </p:nvCxnSpPr>
          <p:spPr>
            <a:xfrm>
              <a:off x="7593803" y="1334286"/>
              <a:ext cx="676275" cy="0"/>
            </a:xfrm>
            <a:prstGeom prst="straightConnector1">
              <a:avLst/>
            </a:prstGeom>
            <a:noFill/>
            <a:ln w="12700" cap="flat" cmpd="sng" algn="ctr">
              <a:solidFill>
                <a:srgbClr val="36424A"/>
              </a:solidFill>
              <a:prstDash val="solid"/>
              <a:miter lim="800000"/>
              <a:tailEnd type="triangle"/>
            </a:ln>
            <a:effectLst/>
          </p:spPr>
        </p:cxnSp>
        <p:sp>
          <p:nvSpPr>
            <p:cNvPr id="26" name="Rectangle 25">
              <a:extLst>
                <a:ext uri="{FF2B5EF4-FFF2-40B4-BE49-F238E27FC236}">
                  <a16:creationId xmlns:a16="http://schemas.microsoft.com/office/drawing/2014/main" id="{EEAAA299-42C6-5A82-0155-8E48F30889F7}"/>
                </a:ext>
              </a:extLst>
            </p:cNvPr>
            <p:cNvSpPr/>
            <p:nvPr/>
          </p:nvSpPr>
          <p:spPr>
            <a:xfrm>
              <a:off x="10181737" y="1051847"/>
              <a:ext cx="1260000" cy="1122088"/>
            </a:xfrm>
            <a:prstGeom prst="rect">
              <a:avLst/>
            </a:prstGeom>
            <a:solidFill>
              <a:srgbClr val="E2E228">
                <a:alpha val="20000"/>
              </a:srgbClr>
            </a:solidFill>
            <a:ln w="12700" cap="flat" cmpd="sng" algn="ctr">
              <a:noFill/>
              <a:prstDash val="solid"/>
              <a:miter lim="800000"/>
            </a:ln>
            <a:effectLst/>
          </p:spPr>
          <p:txBody>
            <a:bodyPr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Z" sz="80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Apprentice gains qualification and expertise</a:t>
              </a:r>
            </a:p>
          </p:txBody>
        </p:sp>
        <p:sp>
          <p:nvSpPr>
            <p:cNvPr id="27" name="Rectangle 26">
              <a:extLst>
                <a:ext uri="{FF2B5EF4-FFF2-40B4-BE49-F238E27FC236}">
                  <a16:creationId xmlns:a16="http://schemas.microsoft.com/office/drawing/2014/main" id="{0750540D-6085-EA48-CD6B-6C5E152DB5A1}"/>
                </a:ext>
              </a:extLst>
            </p:cNvPr>
            <p:cNvSpPr/>
            <p:nvPr/>
          </p:nvSpPr>
          <p:spPr>
            <a:xfrm>
              <a:off x="10181736" y="2363307"/>
              <a:ext cx="1260000" cy="1122088"/>
            </a:xfrm>
            <a:prstGeom prst="rect">
              <a:avLst/>
            </a:prstGeom>
            <a:solidFill>
              <a:sysClr val="window" lastClr="FFFFFF"/>
            </a:solidFill>
            <a:ln w="19050" cap="flat" cmpd="sng" algn="ctr">
              <a:solidFill>
                <a:srgbClr val="E2E228"/>
              </a:solidFill>
              <a:prstDash val="solid"/>
              <a:miter lim="800000"/>
            </a:ln>
            <a:effectLst/>
          </p:spPr>
          <p:txBody>
            <a:bodyPr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Z" sz="80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Employer gains increased sustainability, scalability, and profitability</a:t>
              </a:r>
            </a:p>
          </p:txBody>
        </p:sp>
        <p:cxnSp>
          <p:nvCxnSpPr>
            <p:cNvPr id="28" name="Straight Arrow Connector 27">
              <a:extLst>
                <a:ext uri="{FF2B5EF4-FFF2-40B4-BE49-F238E27FC236}">
                  <a16:creationId xmlns:a16="http://schemas.microsoft.com/office/drawing/2014/main" id="{E2F5FBA3-D35B-929B-8C40-31C746DBA199}"/>
                </a:ext>
              </a:extLst>
            </p:cNvPr>
            <p:cNvCxnSpPr>
              <a:cxnSpLocks/>
            </p:cNvCxnSpPr>
            <p:nvPr/>
          </p:nvCxnSpPr>
          <p:spPr>
            <a:xfrm>
              <a:off x="9521177" y="1334286"/>
              <a:ext cx="672951" cy="0"/>
            </a:xfrm>
            <a:prstGeom prst="straightConnector1">
              <a:avLst/>
            </a:prstGeom>
            <a:noFill/>
            <a:ln w="12700" cap="flat" cmpd="sng" algn="ctr">
              <a:solidFill>
                <a:srgbClr val="36424A"/>
              </a:solidFill>
              <a:prstDash val="solid"/>
              <a:miter lim="800000"/>
              <a:tailEnd type="triangle"/>
            </a:ln>
            <a:effectLst/>
          </p:spPr>
        </p:cxnSp>
        <p:sp>
          <p:nvSpPr>
            <p:cNvPr id="29" name="Rectangle 28">
              <a:extLst>
                <a:ext uri="{FF2B5EF4-FFF2-40B4-BE49-F238E27FC236}">
                  <a16:creationId xmlns:a16="http://schemas.microsoft.com/office/drawing/2014/main" id="{D6EEA665-473D-09FC-D396-F0FD6BD8C1DA}"/>
                </a:ext>
              </a:extLst>
            </p:cNvPr>
            <p:cNvSpPr/>
            <p:nvPr/>
          </p:nvSpPr>
          <p:spPr>
            <a:xfrm>
              <a:off x="2441720" y="1049610"/>
              <a:ext cx="1260000" cy="1122084"/>
            </a:xfrm>
            <a:prstGeom prst="rect">
              <a:avLst/>
            </a:prstGeom>
            <a:solidFill>
              <a:srgbClr val="2C5B66">
                <a:alpha val="14902"/>
              </a:srgbClr>
            </a:solidFill>
            <a:ln w="12700" cap="flat" cmpd="sng" algn="ctr">
              <a:noFill/>
              <a:prstDash val="solid"/>
              <a:miter lim="800000"/>
            </a:ln>
            <a:effectLst/>
          </p:spPr>
          <p:txBody>
            <a:bodyPr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Z" sz="80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Prospective apprentice gains understanding of the trade and employer</a:t>
              </a:r>
            </a:p>
          </p:txBody>
        </p:sp>
        <p:sp>
          <p:nvSpPr>
            <p:cNvPr id="30" name="Rectangle 29">
              <a:extLst>
                <a:ext uri="{FF2B5EF4-FFF2-40B4-BE49-F238E27FC236}">
                  <a16:creationId xmlns:a16="http://schemas.microsoft.com/office/drawing/2014/main" id="{12AC4A5C-CE1F-5BD9-D28E-0A5C045B16A4}"/>
                </a:ext>
              </a:extLst>
            </p:cNvPr>
            <p:cNvSpPr/>
            <p:nvPr/>
          </p:nvSpPr>
          <p:spPr>
            <a:xfrm>
              <a:off x="2418298" y="2363311"/>
              <a:ext cx="1260000" cy="1122084"/>
            </a:xfrm>
            <a:prstGeom prst="rect">
              <a:avLst/>
            </a:prstGeom>
            <a:solidFill>
              <a:sysClr val="window" lastClr="FFFFFF"/>
            </a:solidFill>
            <a:ln w="19050" cap="flat" cmpd="sng" algn="ctr">
              <a:solidFill>
                <a:srgbClr val="2C5B66"/>
              </a:solidFill>
              <a:prstDash val="solid"/>
              <a:miter lim="800000"/>
            </a:ln>
            <a:effectLst/>
          </p:spPr>
          <p:txBody>
            <a:bodyPr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Z" sz="80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Employer gains understanding of the prospective apprentice</a:t>
              </a:r>
            </a:p>
          </p:txBody>
        </p:sp>
        <p:cxnSp>
          <p:nvCxnSpPr>
            <p:cNvPr id="31" name="Connector: Curved 78">
              <a:extLst>
                <a:ext uri="{FF2B5EF4-FFF2-40B4-BE49-F238E27FC236}">
                  <a16:creationId xmlns:a16="http://schemas.microsoft.com/office/drawing/2014/main" id="{C1A96708-0016-AE52-0804-480B96F8843E}"/>
                </a:ext>
              </a:extLst>
            </p:cNvPr>
            <p:cNvCxnSpPr>
              <a:cxnSpLocks/>
              <a:stCxn id="30" idx="3"/>
              <a:endCxn id="18" idx="1"/>
            </p:cNvCxnSpPr>
            <p:nvPr/>
          </p:nvCxnSpPr>
          <p:spPr>
            <a:xfrm flipV="1">
              <a:off x="3678298" y="1612891"/>
              <a:ext cx="727364" cy="1311462"/>
            </a:xfrm>
            <a:prstGeom prst="curvedConnector3">
              <a:avLst>
                <a:gd name="adj1" fmla="val 41270"/>
              </a:avLst>
            </a:prstGeom>
            <a:noFill/>
            <a:ln w="12700" cap="flat" cmpd="sng" algn="ctr">
              <a:solidFill>
                <a:srgbClr val="36424A"/>
              </a:solidFill>
              <a:prstDash val="solid"/>
              <a:miter lim="800000"/>
              <a:tailEnd type="triangle"/>
            </a:ln>
            <a:effectLst/>
          </p:spPr>
        </p:cxnSp>
        <p:cxnSp>
          <p:nvCxnSpPr>
            <p:cNvPr id="32" name="Straight Arrow Connector 31">
              <a:extLst>
                <a:ext uri="{FF2B5EF4-FFF2-40B4-BE49-F238E27FC236}">
                  <a16:creationId xmlns:a16="http://schemas.microsoft.com/office/drawing/2014/main" id="{2891BFAE-DBD4-CF87-5F5C-A5AE66370872}"/>
                </a:ext>
              </a:extLst>
            </p:cNvPr>
            <p:cNvCxnSpPr>
              <a:cxnSpLocks/>
            </p:cNvCxnSpPr>
            <p:nvPr/>
          </p:nvCxnSpPr>
          <p:spPr>
            <a:xfrm>
              <a:off x="3679028" y="1334286"/>
              <a:ext cx="723900" cy="0"/>
            </a:xfrm>
            <a:prstGeom prst="straightConnector1">
              <a:avLst/>
            </a:prstGeom>
            <a:noFill/>
            <a:ln w="12700" cap="flat" cmpd="sng" algn="ctr">
              <a:solidFill>
                <a:srgbClr val="36424A"/>
              </a:solidFill>
              <a:prstDash val="solid"/>
              <a:miter lim="800000"/>
              <a:tailEnd type="triangle"/>
            </a:ln>
            <a:effectLst/>
          </p:spPr>
        </p:cxnSp>
        <p:grpSp>
          <p:nvGrpSpPr>
            <p:cNvPr id="33" name="Group 32">
              <a:extLst>
                <a:ext uri="{FF2B5EF4-FFF2-40B4-BE49-F238E27FC236}">
                  <a16:creationId xmlns:a16="http://schemas.microsoft.com/office/drawing/2014/main" id="{5A3CC565-6182-0E96-97BD-5849171A371A}"/>
                </a:ext>
              </a:extLst>
            </p:cNvPr>
            <p:cNvGrpSpPr/>
            <p:nvPr/>
          </p:nvGrpSpPr>
          <p:grpSpPr>
            <a:xfrm>
              <a:off x="185258" y="378905"/>
              <a:ext cx="11805920" cy="582387"/>
              <a:chOff x="1679531" y="-1185939"/>
              <a:chExt cx="9090069" cy="787715"/>
            </a:xfrm>
          </p:grpSpPr>
          <p:sp>
            <p:nvSpPr>
              <p:cNvPr id="165" name="Arrow: Chevron 81">
                <a:extLst>
                  <a:ext uri="{FF2B5EF4-FFF2-40B4-BE49-F238E27FC236}">
                    <a16:creationId xmlns:a16="http://schemas.microsoft.com/office/drawing/2014/main" id="{A84D9A56-B01A-D64B-D130-16C654192554}"/>
                  </a:ext>
                </a:extLst>
              </p:cNvPr>
              <p:cNvSpPr/>
              <p:nvPr/>
            </p:nvSpPr>
            <p:spPr>
              <a:xfrm>
                <a:off x="1679531" y="-1185939"/>
                <a:ext cx="1681088" cy="787715"/>
              </a:xfrm>
              <a:prstGeom prst="chevron">
                <a:avLst>
                  <a:gd name="adj" fmla="val 30839"/>
                </a:avLst>
              </a:prstGeom>
              <a:solidFill>
                <a:srgbClr val="10273C"/>
              </a:solidFill>
              <a:ln w="19050" cap="flat" cmpd="sng" algn="ctr">
                <a:solidFill>
                  <a:sysClr val="window" lastClr="FFFFFF"/>
                </a:solidFill>
                <a:prstDash val="solid"/>
                <a:miter lim="800000"/>
              </a:ln>
              <a:effectLst/>
            </p:spPr>
            <p:txBody>
              <a:bodyPr lIns="36000" rIns="36000" rtlCol="0" anchor="ctr"/>
              <a:lstStyle/>
              <a:p>
                <a:pPr marL="0" marR="0" lvl="0" indent="0" algn="ctr" defTabSz="914400" eaLnBrk="1" fontAlgn="auto" latinLnBrk="0" hangingPunct="1">
                  <a:lnSpc>
                    <a:spcPct val="100000"/>
                  </a:lnSpc>
                  <a:spcBef>
                    <a:spcPts val="0"/>
                  </a:spcBef>
                  <a:buClrTx/>
                  <a:buSzTx/>
                  <a:buFontTx/>
                  <a:buNone/>
                  <a:tabLst/>
                  <a:defRPr/>
                </a:pPr>
                <a:r>
                  <a:rPr kumimoji="0" lang="en-AU" sz="1100" b="1" u="none" strike="noStrike" kern="0" cap="none" spc="50" normalizeH="0" baseline="0" noProof="0">
                    <a:ln>
                      <a:noFill/>
                    </a:ln>
                    <a:solidFill>
                      <a:prstClr val="white"/>
                    </a:solidFill>
                    <a:effectLst/>
                    <a:uLnTx/>
                    <a:uFillTx/>
                    <a:latin typeface="Segoe UI" panose="020B0502040204020203" pitchFamily="34" charset="0"/>
                    <a:cs typeface="Segoe UI" panose="020B0502040204020203" pitchFamily="34" charset="0"/>
                  </a:rPr>
                  <a:t>Recruit</a:t>
                </a:r>
              </a:p>
              <a:p>
                <a:pPr marL="0" marR="0" lvl="0" indent="0" algn="ctr" defTabSz="914400" eaLnBrk="1" fontAlgn="auto" latinLnBrk="0" hangingPunct="1">
                  <a:lnSpc>
                    <a:spcPct val="100000"/>
                  </a:lnSpc>
                  <a:spcBef>
                    <a:spcPts val="0"/>
                  </a:spcBef>
                  <a:buClrTx/>
                  <a:buSzTx/>
                  <a:buFontTx/>
                  <a:buNone/>
                  <a:tabLst/>
                  <a:defRPr/>
                </a:pPr>
                <a:r>
                  <a:rPr kumimoji="0" lang="en-AU" sz="1000" u="none" strike="noStrike" kern="0" cap="none" spc="100" normalizeH="0" baseline="0" noProof="0">
                    <a:ln>
                      <a:noFill/>
                    </a:ln>
                    <a:solidFill>
                      <a:prstClr val="white"/>
                    </a:solidFill>
                    <a:effectLst/>
                    <a:uLnTx/>
                    <a:uFillTx/>
                    <a:latin typeface="Segoe UI" panose="020B0502040204020203" pitchFamily="34" charset="0"/>
                    <a:cs typeface="Segoe UI" panose="020B0502040204020203" pitchFamily="34" charset="0"/>
                  </a:rPr>
                  <a:t>&lt;0 months</a:t>
                </a:r>
              </a:p>
            </p:txBody>
          </p:sp>
          <p:sp>
            <p:nvSpPr>
              <p:cNvPr id="166" name="Arrow: Chevron 82">
                <a:extLst>
                  <a:ext uri="{FF2B5EF4-FFF2-40B4-BE49-F238E27FC236}">
                    <a16:creationId xmlns:a16="http://schemas.microsoft.com/office/drawing/2014/main" id="{7E21E0B5-294A-7DC6-2D56-CEDFDB6E2849}"/>
                  </a:ext>
                </a:extLst>
              </p:cNvPr>
              <p:cNvSpPr/>
              <p:nvPr/>
            </p:nvSpPr>
            <p:spPr>
              <a:xfrm>
                <a:off x="3161327" y="-1185939"/>
                <a:ext cx="1681088" cy="787715"/>
              </a:xfrm>
              <a:prstGeom prst="chevron">
                <a:avLst>
                  <a:gd name="adj" fmla="val 30517"/>
                </a:avLst>
              </a:prstGeom>
              <a:solidFill>
                <a:srgbClr val="2C5B66"/>
              </a:solidFill>
              <a:ln w="19050" cap="flat" cmpd="sng" algn="ctr">
                <a:solidFill>
                  <a:sysClr val="window" lastClr="FFFFFF"/>
                </a:solidFill>
                <a:prstDash val="solid"/>
                <a:miter lim="800000"/>
              </a:ln>
              <a:effectLst/>
            </p:spPr>
            <p:txBody>
              <a:bodyPr lIns="36000" rIns="36000" rtlCol="0" anchor="ctr"/>
              <a:lstStyle/>
              <a:p>
                <a:pPr marL="0" marR="0" lvl="0" indent="0" algn="ctr" defTabSz="914400" eaLnBrk="1" fontAlgn="auto" latinLnBrk="0" hangingPunct="1">
                  <a:lnSpc>
                    <a:spcPct val="100000"/>
                  </a:lnSpc>
                  <a:spcBef>
                    <a:spcPts val="0"/>
                  </a:spcBef>
                  <a:buClrTx/>
                  <a:buSzTx/>
                  <a:buFontTx/>
                  <a:buNone/>
                  <a:tabLst/>
                  <a:defRPr/>
                </a:pPr>
                <a:r>
                  <a:rPr kumimoji="0" lang="en-AU" sz="1100" b="1" u="none" strike="noStrike" kern="0" cap="none" spc="50" normalizeH="0" baseline="0" noProof="0">
                    <a:ln>
                      <a:noFill/>
                    </a:ln>
                    <a:solidFill>
                      <a:prstClr val="white"/>
                    </a:solidFill>
                    <a:effectLst/>
                    <a:uLnTx/>
                    <a:uFillTx/>
                    <a:latin typeface="Segoe UI" panose="020B0502040204020203" pitchFamily="34" charset="0"/>
                    <a:cs typeface="Segoe UI" panose="020B0502040204020203" pitchFamily="34" charset="0"/>
                  </a:rPr>
                  <a:t>Confirm</a:t>
                </a:r>
              </a:p>
              <a:p>
                <a:pPr marL="0" marR="0" lvl="0" indent="0" algn="ctr" defTabSz="914400" eaLnBrk="1" fontAlgn="auto" latinLnBrk="0" hangingPunct="1">
                  <a:lnSpc>
                    <a:spcPct val="100000"/>
                  </a:lnSpc>
                  <a:spcBef>
                    <a:spcPts val="0"/>
                  </a:spcBef>
                  <a:buClrTx/>
                  <a:buSzTx/>
                  <a:buFontTx/>
                  <a:buNone/>
                  <a:tabLst/>
                  <a:defRPr/>
                </a:pPr>
                <a:r>
                  <a:rPr kumimoji="0" lang="en-AU" sz="1000" u="none" strike="noStrike" kern="0" cap="none" spc="100" normalizeH="0" baseline="0" noProof="0">
                    <a:ln>
                      <a:noFill/>
                    </a:ln>
                    <a:solidFill>
                      <a:prstClr val="white"/>
                    </a:solidFill>
                    <a:effectLst/>
                    <a:uLnTx/>
                    <a:uFillTx/>
                    <a:latin typeface="Segoe UI" panose="020B0502040204020203" pitchFamily="34" charset="0"/>
                    <a:cs typeface="Segoe UI" panose="020B0502040204020203" pitchFamily="34" charset="0"/>
                  </a:rPr>
                  <a:t>0–3 months</a:t>
                </a:r>
              </a:p>
            </p:txBody>
          </p:sp>
          <p:sp>
            <p:nvSpPr>
              <p:cNvPr id="167" name="Arrow: Chevron 83">
                <a:extLst>
                  <a:ext uri="{FF2B5EF4-FFF2-40B4-BE49-F238E27FC236}">
                    <a16:creationId xmlns:a16="http://schemas.microsoft.com/office/drawing/2014/main" id="{CB082C51-2CA7-22A8-FA5E-AC6FFC9A9C55}"/>
                  </a:ext>
                </a:extLst>
              </p:cNvPr>
              <p:cNvSpPr/>
              <p:nvPr/>
            </p:nvSpPr>
            <p:spPr>
              <a:xfrm>
                <a:off x="4643123" y="-1185939"/>
                <a:ext cx="1681088" cy="787715"/>
              </a:xfrm>
              <a:prstGeom prst="chevron">
                <a:avLst>
                  <a:gd name="adj" fmla="val 31000"/>
                </a:avLst>
              </a:prstGeom>
              <a:solidFill>
                <a:srgbClr val="00A99D"/>
              </a:solidFill>
              <a:ln w="19050" cap="flat" cmpd="sng" algn="ctr">
                <a:solidFill>
                  <a:sysClr val="window" lastClr="FFFFFF"/>
                </a:solidFill>
                <a:prstDash val="solid"/>
                <a:miter lim="800000"/>
              </a:ln>
              <a:effectLst/>
            </p:spPr>
            <p:txBody>
              <a:bodyPr lIns="72000" rIns="0" rtlCol="0" anchor="ctr"/>
              <a:lstStyle/>
              <a:p>
                <a:pPr marL="0" marR="0" lvl="0" indent="0" algn="ctr" defTabSz="914400" eaLnBrk="1" fontAlgn="auto" latinLnBrk="0" hangingPunct="1">
                  <a:lnSpc>
                    <a:spcPct val="100000"/>
                  </a:lnSpc>
                  <a:spcBef>
                    <a:spcPts val="0"/>
                  </a:spcBef>
                  <a:buClrTx/>
                  <a:buSzTx/>
                  <a:buFontTx/>
                  <a:buNone/>
                  <a:tabLst/>
                  <a:defRPr/>
                </a:pPr>
                <a:r>
                  <a:rPr kumimoji="0" lang="en-AU" sz="1100" b="1" u="none" strike="noStrike" kern="0" cap="none" spc="50" normalizeH="0" baseline="0" noProof="0">
                    <a:ln>
                      <a:noFill/>
                    </a:ln>
                    <a:solidFill>
                      <a:prstClr val="white"/>
                    </a:solidFill>
                    <a:effectLst/>
                    <a:uLnTx/>
                    <a:uFillTx/>
                    <a:latin typeface="Segoe UI" panose="020B0502040204020203" pitchFamily="34" charset="0"/>
                    <a:cs typeface="Segoe UI" panose="020B0502040204020203" pitchFamily="34" charset="0"/>
                  </a:rPr>
                  <a:t>Familiarise</a:t>
                </a:r>
              </a:p>
              <a:p>
                <a:pPr marL="0" marR="0" lvl="0" indent="0" algn="ctr" defTabSz="914400" eaLnBrk="1" fontAlgn="auto" latinLnBrk="0" hangingPunct="1">
                  <a:lnSpc>
                    <a:spcPct val="100000"/>
                  </a:lnSpc>
                  <a:spcBef>
                    <a:spcPts val="0"/>
                  </a:spcBef>
                  <a:buClrTx/>
                  <a:buSzTx/>
                  <a:buFontTx/>
                  <a:buNone/>
                  <a:tabLst/>
                  <a:defRPr/>
                </a:pPr>
                <a:r>
                  <a:rPr kumimoji="0" lang="en-AU" sz="1000" u="none" strike="noStrike" kern="0" cap="none" spc="100" normalizeH="0" baseline="0" noProof="0">
                    <a:ln>
                      <a:noFill/>
                    </a:ln>
                    <a:solidFill>
                      <a:prstClr val="white"/>
                    </a:solidFill>
                    <a:effectLst/>
                    <a:uLnTx/>
                    <a:uFillTx/>
                    <a:latin typeface="Segoe UI" panose="020B0502040204020203" pitchFamily="34" charset="0"/>
                    <a:cs typeface="Segoe UI" panose="020B0502040204020203" pitchFamily="34" charset="0"/>
                  </a:rPr>
                  <a:t>3–12 months</a:t>
                </a:r>
              </a:p>
            </p:txBody>
          </p:sp>
          <p:sp>
            <p:nvSpPr>
              <p:cNvPr id="168" name="Arrow: Chevron 84">
                <a:extLst>
                  <a:ext uri="{FF2B5EF4-FFF2-40B4-BE49-F238E27FC236}">
                    <a16:creationId xmlns:a16="http://schemas.microsoft.com/office/drawing/2014/main" id="{71E81958-0AD7-ED02-DC31-E4DFBDC457EB}"/>
                  </a:ext>
                </a:extLst>
              </p:cNvPr>
              <p:cNvSpPr/>
              <p:nvPr/>
            </p:nvSpPr>
            <p:spPr>
              <a:xfrm>
                <a:off x="6124919" y="-1185939"/>
                <a:ext cx="1681088" cy="787715"/>
              </a:xfrm>
              <a:prstGeom prst="chevron">
                <a:avLst>
                  <a:gd name="adj" fmla="val 31242"/>
                </a:avLst>
              </a:prstGeom>
              <a:solidFill>
                <a:srgbClr val="66686D"/>
              </a:solidFill>
              <a:ln w="19050" cap="flat" cmpd="sng" algn="ctr">
                <a:solidFill>
                  <a:sysClr val="window" lastClr="FFFFFF"/>
                </a:solidFill>
                <a:prstDash val="solid"/>
                <a:miter lim="800000"/>
              </a:ln>
              <a:effectLst/>
            </p:spPr>
            <p:txBody>
              <a:bodyPr lIns="36000" rIns="36000" rtlCol="0" anchor="ctr"/>
              <a:lstStyle/>
              <a:p>
                <a:pPr marL="0" marR="0" lvl="0" indent="0" algn="ctr" defTabSz="914400" eaLnBrk="1" fontAlgn="auto" latinLnBrk="0" hangingPunct="1">
                  <a:lnSpc>
                    <a:spcPct val="100000"/>
                  </a:lnSpc>
                  <a:spcBef>
                    <a:spcPts val="0"/>
                  </a:spcBef>
                  <a:buClrTx/>
                  <a:buSzTx/>
                  <a:buFontTx/>
                  <a:buNone/>
                  <a:tabLst/>
                  <a:defRPr/>
                </a:pPr>
                <a:r>
                  <a:rPr kumimoji="0" lang="en-AU" sz="1100" b="1" u="none" strike="noStrike" kern="0" cap="none" spc="50" normalizeH="0" baseline="0" noProof="0">
                    <a:ln>
                      <a:noFill/>
                    </a:ln>
                    <a:solidFill>
                      <a:schemeClr val="bg1"/>
                    </a:solidFill>
                    <a:effectLst/>
                    <a:uLnTx/>
                    <a:uFillTx/>
                    <a:latin typeface="Segoe UI" panose="020B0502040204020203" pitchFamily="34" charset="0"/>
                    <a:cs typeface="Segoe UI" panose="020B0502040204020203" pitchFamily="34" charset="0"/>
                  </a:rPr>
                  <a:t>Train</a:t>
                </a:r>
              </a:p>
              <a:p>
                <a:pPr marL="0" marR="0" lvl="0" indent="0" algn="ctr" defTabSz="914400" eaLnBrk="1" fontAlgn="auto" latinLnBrk="0" hangingPunct="1">
                  <a:lnSpc>
                    <a:spcPct val="100000"/>
                  </a:lnSpc>
                  <a:spcBef>
                    <a:spcPts val="0"/>
                  </a:spcBef>
                  <a:buClrTx/>
                  <a:buSzTx/>
                  <a:buFontTx/>
                  <a:buNone/>
                  <a:tabLst/>
                  <a:defRPr/>
                </a:pPr>
                <a:r>
                  <a:rPr kumimoji="0" lang="en-AU" sz="1000" u="none" strike="noStrike" kern="0" cap="none" spc="100" normalizeH="0" baseline="0" noProof="0">
                    <a:ln>
                      <a:noFill/>
                    </a:ln>
                    <a:solidFill>
                      <a:schemeClr val="bg1"/>
                    </a:solidFill>
                    <a:effectLst/>
                    <a:uLnTx/>
                    <a:uFillTx/>
                    <a:latin typeface="Segoe UI" panose="020B0502040204020203" pitchFamily="34" charset="0"/>
                    <a:cs typeface="Segoe UI" panose="020B0502040204020203" pitchFamily="34" charset="0"/>
                  </a:rPr>
                  <a:t>12–36 months</a:t>
                </a:r>
              </a:p>
            </p:txBody>
          </p:sp>
          <p:sp>
            <p:nvSpPr>
              <p:cNvPr id="169" name="Arrow: Chevron 85">
                <a:extLst>
                  <a:ext uri="{FF2B5EF4-FFF2-40B4-BE49-F238E27FC236}">
                    <a16:creationId xmlns:a16="http://schemas.microsoft.com/office/drawing/2014/main" id="{07B37218-D32C-360D-A0ED-4420C4A02872}"/>
                  </a:ext>
                </a:extLst>
              </p:cNvPr>
              <p:cNvSpPr/>
              <p:nvPr/>
            </p:nvSpPr>
            <p:spPr>
              <a:xfrm>
                <a:off x="9088512" y="-1185939"/>
                <a:ext cx="1681088" cy="787715"/>
              </a:xfrm>
              <a:prstGeom prst="chevron">
                <a:avLst>
                  <a:gd name="adj" fmla="val 31242"/>
                </a:avLst>
              </a:prstGeom>
              <a:solidFill>
                <a:srgbClr val="E2E228"/>
              </a:solidFill>
              <a:ln w="12700" cap="flat" cmpd="sng" algn="ctr">
                <a:solidFill>
                  <a:sysClr val="window" lastClr="FFFFFF"/>
                </a:solidFill>
                <a:prstDash val="solid"/>
                <a:miter lim="800000"/>
              </a:ln>
              <a:effectLst/>
            </p:spPr>
            <p:txBody>
              <a:bodyPr lIns="36000" rIns="36000" rtlCol="0" anchor="ctr"/>
              <a:lstStyle/>
              <a:p>
                <a:pPr marL="0" marR="0" lvl="0" indent="0" algn="ctr" defTabSz="914400" eaLnBrk="1" fontAlgn="auto" latinLnBrk="0" hangingPunct="1">
                  <a:lnSpc>
                    <a:spcPct val="100000"/>
                  </a:lnSpc>
                  <a:spcBef>
                    <a:spcPts val="0"/>
                  </a:spcBef>
                  <a:buClrTx/>
                  <a:buSzTx/>
                  <a:buFontTx/>
                  <a:buNone/>
                  <a:tabLst/>
                  <a:defRPr/>
                </a:pPr>
                <a:r>
                  <a:rPr kumimoji="0" lang="en-AU" sz="1100" b="1" u="none" strike="noStrike" kern="0" cap="none" spc="50" normalizeH="0" baseline="0" noProof="0">
                    <a:ln>
                      <a:noFill/>
                    </a:ln>
                    <a:effectLst/>
                    <a:uLnTx/>
                    <a:uFillTx/>
                    <a:latin typeface="Segoe UI" panose="020B0502040204020203" pitchFamily="34" charset="0"/>
                    <a:cs typeface="Segoe UI" panose="020B0502040204020203" pitchFamily="34" charset="0"/>
                  </a:rPr>
                  <a:t>Return</a:t>
                </a:r>
              </a:p>
              <a:p>
                <a:pPr marL="0" marR="0" lvl="0" indent="0" algn="ctr" defTabSz="914400" eaLnBrk="1" fontAlgn="auto" latinLnBrk="0" hangingPunct="1">
                  <a:lnSpc>
                    <a:spcPct val="100000"/>
                  </a:lnSpc>
                  <a:spcBef>
                    <a:spcPts val="0"/>
                  </a:spcBef>
                  <a:buClrTx/>
                  <a:buSzTx/>
                  <a:buFontTx/>
                  <a:buNone/>
                  <a:tabLst/>
                  <a:defRPr/>
                </a:pPr>
                <a:r>
                  <a:rPr kumimoji="0" lang="en-AU" sz="1000" u="none" strike="noStrike" kern="0" cap="none" spc="100" normalizeH="0" baseline="0" noProof="0">
                    <a:ln>
                      <a:noFill/>
                    </a:ln>
                    <a:effectLst/>
                    <a:uLnTx/>
                    <a:uFillTx/>
                    <a:latin typeface="Segoe UI" panose="020B0502040204020203" pitchFamily="34" charset="0"/>
                    <a:cs typeface="Segoe UI" panose="020B0502040204020203" pitchFamily="34" charset="0"/>
                  </a:rPr>
                  <a:t>48+ months</a:t>
                </a:r>
              </a:p>
            </p:txBody>
          </p:sp>
          <p:sp>
            <p:nvSpPr>
              <p:cNvPr id="170" name="Arrow: Chevron 86">
                <a:extLst>
                  <a:ext uri="{FF2B5EF4-FFF2-40B4-BE49-F238E27FC236}">
                    <a16:creationId xmlns:a16="http://schemas.microsoft.com/office/drawing/2014/main" id="{C048512D-3A00-BEEF-7E9E-F03AC044051A}"/>
                  </a:ext>
                </a:extLst>
              </p:cNvPr>
              <p:cNvSpPr/>
              <p:nvPr/>
            </p:nvSpPr>
            <p:spPr>
              <a:xfrm>
                <a:off x="7606713" y="-1185939"/>
                <a:ext cx="1681088" cy="787715"/>
              </a:xfrm>
              <a:prstGeom prst="chevron">
                <a:avLst>
                  <a:gd name="adj" fmla="val 31242"/>
                </a:avLst>
              </a:prstGeom>
              <a:solidFill>
                <a:srgbClr val="F05326"/>
              </a:solidFill>
              <a:ln w="19050" cap="flat" cmpd="sng" algn="ctr">
                <a:solidFill>
                  <a:sysClr val="window" lastClr="FFFFFF"/>
                </a:solidFill>
                <a:prstDash val="solid"/>
                <a:miter lim="800000"/>
              </a:ln>
              <a:effectLst/>
            </p:spPr>
            <p:txBody>
              <a:bodyPr lIns="36000" rIns="36000" rtlCol="0" anchor="ctr"/>
              <a:lstStyle/>
              <a:p>
                <a:pPr marL="0" marR="0" lvl="0" indent="0" algn="ctr" defTabSz="914400" eaLnBrk="1" fontAlgn="auto" latinLnBrk="0" hangingPunct="1">
                  <a:lnSpc>
                    <a:spcPct val="100000"/>
                  </a:lnSpc>
                  <a:spcBef>
                    <a:spcPts val="0"/>
                  </a:spcBef>
                  <a:buClrTx/>
                  <a:buSzTx/>
                  <a:buFontTx/>
                  <a:buNone/>
                  <a:tabLst/>
                  <a:defRPr/>
                </a:pPr>
                <a:r>
                  <a:rPr kumimoji="0" lang="en-AU" sz="1100" b="1" u="none" strike="noStrike" kern="0" cap="none" spc="50" normalizeH="0" baseline="0" noProof="0">
                    <a:ln>
                      <a:noFill/>
                    </a:ln>
                    <a:solidFill>
                      <a:schemeClr val="bg1"/>
                    </a:solidFill>
                    <a:effectLst/>
                    <a:uLnTx/>
                    <a:uFillTx/>
                    <a:latin typeface="Segoe UI" panose="020B0502040204020203" pitchFamily="34" charset="0"/>
                    <a:cs typeface="Segoe UI" panose="020B0502040204020203" pitchFamily="34" charset="0"/>
                  </a:rPr>
                  <a:t>Earn</a:t>
                </a:r>
              </a:p>
              <a:p>
                <a:pPr marL="0" marR="0" lvl="0" indent="0" algn="ctr" defTabSz="914400" eaLnBrk="1" fontAlgn="auto" latinLnBrk="0" hangingPunct="1">
                  <a:lnSpc>
                    <a:spcPct val="100000"/>
                  </a:lnSpc>
                  <a:spcBef>
                    <a:spcPts val="0"/>
                  </a:spcBef>
                  <a:buClrTx/>
                  <a:buSzTx/>
                  <a:buFontTx/>
                  <a:buNone/>
                  <a:tabLst/>
                  <a:defRPr/>
                </a:pPr>
                <a:r>
                  <a:rPr kumimoji="0" lang="en-AU" sz="1000" u="none" strike="noStrike" kern="0" cap="none" spc="100" normalizeH="0" baseline="0" noProof="0">
                    <a:ln>
                      <a:noFill/>
                    </a:ln>
                    <a:solidFill>
                      <a:schemeClr val="bg1"/>
                    </a:solidFill>
                    <a:effectLst/>
                    <a:uLnTx/>
                    <a:uFillTx/>
                    <a:latin typeface="Segoe UI" panose="020B0502040204020203" pitchFamily="34" charset="0"/>
                    <a:cs typeface="Segoe UI" panose="020B0502040204020203" pitchFamily="34" charset="0"/>
                  </a:rPr>
                  <a:t>36–48 months</a:t>
                </a:r>
              </a:p>
            </p:txBody>
          </p:sp>
        </p:grpSp>
        <p:cxnSp>
          <p:nvCxnSpPr>
            <p:cNvPr id="34" name="Straight Arrow Connector 33">
              <a:extLst>
                <a:ext uri="{FF2B5EF4-FFF2-40B4-BE49-F238E27FC236}">
                  <a16:creationId xmlns:a16="http://schemas.microsoft.com/office/drawing/2014/main" id="{1676786C-974C-F1E9-B48D-A399FBC6F35F}"/>
                </a:ext>
              </a:extLst>
            </p:cNvPr>
            <p:cNvCxnSpPr>
              <a:cxnSpLocks/>
            </p:cNvCxnSpPr>
            <p:nvPr/>
          </p:nvCxnSpPr>
          <p:spPr>
            <a:xfrm>
              <a:off x="1831178" y="1334286"/>
              <a:ext cx="600075" cy="0"/>
            </a:xfrm>
            <a:prstGeom prst="straightConnector1">
              <a:avLst/>
            </a:prstGeom>
            <a:noFill/>
            <a:ln w="12700" cap="flat" cmpd="sng" algn="ctr">
              <a:solidFill>
                <a:sysClr val="windowText" lastClr="000000"/>
              </a:solidFill>
              <a:prstDash val="solid"/>
              <a:miter lim="800000"/>
              <a:tailEnd type="triangle"/>
            </a:ln>
            <a:effectLst/>
          </p:spPr>
        </p:cxnSp>
        <p:cxnSp>
          <p:nvCxnSpPr>
            <p:cNvPr id="35" name="Connector: Curved 88">
              <a:extLst>
                <a:ext uri="{FF2B5EF4-FFF2-40B4-BE49-F238E27FC236}">
                  <a16:creationId xmlns:a16="http://schemas.microsoft.com/office/drawing/2014/main" id="{E6B3063E-D770-7403-3663-932938B1A21D}"/>
                </a:ext>
              </a:extLst>
            </p:cNvPr>
            <p:cNvCxnSpPr>
              <a:cxnSpLocks/>
              <a:stCxn id="19" idx="3"/>
              <a:endCxn id="20" idx="1"/>
            </p:cNvCxnSpPr>
            <p:nvPr/>
          </p:nvCxnSpPr>
          <p:spPr>
            <a:xfrm flipV="1">
              <a:off x="5665661" y="1612891"/>
              <a:ext cx="676207" cy="1311460"/>
            </a:xfrm>
            <a:prstGeom prst="curvedConnector3">
              <a:avLst>
                <a:gd name="adj1" fmla="val 36853"/>
              </a:avLst>
            </a:prstGeom>
            <a:noFill/>
            <a:ln w="12700" cap="flat" cmpd="sng" algn="ctr">
              <a:solidFill>
                <a:srgbClr val="66686D"/>
              </a:solidFill>
              <a:prstDash val="solid"/>
              <a:miter lim="800000"/>
              <a:tailEnd type="triangle"/>
            </a:ln>
            <a:effectLst/>
          </p:spPr>
        </p:cxnSp>
        <p:cxnSp>
          <p:nvCxnSpPr>
            <p:cNvPr id="36" name="Connector: Curved 89">
              <a:extLst>
                <a:ext uri="{FF2B5EF4-FFF2-40B4-BE49-F238E27FC236}">
                  <a16:creationId xmlns:a16="http://schemas.microsoft.com/office/drawing/2014/main" id="{C92012EA-CC5B-D97F-E9F9-CE0E894BE901}"/>
                </a:ext>
              </a:extLst>
            </p:cNvPr>
            <p:cNvCxnSpPr>
              <a:cxnSpLocks/>
              <a:stCxn id="21" idx="3"/>
              <a:endCxn id="23" idx="1"/>
            </p:cNvCxnSpPr>
            <p:nvPr/>
          </p:nvCxnSpPr>
          <p:spPr>
            <a:xfrm flipV="1">
              <a:off x="7601867" y="1612891"/>
              <a:ext cx="659935" cy="1311460"/>
            </a:xfrm>
            <a:prstGeom prst="curvedConnector3">
              <a:avLst>
                <a:gd name="adj1" fmla="val 38453"/>
              </a:avLst>
            </a:prstGeom>
            <a:noFill/>
            <a:ln w="12700" cap="flat" cmpd="sng" algn="ctr">
              <a:solidFill>
                <a:srgbClr val="36424A"/>
              </a:solidFill>
              <a:prstDash val="solid"/>
              <a:miter lim="800000"/>
              <a:tailEnd type="triangle"/>
            </a:ln>
            <a:effectLst/>
          </p:spPr>
        </p:cxnSp>
        <p:cxnSp>
          <p:nvCxnSpPr>
            <p:cNvPr id="37" name="Connector: Curved 90">
              <a:extLst>
                <a:ext uri="{FF2B5EF4-FFF2-40B4-BE49-F238E27FC236}">
                  <a16:creationId xmlns:a16="http://schemas.microsoft.com/office/drawing/2014/main" id="{C0EDAA43-F15D-DD4B-5462-6B8EC2F79CD7}"/>
                </a:ext>
              </a:extLst>
            </p:cNvPr>
            <p:cNvCxnSpPr>
              <a:cxnSpLocks/>
              <a:stCxn id="23" idx="3"/>
              <a:endCxn id="27" idx="1"/>
            </p:cNvCxnSpPr>
            <p:nvPr/>
          </p:nvCxnSpPr>
          <p:spPr>
            <a:xfrm>
              <a:off x="9521802" y="1612891"/>
              <a:ext cx="659934" cy="1311460"/>
            </a:xfrm>
            <a:prstGeom prst="curvedConnector3">
              <a:avLst>
                <a:gd name="adj1" fmla="val 50000"/>
              </a:avLst>
            </a:prstGeom>
            <a:noFill/>
            <a:ln w="12700" cap="flat" cmpd="sng" algn="ctr">
              <a:solidFill>
                <a:srgbClr val="36424A"/>
              </a:solidFill>
              <a:prstDash val="solid"/>
              <a:miter lim="800000"/>
              <a:tailEnd type="triangle"/>
            </a:ln>
            <a:effectLst/>
          </p:spPr>
        </p:cxnSp>
        <p:sp>
          <p:nvSpPr>
            <p:cNvPr id="38" name="Rectangle 37">
              <a:extLst>
                <a:ext uri="{FF2B5EF4-FFF2-40B4-BE49-F238E27FC236}">
                  <a16:creationId xmlns:a16="http://schemas.microsoft.com/office/drawing/2014/main" id="{B266409C-86F3-AC04-6575-2F2BCF09FC12}"/>
                </a:ext>
              </a:extLst>
            </p:cNvPr>
            <p:cNvSpPr/>
            <p:nvPr/>
          </p:nvSpPr>
          <p:spPr>
            <a:xfrm rot="17415874">
              <a:off x="9699114" y="1953821"/>
              <a:ext cx="255328" cy="149844"/>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cxnSp>
          <p:nvCxnSpPr>
            <p:cNvPr id="39" name="Connector: Curved 92">
              <a:extLst>
                <a:ext uri="{FF2B5EF4-FFF2-40B4-BE49-F238E27FC236}">
                  <a16:creationId xmlns:a16="http://schemas.microsoft.com/office/drawing/2014/main" id="{71E12B69-E1CF-F2C6-54FF-A7EB95B7DF27}"/>
                </a:ext>
              </a:extLst>
            </p:cNvPr>
            <p:cNvCxnSpPr>
              <a:cxnSpLocks/>
              <a:stCxn id="24" idx="3"/>
              <a:endCxn id="26" idx="1"/>
            </p:cNvCxnSpPr>
            <p:nvPr/>
          </p:nvCxnSpPr>
          <p:spPr>
            <a:xfrm flipV="1">
              <a:off x="9521802" y="1612891"/>
              <a:ext cx="659935" cy="1311460"/>
            </a:xfrm>
            <a:prstGeom prst="curvedConnector3">
              <a:avLst>
                <a:gd name="adj1" fmla="val 38453"/>
              </a:avLst>
            </a:prstGeom>
            <a:noFill/>
            <a:ln w="12700" cap="flat" cmpd="sng" algn="ctr">
              <a:solidFill>
                <a:srgbClr val="36424A"/>
              </a:solidFill>
              <a:prstDash val="solid"/>
              <a:miter lim="800000"/>
              <a:tailEnd type="triangle"/>
            </a:ln>
            <a:effectLst/>
          </p:spPr>
        </p:cxnSp>
        <p:cxnSp>
          <p:nvCxnSpPr>
            <p:cNvPr id="40" name="Straight Arrow Connector 39">
              <a:extLst>
                <a:ext uri="{FF2B5EF4-FFF2-40B4-BE49-F238E27FC236}">
                  <a16:creationId xmlns:a16="http://schemas.microsoft.com/office/drawing/2014/main" id="{94CD8CEE-651B-B437-BEE8-AAB968A35060}"/>
                </a:ext>
              </a:extLst>
            </p:cNvPr>
            <p:cNvCxnSpPr>
              <a:cxnSpLocks/>
            </p:cNvCxnSpPr>
            <p:nvPr/>
          </p:nvCxnSpPr>
          <p:spPr>
            <a:xfrm>
              <a:off x="5665661" y="3223411"/>
              <a:ext cx="670842" cy="0"/>
            </a:xfrm>
            <a:prstGeom prst="straightConnector1">
              <a:avLst/>
            </a:prstGeom>
            <a:noFill/>
            <a:ln w="12700" cap="flat" cmpd="sng" algn="ctr">
              <a:solidFill>
                <a:srgbClr val="36424A"/>
              </a:solidFill>
              <a:prstDash val="solid"/>
              <a:miter lim="800000"/>
              <a:tailEnd type="triangle"/>
            </a:ln>
            <a:effectLst/>
          </p:spPr>
        </p:cxnSp>
        <p:cxnSp>
          <p:nvCxnSpPr>
            <p:cNvPr id="41" name="Straight Arrow Connector 40">
              <a:extLst>
                <a:ext uri="{FF2B5EF4-FFF2-40B4-BE49-F238E27FC236}">
                  <a16:creationId xmlns:a16="http://schemas.microsoft.com/office/drawing/2014/main" id="{67B046F2-7B89-2438-1188-E1EB0F7FC5F5}"/>
                </a:ext>
              </a:extLst>
            </p:cNvPr>
            <p:cNvCxnSpPr>
              <a:cxnSpLocks/>
            </p:cNvCxnSpPr>
            <p:nvPr/>
          </p:nvCxnSpPr>
          <p:spPr>
            <a:xfrm>
              <a:off x="7593803" y="3223411"/>
              <a:ext cx="676275" cy="0"/>
            </a:xfrm>
            <a:prstGeom prst="straightConnector1">
              <a:avLst/>
            </a:prstGeom>
            <a:noFill/>
            <a:ln w="12700" cap="flat" cmpd="sng" algn="ctr">
              <a:solidFill>
                <a:srgbClr val="36424A"/>
              </a:solidFill>
              <a:prstDash val="solid"/>
              <a:miter lim="800000"/>
              <a:tailEnd type="triangle"/>
            </a:ln>
            <a:effectLst/>
          </p:spPr>
        </p:cxnSp>
        <p:cxnSp>
          <p:nvCxnSpPr>
            <p:cNvPr id="42" name="Straight Arrow Connector 41">
              <a:extLst>
                <a:ext uri="{FF2B5EF4-FFF2-40B4-BE49-F238E27FC236}">
                  <a16:creationId xmlns:a16="http://schemas.microsoft.com/office/drawing/2014/main" id="{D98E376A-0B69-F2F3-6FCD-DAC54F6F1927}"/>
                </a:ext>
              </a:extLst>
            </p:cNvPr>
            <p:cNvCxnSpPr>
              <a:cxnSpLocks/>
            </p:cNvCxnSpPr>
            <p:nvPr/>
          </p:nvCxnSpPr>
          <p:spPr>
            <a:xfrm>
              <a:off x="9521177" y="3223411"/>
              <a:ext cx="672951" cy="0"/>
            </a:xfrm>
            <a:prstGeom prst="straightConnector1">
              <a:avLst/>
            </a:prstGeom>
            <a:noFill/>
            <a:ln w="12700" cap="flat" cmpd="sng" algn="ctr">
              <a:solidFill>
                <a:srgbClr val="36424A"/>
              </a:solidFill>
              <a:prstDash val="solid"/>
              <a:miter lim="800000"/>
              <a:tailEnd type="triangle"/>
            </a:ln>
            <a:effectLst/>
          </p:spPr>
        </p:cxnSp>
        <p:cxnSp>
          <p:nvCxnSpPr>
            <p:cNvPr id="43" name="Straight Arrow Connector 42">
              <a:extLst>
                <a:ext uri="{FF2B5EF4-FFF2-40B4-BE49-F238E27FC236}">
                  <a16:creationId xmlns:a16="http://schemas.microsoft.com/office/drawing/2014/main" id="{477FEE1F-9224-3D21-B82D-FB790FCA8727}"/>
                </a:ext>
              </a:extLst>
            </p:cNvPr>
            <p:cNvCxnSpPr>
              <a:cxnSpLocks/>
            </p:cNvCxnSpPr>
            <p:nvPr/>
          </p:nvCxnSpPr>
          <p:spPr>
            <a:xfrm>
              <a:off x="3679028" y="3223411"/>
              <a:ext cx="723900" cy="0"/>
            </a:xfrm>
            <a:prstGeom prst="straightConnector1">
              <a:avLst/>
            </a:prstGeom>
            <a:noFill/>
            <a:ln w="12700" cap="flat" cmpd="sng" algn="ctr">
              <a:solidFill>
                <a:srgbClr val="36424A"/>
              </a:solidFill>
              <a:prstDash val="solid"/>
              <a:miter lim="800000"/>
              <a:tailEnd type="triangle"/>
            </a:ln>
            <a:effectLst/>
          </p:spPr>
        </p:cxnSp>
        <p:cxnSp>
          <p:nvCxnSpPr>
            <p:cNvPr id="44" name="Straight Arrow Connector 43">
              <a:extLst>
                <a:ext uri="{FF2B5EF4-FFF2-40B4-BE49-F238E27FC236}">
                  <a16:creationId xmlns:a16="http://schemas.microsoft.com/office/drawing/2014/main" id="{5D74BE0C-63CF-5B57-04EE-A6469525724D}"/>
                </a:ext>
              </a:extLst>
            </p:cNvPr>
            <p:cNvCxnSpPr>
              <a:cxnSpLocks/>
            </p:cNvCxnSpPr>
            <p:nvPr/>
          </p:nvCxnSpPr>
          <p:spPr>
            <a:xfrm>
              <a:off x="1831178" y="3223411"/>
              <a:ext cx="600075" cy="0"/>
            </a:xfrm>
            <a:prstGeom prst="straightConnector1">
              <a:avLst/>
            </a:prstGeom>
            <a:noFill/>
            <a:ln w="12700" cap="flat" cmpd="sng" algn="ctr">
              <a:solidFill>
                <a:sysClr val="windowText" lastClr="000000"/>
              </a:solidFill>
              <a:prstDash val="solid"/>
              <a:miter lim="800000"/>
              <a:tailEnd type="triangle"/>
            </a:ln>
            <a:effectLst/>
          </p:spPr>
        </p:cxnSp>
        <p:grpSp>
          <p:nvGrpSpPr>
            <p:cNvPr id="45" name="Group 44">
              <a:extLst>
                <a:ext uri="{FF2B5EF4-FFF2-40B4-BE49-F238E27FC236}">
                  <a16:creationId xmlns:a16="http://schemas.microsoft.com/office/drawing/2014/main" id="{79E14E0D-C210-CE23-AA16-F4861A91497A}"/>
                </a:ext>
              </a:extLst>
            </p:cNvPr>
            <p:cNvGrpSpPr/>
            <p:nvPr/>
          </p:nvGrpSpPr>
          <p:grpSpPr>
            <a:xfrm>
              <a:off x="596361" y="3934228"/>
              <a:ext cx="1368964" cy="809331"/>
              <a:chOff x="440786" y="3991314"/>
              <a:chExt cx="1368964" cy="809331"/>
            </a:xfrm>
          </p:grpSpPr>
          <p:sp>
            <p:nvSpPr>
              <p:cNvPr id="163" name="Rectangle: Rounded Corners 29">
                <a:extLst>
                  <a:ext uri="{FF2B5EF4-FFF2-40B4-BE49-F238E27FC236}">
                    <a16:creationId xmlns:a16="http://schemas.microsoft.com/office/drawing/2014/main" id="{7B0CA090-60A4-470B-3315-624AED4F4655}"/>
                  </a:ext>
                </a:extLst>
              </p:cNvPr>
              <p:cNvSpPr/>
              <p:nvPr/>
            </p:nvSpPr>
            <p:spPr>
              <a:xfrm>
                <a:off x="525779" y="3991314"/>
                <a:ext cx="1283971" cy="809331"/>
              </a:xfrm>
              <a:prstGeom prst="roundRect">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Employers know how to find, attract, and recruit prospective apprentices</a:t>
                </a:r>
              </a:p>
            </p:txBody>
          </p:sp>
          <p:cxnSp>
            <p:nvCxnSpPr>
              <p:cNvPr id="164" name="Straight Connector 163">
                <a:extLst>
                  <a:ext uri="{FF2B5EF4-FFF2-40B4-BE49-F238E27FC236}">
                    <a16:creationId xmlns:a16="http://schemas.microsoft.com/office/drawing/2014/main" id="{6C5125A5-813E-33E3-F5EB-A83513A0D9CE}"/>
                  </a:ext>
                </a:extLst>
              </p:cNvPr>
              <p:cNvCxnSpPr>
                <a:cxnSpLocks/>
              </p:cNvCxnSpPr>
              <p:nvPr/>
            </p:nvCxnSpPr>
            <p:spPr>
              <a:xfrm>
                <a:off x="440786" y="4029413"/>
                <a:ext cx="0" cy="723562"/>
              </a:xfrm>
              <a:prstGeom prst="line">
                <a:avLst/>
              </a:prstGeom>
              <a:noFill/>
              <a:ln w="28575" cap="flat" cmpd="sng" algn="ctr">
                <a:solidFill>
                  <a:srgbClr val="10273C"/>
                </a:solidFill>
                <a:prstDash val="solid"/>
                <a:miter lim="800000"/>
              </a:ln>
              <a:effectLst/>
            </p:spPr>
          </p:cxnSp>
        </p:grpSp>
        <p:grpSp>
          <p:nvGrpSpPr>
            <p:cNvPr id="46" name="Group 45">
              <a:extLst>
                <a:ext uri="{FF2B5EF4-FFF2-40B4-BE49-F238E27FC236}">
                  <a16:creationId xmlns:a16="http://schemas.microsoft.com/office/drawing/2014/main" id="{8EF0AD9D-73FF-97E7-3F29-B271FA499143}"/>
                </a:ext>
              </a:extLst>
            </p:cNvPr>
            <p:cNvGrpSpPr/>
            <p:nvPr/>
          </p:nvGrpSpPr>
          <p:grpSpPr>
            <a:xfrm>
              <a:off x="596361" y="4869116"/>
              <a:ext cx="1264189" cy="485599"/>
              <a:chOff x="440786" y="4910654"/>
              <a:chExt cx="1264189" cy="485599"/>
            </a:xfrm>
          </p:grpSpPr>
          <p:sp>
            <p:nvSpPr>
              <p:cNvPr id="161" name="Rectangle: Rounded Corners 62">
                <a:extLst>
                  <a:ext uri="{FF2B5EF4-FFF2-40B4-BE49-F238E27FC236}">
                    <a16:creationId xmlns:a16="http://schemas.microsoft.com/office/drawing/2014/main" id="{BBFEC00E-4A5A-7234-80F3-BFB793A9983F}"/>
                  </a:ext>
                </a:extLst>
              </p:cNvPr>
              <p:cNvSpPr/>
              <p:nvPr/>
            </p:nvSpPr>
            <p:spPr>
              <a:xfrm>
                <a:off x="525779" y="4910654"/>
                <a:ext cx="1179196" cy="485599"/>
              </a:xfrm>
              <a:prstGeom prst="roundRect">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Prospective apprentices are prepared for work</a:t>
                </a:r>
              </a:p>
            </p:txBody>
          </p:sp>
          <p:cxnSp>
            <p:nvCxnSpPr>
              <p:cNvPr id="162" name="Straight Connector 161">
                <a:extLst>
                  <a:ext uri="{FF2B5EF4-FFF2-40B4-BE49-F238E27FC236}">
                    <a16:creationId xmlns:a16="http://schemas.microsoft.com/office/drawing/2014/main" id="{C005A6E5-34C2-3EC3-FA98-6CF277A7988A}"/>
                  </a:ext>
                </a:extLst>
              </p:cNvPr>
              <p:cNvCxnSpPr>
                <a:cxnSpLocks/>
              </p:cNvCxnSpPr>
              <p:nvPr/>
            </p:nvCxnSpPr>
            <p:spPr>
              <a:xfrm>
                <a:off x="440786" y="4924763"/>
                <a:ext cx="0" cy="456862"/>
              </a:xfrm>
              <a:prstGeom prst="line">
                <a:avLst/>
              </a:prstGeom>
              <a:noFill/>
              <a:ln w="28575" cap="flat" cmpd="sng" algn="ctr">
                <a:solidFill>
                  <a:srgbClr val="10273C"/>
                </a:solidFill>
                <a:prstDash val="solid"/>
                <a:miter lim="800000"/>
              </a:ln>
              <a:effectLst/>
            </p:spPr>
          </p:cxnSp>
        </p:grpSp>
        <p:grpSp>
          <p:nvGrpSpPr>
            <p:cNvPr id="47" name="Group 46">
              <a:extLst>
                <a:ext uri="{FF2B5EF4-FFF2-40B4-BE49-F238E27FC236}">
                  <a16:creationId xmlns:a16="http://schemas.microsoft.com/office/drawing/2014/main" id="{50ABE2C0-98A4-DBB3-D208-26D685046FA4}"/>
                </a:ext>
              </a:extLst>
            </p:cNvPr>
            <p:cNvGrpSpPr/>
            <p:nvPr/>
          </p:nvGrpSpPr>
          <p:grpSpPr>
            <a:xfrm>
              <a:off x="2374361" y="3981853"/>
              <a:ext cx="1397539" cy="585209"/>
              <a:chOff x="2488661" y="4023391"/>
              <a:chExt cx="1397539" cy="585209"/>
            </a:xfrm>
          </p:grpSpPr>
          <p:sp>
            <p:nvSpPr>
              <p:cNvPr id="159" name="Rectangle: Rounded Corners 30">
                <a:extLst>
                  <a:ext uri="{FF2B5EF4-FFF2-40B4-BE49-F238E27FC236}">
                    <a16:creationId xmlns:a16="http://schemas.microsoft.com/office/drawing/2014/main" id="{BC851C1A-8606-5F11-33D4-57044536E8BC}"/>
                  </a:ext>
                </a:extLst>
              </p:cNvPr>
              <p:cNvSpPr/>
              <p:nvPr/>
            </p:nvSpPr>
            <p:spPr>
              <a:xfrm>
                <a:off x="2605955" y="4023391"/>
                <a:ext cx="1280245" cy="585209"/>
              </a:xfrm>
              <a:prstGeom prst="roundRect">
                <a:avLst>
                  <a:gd name="adj" fmla="val 0"/>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Employers know how to identify whether someone will be a “good” apprentice</a:t>
                </a:r>
              </a:p>
            </p:txBody>
          </p:sp>
          <p:cxnSp>
            <p:nvCxnSpPr>
              <p:cNvPr id="160" name="Straight Connector 159">
                <a:extLst>
                  <a:ext uri="{FF2B5EF4-FFF2-40B4-BE49-F238E27FC236}">
                    <a16:creationId xmlns:a16="http://schemas.microsoft.com/office/drawing/2014/main" id="{A55B7CDE-0C52-1876-E02C-5995AD4159A3}"/>
                  </a:ext>
                </a:extLst>
              </p:cNvPr>
              <p:cNvCxnSpPr>
                <a:cxnSpLocks/>
              </p:cNvCxnSpPr>
              <p:nvPr/>
            </p:nvCxnSpPr>
            <p:spPr>
              <a:xfrm>
                <a:off x="2488661" y="4032916"/>
                <a:ext cx="0" cy="567659"/>
              </a:xfrm>
              <a:prstGeom prst="line">
                <a:avLst/>
              </a:prstGeom>
              <a:noFill/>
              <a:ln w="28575" cap="flat" cmpd="sng" algn="ctr">
                <a:solidFill>
                  <a:srgbClr val="2C5B66"/>
                </a:solidFill>
                <a:prstDash val="solid"/>
                <a:miter lim="800000"/>
              </a:ln>
              <a:effectLst/>
            </p:spPr>
          </p:cxnSp>
        </p:grpSp>
        <p:grpSp>
          <p:nvGrpSpPr>
            <p:cNvPr id="48" name="Group 47">
              <a:extLst>
                <a:ext uri="{FF2B5EF4-FFF2-40B4-BE49-F238E27FC236}">
                  <a16:creationId xmlns:a16="http://schemas.microsoft.com/office/drawing/2014/main" id="{C808C1BE-C69D-2AD2-BE81-489DB803CD42}"/>
                </a:ext>
              </a:extLst>
            </p:cNvPr>
            <p:cNvGrpSpPr/>
            <p:nvPr/>
          </p:nvGrpSpPr>
          <p:grpSpPr>
            <a:xfrm>
              <a:off x="4397949" y="3981853"/>
              <a:ext cx="1305273" cy="731512"/>
              <a:chOff x="4486849" y="4023391"/>
              <a:chExt cx="1305273" cy="731512"/>
            </a:xfrm>
          </p:grpSpPr>
          <p:sp>
            <p:nvSpPr>
              <p:cNvPr id="157" name="Rectangle: Rounded Corners 59">
                <a:extLst>
                  <a:ext uri="{FF2B5EF4-FFF2-40B4-BE49-F238E27FC236}">
                    <a16:creationId xmlns:a16="http://schemas.microsoft.com/office/drawing/2014/main" id="{723D4F3B-D3D3-BC27-C6ED-BF76EE8B289D}"/>
                  </a:ext>
                </a:extLst>
              </p:cNvPr>
              <p:cNvSpPr/>
              <p:nvPr/>
            </p:nvSpPr>
            <p:spPr>
              <a:xfrm>
                <a:off x="4612041" y="4023391"/>
                <a:ext cx="1180081" cy="731512"/>
              </a:xfrm>
              <a:prstGeom prst="roundRect">
                <a:avLst>
                  <a:gd name="adj" fmla="val 0"/>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Apprentices and employers have a mutual understanding of expectations</a:t>
                </a:r>
              </a:p>
            </p:txBody>
          </p:sp>
          <p:cxnSp>
            <p:nvCxnSpPr>
              <p:cNvPr id="158" name="Straight Connector 157">
                <a:extLst>
                  <a:ext uri="{FF2B5EF4-FFF2-40B4-BE49-F238E27FC236}">
                    <a16:creationId xmlns:a16="http://schemas.microsoft.com/office/drawing/2014/main" id="{E0300609-704D-C919-E247-638736094064}"/>
                  </a:ext>
                </a:extLst>
              </p:cNvPr>
              <p:cNvCxnSpPr>
                <a:cxnSpLocks/>
              </p:cNvCxnSpPr>
              <p:nvPr/>
            </p:nvCxnSpPr>
            <p:spPr>
              <a:xfrm>
                <a:off x="4486849" y="4032916"/>
                <a:ext cx="0" cy="689913"/>
              </a:xfrm>
              <a:prstGeom prst="line">
                <a:avLst/>
              </a:prstGeom>
              <a:noFill/>
              <a:ln w="28575" cap="flat" cmpd="sng" algn="ctr">
                <a:solidFill>
                  <a:srgbClr val="00A99D"/>
                </a:solidFill>
                <a:prstDash val="solid"/>
                <a:miter lim="800000"/>
              </a:ln>
              <a:effectLst/>
            </p:spPr>
          </p:cxnSp>
        </p:grpSp>
        <p:grpSp>
          <p:nvGrpSpPr>
            <p:cNvPr id="49" name="Group 48">
              <a:extLst>
                <a:ext uri="{FF2B5EF4-FFF2-40B4-BE49-F238E27FC236}">
                  <a16:creationId xmlns:a16="http://schemas.microsoft.com/office/drawing/2014/main" id="{5CF40F92-858C-E11B-08D9-3A26D6D6AECD}"/>
                </a:ext>
              </a:extLst>
            </p:cNvPr>
            <p:cNvGrpSpPr/>
            <p:nvPr/>
          </p:nvGrpSpPr>
          <p:grpSpPr>
            <a:xfrm>
              <a:off x="6302752" y="3981853"/>
              <a:ext cx="1367984" cy="731512"/>
              <a:chOff x="6429752" y="4023391"/>
              <a:chExt cx="1367984" cy="731512"/>
            </a:xfrm>
          </p:grpSpPr>
          <p:sp>
            <p:nvSpPr>
              <p:cNvPr id="155" name="Rectangle: Rounded Corners 63">
                <a:extLst>
                  <a:ext uri="{FF2B5EF4-FFF2-40B4-BE49-F238E27FC236}">
                    <a16:creationId xmlns:a16="http://schemas.microsoft.com/office/drawing/2014/main" id="{AF2E869A-FB37-E008-7137-792E7EAD1619}"/>
                  </a:ext>
                </a:extLst>
              </p:cNvPr>
              <p:cNvSpPr/>
              <p:nvPr/>
            </p:nvSpPr>
            <p:spPr>
              <a:xfrm>
                <a:off x="6537737" y="4023391"/>
                <a:ext cx="1259999" cy="731512"/>
              </a:xfrm>
              <a:prstGeom prst="roundRect">
                <a:avLst>
                  <a:gd name="adj" fmla="val 0"/>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Employers create opportunities for apprentices to learn and demonstrate competence</a:t>
                </a:r>
              </a:p>
            </p:txBody>
          </p:sp>
          <p:cxnSp>
            <p:nvCxnSpPr>
              <p:cNvPr id="156" name="Straight Connector 155">
                <a:extLst>
                  <a:ext uri="{FF2B5EF4-FFF2-40B4-BE49-F238E27FC236}">
                    <a16:creationId xmlns:a16="http://schemas.microsoft.com/office/drawing/2014/main" id="{0B9D9CB8-CFBA-77BC-7793-C4E12643348C}"/>
                  </a:ext>
                </a:extLst>
              </p:cNvPr>
              <p:cNvCxnSpPr>
                <a:cxnSpLocks/>
              </p:cNvCxnSpPr>
              <p:nvPr/>
            </p:nvCxnSpPr>
            <p:spPr>
              <a:xfrm>
                <a:off x="6429752" y="4032916"/>
                <a:ext cx="0" cy="662909"/>
              </a:xfrm>
              <a:prstGeom prst="line">
                <a:avLst/>
              </a:prstGeom>
              <a:noFill/>
              <a:ln w="28575" cap="flat" cmpd="sng" algn="ctr">
                <a:solidFill>
                  <a:srgbClr val="66686D"/>
                </a:solidFill>
                <a:prstDash val="solid"/>
                <a:miter lim="800000"/>
              </a:ln>
              <a:effectLst/>
            </p:spPr>
          </p:cxnSp>
        </p:grpSp>
        <p:grpSp>
          <p:nvGrpSpPr>
            <p:cNvPr id="50" name="Group 49">
              <a:extLst>
                <a:ext uri="{FF2B5EF4-FFF2-40B4-BE49-F238E27FC236}">
                  <a16:creationId xmlns:a16="http://schemas.microsoft.com/office/drawing/2014/main" id="{35A019D7-D8DA-8042-912B-FB04C4F739A7}"/>
                </a:ext>
              </a:extLst>
            </p:cNvPr>
            <p:cNvGrpSpPr/>
            <p:nvPr/>
          </p:nvGrpSpPr>
          <p:grpSpPr>
            <a:xfrm>
              <a:off x="8216361" y="3981853"/>
              <a:ext cx="1318879" cy="585208"/>
              <a:chOff x="8356061" y="4023391"/>
              <a:chExt cx="1318879" cy="585208"/>
            </a:xfrm>
          </p:grpSpPr>
          <p:sp>
            <p:nvSpPr>
              <p:cNvPr id="153" name="Rectangle: Rounded Corners 66">
                <a:extLst>
                  <a:ext uri="{FF2B5EF4-FFF2-40B4-BE49-F238E27FC236}">
                    <a16:creationId xmlns:a16="http://schemas.microsoft.com/office/drawing/2014/main" id="{5E1E3884-6012-1AB0-4159-5C22D401136A}"/>
                  </a:ext>
                </a:extLst>
              </p:cNvPr>
              <p:cNvSpPr/>
              <p:nvPr/>
            </p:nvSpPr>
            <p:spPr>
              <a:xfrm>
                <a:off x="8472386" y="4023391"/>
                <a:ext cx="1202554" cy="585208"/>
              </a:xfrm>
              <a:prstGeom prst="roundRect">
                <a:avLst>
                  <a:gd name="adj" fmla="val 0"/>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Employers provide career progression options and guidance</a:t>
                </a:r>
              </a:p>
            </p:txBody>
          </p:sp>
          <p:cxnSp>
            <p:nvCxnSpPr>
              <p:cNvPr id="154" name="Straight Connector 153">
                <a:extLst>
                  <a:ext uri="{FF2B5EF4-FFF2-40B4-BE49-F238E27FC236}">
                    <a16:creationId xmlns:a16="http://schemas.microsoft.com/office/drawing/2014/main" id="{96C2DCF5-4715-8356-7952-F929F5EA41F7}"/>
                  </a:ext>
                </a:extLst>
              </p:cNvPr>
              <p:cNvCxnSpPr>
                <a:cxnSpLocks/>
              </p:cNvCxnSpPr>
              <p:nvPr/>
            </p:nvCxnSpPr>
            <p:spPr>
              <a:xfrm>
                <a:off x="8356061" y="4032916"/>
                <a:ext cx="0" cy="567364"/>
              </a:xfrm>
              <a:prstGeom prst="line">
                <a:avLst/>
              </a:prstGeom>
              <a:noFill/>
              <a:ln w="28575" cap="flat" cmpd="sng" algn="ctr">
                <a:solidFill>
                  <a:srgbClr val="F05326"/>
                </a:solidFill>
                <a:prstDash val="solid"/>
                <a:miter lim="800000"/>
              </a:ln>
              <a:effectLst/>
            </p:spPr>
          </p:cxnSp>
        </p:grpSp>
        <p:grpSp>
          <p:nvGrpSpPr>
            <p:cNvPr id="51" name="Group 50">
              <a:extLst>
                <a:ext uri="{FF2B5EF4-FFF2-40B4-BE49-F238E27FC236}">
                  <a16:creationId xmlns:a16="http://schemas.microsoft.com/office/drawing/2014/main" id="{CE298EA5-55D6-75FB-3451-397B53F92C11}"/>
                </a:ext>
              </a:extLst>
            </p:cNvPr>
            <p:cNvGrpSpPr/>
            <p:nvPr/>
          </p:nvGrpSpPr>
          <p:grpSpPr>
            <a:xfrm>
              <a:off x="10156286" y="3981853"/>
              <a:ext cx="1392139" cy="585208"/>
              <a:chOff x="10308686" y="4023391"/>
              <a:chExt cx="1392139" cy="585208"/>
            </a:xfrm>
          </p:grpSpPr>
          <p:sp>
            <p:nvSpPr>
              <p:cNvPr id="151" name="Rectangle: Rounded Corners 69">
                <a:extLst>
                  <a:ext uri="{FF2B5EF4-FFF2-40B4-BE49-F238E27FC236}">
                    <a16:creationId xmlns:a16="http://schemas.microsoft.com/office/drawing/2014/main" id="{F775C7E3-F428-62DD-C992-A3AF40C8708C}"/>
                  </a:ext>
                </a:extLst>
              </p:cNvPr>
              <p:cNvSpPr/>
              <p:nvPr/>
            </p:nvSpPr>
            <p:spPr>
              <a:xfrm>
                <a:off x="10413838" y="4023391"/>
                <a:ext cx="1286987" cy="585208"/>
              </a:xfrm>
              <a:prstGeom prst="roundRect">
                <a:avLst>
                  <a:gd name="adj" fmla="val 0"/>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Employers maintain conditions that </a:t>
                </a:r>
                <a:b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b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retain qualified tradespeople</a:t>
                </a:r>
              </a:p>
            </p:txBody>
          </p:sp>
          <p:cxnSp>
            <p:nvCxnSpPr>
              <p:cNvPr id="152" name="Straight Connector 151">
                <a:extLst>
                  <a:ext uri="{FF2B5EF4-FFF2-40B4-BE49-F238E27FC236}">
                    <a16:creationId xmlns:a16="http://schemas.microsoft.com/office/drawing/2014/main" id="{13744F8C-A804-1C54-DD71-05FDB7D17A01}"/>
                  </a:ext>
                </a:extLst>
              </p:cNvPr>
              <p:cNvCxnSpPr>
                <a:cxnSpLocks/>
              </p:cNvCxnSpPr>
              <p:nvPr/>
            </p:nvCxnSpPr>
            <p:spPr>
              <a:xfrm>
                <a:off x="10308686" y="4032916"/>
                <a:ext cx="0" cy="548511"/>
              </a:xfrm>
              <a:prstGeom prst="line">
                <a:avLst/>
              </a:prstGeom>
              <a:noFill/>
              <a:ln w="28575" cap="flat" cmpd="sng" algn="ctr">
                <a:solidFill>
                  <a:srgbClr val="E2E228"/>
                </a:solidFill>
                <a:prstDash val="solid"/>
                <a:miter lim="800000"/>
              </a:ln>
              <a:effectLst/>
            </p:spPr>
          </p:cxnSp>
        </p:grpSp>
        <p:grpSp>
          <p:nvGrpSpPr>
            <p:cNvPr id="52" name="Group 51">
              <a:extLst>
                <a:ext uri="{FF2B5EF4-FFF2-40B4-BE49-F238E27FC236}">
                  <a16:creationId xmlns:a16="http://schemas.microsoft.com/office/drawing/2014/main" id="{C4C64771-1455-3E39-E352-C8A3AF81FE02}"/>
                </a:ext>
              </a:extLst>
            </p:cNvPr>
            <p:cNvGrpSpPr/>
            <p:nvPr/>
          </p:nvGrpSpPr>
          <p:grpSpPr>
            <a:xfrm>
              <a:off x="2374361" y="4798356"/>
              <a:ext cx="1397245" cy="731512"/>
              <a:chOff x="2488661" y="4916094"/>
              <a:chExt cx="1397245" cy="731512"/>
            </a:xfrm>
          </p:grpSpPr>
          <p:sp>
            <p:nvSpPr>
              <p:cNvPr id="146" name="Rectangle: Rounded Corners 31">
                <a:extLst>
                  <a:ext uri="{FF2B5EF4-FFF2-40B4-BE49-F238E27FC236}">
                    <a16:creationId xmlns:a16="http://schemas.microsoft.com/office/drawing/2014/main" id="{348BC0E4-DA8E-2D2D-3324-FD166C98EFA6}"/>
                  </a:ext>
                </a:extLst>
              </p:cNvPr>
              <p:cNvSpPr/>
              <p:nvPr/>
            </p:nvSpPr>
            <p:spPr>
              <a:xfrm>
                <a:off x="2605662" y="4916094"/>
                <a:ext cx="1280244" cy="731512"/>
              </a:xfrm>
              <a:prstGeom prst="roundRect">
                <a:avLst>
                  <a:gd name="adj" fmla="val 0"/>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Employers and apprentices understand apprenticeship requirements</a:t>
                </a:r>
              </a:p>
            </p:txBody>
          </p:sp>
          <p:cxnSp>
            <p:nvCxnSpPr>
              <p:cNvPr id="147" name="Straight Connector 146">
                <a:extLst>
                  <a:ext uri="{FF2B5EF4-FFF2-40B4-BE49-F238E27FC236}">
                    <a16:creationId xmlns:a16="http://schemas.microsoft.com/office/drawing/2014/main" id="{A4B94B3B-CFDB-A0E2-93EC-CB2FC92F6BB8}"/>
                  </a:ext>
                </a:extLst>
              </p:cNvPr>
              <p:cNvCxnSpPr>
                <a:cxnSpLocks/>
              </p:cNvCxnSpPr>
              <p:nvPr/>
            </p:nvCxnSpPr>
            <p:spPr>
              <a:xfrm>
                <a:off x="2488661" y="4937889"/>
                <a:ext cx="0" cy="661633"/>
              </a:xfrm>
              <a:prstGeom prst="line">
                <a:avLst/>
              </a:prstGeom>
              <a:noFill/>
              <a:ln w="28575" cap="flat" cmpd="sng" algn="ctr">
                <a:solidFill>
                  <a:srgbClr val="2C5B66"/>
                </a:solidFill>
                <a:prstDash val="solid"/>
                <a:miter lim="800000"/>
              </a:ln>
              <a:effectLst/>
            </p:spPr>
          </p:cxnSp>
        </p:grpSp>
        <p:grpSp>
          <p:nvGrpSpPr>
            <p:cNvPr id="53" name="Group 52">
              <a:extLst>
                <a:ext uri="{FF2B5EF4-FFF2-40B4-BE49-F238E27FC236}">
                  <a16:creationId xmlns:a16="http://schemas.microsoft.com/office/drawing/2014/main" id="{16EA0A8E-3401-1358-1637-71094117FE31}"/>
                </a:ext>
              </a:extLst>
            </p:cNvPr>
            <p:cNvGrpSpPr/>
            <p:nvPr/>
          </p:nvGrpSpPr>
          <p:grpSpPr>
            <a:xfrm>
              <a:off x="4397949" y="4869116"/>
              <a:ext cx="1305273" cy="877814"/>
              <a:chOff x="4486849" y="4910654"/>
              <a:chExt cx="1305273" cy="877814"/>
            </a:xfrm>
          </p:grpSpPr>
          <p:sp>
            <p:nvSpPr>
              <p:cNvPr id="144" name="Rectangle: Rounded Corners 61">
                <a:extLst>
                  <a:ext uri="{FF2B5EF4-FFF2-40B4-BE49-F238E27FC236}">
                    <a16:creationId xmlns:a16="http://schemas.microsoft.com/office/drawing/2014/main" id="{80DF11EC-2D4B-A70A-80BC-6D073185771B}"/>
                  </a:ext>
                </a:extLst>
              </p:cNvPr>
              <p:cNvSpPr/>
              <p:nvPr/>
            </p:nvSpPr>
            <p:spPr>
              <a:xfrm>
                <a:off x="4612041" y="4910654"/>
                <a:ext cx="1180081" cy="877814"/>
              </a:xfrm>
              <a:prstGeom prst="roundRect">
                <a:avLst>
                  <a:gd name="adj" fmla="val 0"/>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Employers understand how to create a safe and comfortable learning environment</a:t>
                </a:r>
              </a:p>
            </p:txBody>
          </p:sp>
          <p:cxnSp>
            <p:nvCxnSpPr>
              <p:cNvPr id="145" name="Straight Connector 144">
                <a:extLst>
                  <a:ext uri="{FF2B5EF4-FFF2-40B4-BE49-F238E27FC236}">
                    <a16:creationId xmlns:a16="http://schemas.microsoft.com/office/drawing/2014/main" id="{C1ACC271-A2A5-8BFD-7524-7E6E4055577C}"/>
                  </a:ext>
                </a:extLst>
              </p:cNvPr>
              <p:cNvCxnSpPr>
                <a:cxnSpLocks/>
              </p:cNvCxnSpPr>
              <p:nvPr/>
            </p:nvCxnSpPr>
            <p:spPr>
              <a:xfrm>
                <a:off x="4486849" y="4919035"/>
                <a:ext cx="0" cy="821889"/>
              </a:xfrm>
              <a:prstGeom prst="line">
                <a:avLst/>
              </a:prstGeom>
              <a:noFill/>
              <a:ln w="28575" cap="flat" cmpd="sng" algn="ctr">
                <a:solidFill>
                  <a:srgbClr val="00A99D"/>
                </a:solidFill>
                <a:prstDash val="solid"/>
                <a:miter lim="800000"/>
              </a:ln>
              <a:effectLst/>
            </p:spPr>
          </p:cxnSp>
        </p:grpSp>
        <p:grpSp>
          <p:nvGrpSpPr>
            <p:cNvPr id="54" name="Group 53">
              <a:extLst>
                <a:ext uri="{FF2B5EF4-FFF2-40B4-BE49-F238E27FC236}">
                  <a16:creationId xmlns:a16="http://schemas.microsoft.com/office/drawing/2014/main" id="{AECCE4F6-F10D-E17F-A618-160F210C55C4}"/>
                </a:ext>
              </a:extLst>
            </p:cNvPr>
            <p:cNvGrpSpPr/>
            <p:nvPr/>
          </p:nvGrpSpPr>
          <p:grpSpPr>
            <a:xfrm>
              <a:off x="2374361" y="5723136"/>
              <a:ext cx="1408055" cy="585208"/>
              <a:chOff x="2488661" y="5840874"/>
              <a:chExt cx="1408055" cy="585208"/>
            </a:xfrm>
          </p:grpSpPr>
          <p:sp>
            <p:nvSpPr>
              <p:cNvPr id="142" name="Rectangle: Rounded Corners 60">
                <a:extLst>
                  <a:ext uri="{FF2B5EF4-FFF2-40B4-BE49-F238E27FC236}">
                    <a16:creationId xmlns:a16="http://schemas.microsoft.com/office/drawing/2014/main" id="{7D142DE2-1AF4-905C-6335-1E87F0825250}"/>
                  </a:ext>
                </a:extLst>
              </p:cNvPr>
              <p:cNvSpPr/>
              <p:nvPr/>
            </p:nvSpPr>
            <p:spPr>
              <a:xfrm>
                <a:off x="2605662" y="5840874"/>
                <a:ext cx="1291054" cy="585208"/>
              </a:xfrm>
              <a:prstGeom prst="roundRect">
                <a:avLst>
                  <a:gd name="adj" fmla="val 0"/>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Apprentices are motivated to learn and employers to teach</a:t>
                </a:r>
              </a:p>
            </p:txBody>
          </p:sp>
          <p:cxnSp>
            <p:nvCxnSpPr>
              <p:cNvPr id="143" name="Straight Connector 142">
                <a:extLst>
                  <a:ext uri="{FF2B5EF4-FFF2-40B4-BE49-F238E27FC236}">
                    <a16:creationId xmlns:a16="http://schemas.microsoft.com/office/drawing/2014/main" id="{0028683E-0D5F-D900-AC2B-11BEE08BEACA}"/>
                  </a:ext>
                </a:extLst>
              </p:cNvPr>
              <p:cNvCxnSpPr>
                <a:cxnSpLocks/>
              </p:cNvCxnSpPr>
              <p:nvPr/>
            </p:nvCxnSpPr>
            <p:spPr>
              <a:xfrm>
                <a:off x="2488661" y="5852289"/>
                <a:ext cx="0" cy="548511"/>
              </a:xfrm>
              <a:prstGeom prst="line">
                <a:avLst/>
              </a:prstGeom>
              <a:noFill/>
              <a:ln w="28575" cap="flat" cmpd="sng" algn="ctr">
                <a:solidFill>
                  <a:srgbClr val="2C5B66"/>
                </a:solidFill>
                <a:prstDash val="solid"/>
                <a:miter lim="800000"/>
              </a:ln>
              <a:effectLst/>
            </p:spPr>
          </p:cxnSp>
        </p:grpSp>
        <p:grpSp>
          <p:nvGrpSpPr>
            <p:cNvPr id="55" name="Group 54">
              <a:extLst>
                <a:ext uri="{FF2B5EF4-FFF2-40B4-BE49-F238E27FC236}">
                  <a16:creationId xmlns:a16="http://schemas.microsoft.com/office/drawing/2014/main" id="{989D72F6-9127-D30D-A6EA-00A9E90F0D44}"/>
                </a:ext>
              </a:extLst>
            </p:cNvPr>
            <p:cNvGrpSpPr/>
            <p:nvPr/>
          </p:nvGrpSpPr>
          <p:grpSpPr>
            <a:xfrm>
              <a:off x="6302752" y="4874556"/>
              <a:ext cx="1330200" cy="585209"/>
              <a:chOff x="6429752" y="4916094"/>
              <a:chExt cx="1330200" cy="585209"/>
            </a:xfrm>
          </p:grpSpPr>
          <p:sp>
            <p:nvSpPr>
              <p:cNvPr id="140" name="Rectangle: Rounded Corners 64">
                <a:extLst>
                  <a:ext uri="{FF2B5EF4-FFF2-40B4-BE49-F238E27FC236}">
                    <a16:creationId xmlns:a16="http://schemas.microsoft.com/office/drawing/2014/main" id="{7D580A0D-D64D-C299-67B8-00EBE42994B4}"/>
                  </a:ext>
                </a:extLst>
              </p:cNvPr>
              <p:cNvSpPr/>
              <p:nvPr/>
            </p:nvSpPr>
            <p:spPr>
              <a:xfrm>
                <a:off x="6537735" y="4916094"/>
                <a:ext cx="1222217" cy="585209"/>
              </a:xfrm>
              <a:prstGeom prst="roundRect">
                <a:avLst>
                  <a:gd name="adj" fmla="val 0"/>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Employers recognise and reward apprentices’ progression</a:t>
                </a:r>
              </a:p>
            </p:txBody>
          </p:sp>
          <p:cxnSp>
            <p:nvCxnSpPr>
              <p:cNvPr id="141" name="Straight Connector 140">
                <a:extLst>
                  <a:ext uri="{FF2B5EF4-FFF2-40B4-BE49-F238E27FC236}">
                    <a16:creationId xmlns:a16="http://schemas.microsoft.com/office/drawing/2014/main" id="{D79490B3-6A78-07B3-3B99-BDC2EE8167FF}"/>
                  </a:ext>
                </a:extLst>
              </p:cNvPr>
              <p:cNvCxnSpPr>
                <a:cxnSpLocks/>
              </p:cNvCxnSpPr>
              <p:nvPr/>
            </p:nvCxnSpPr>
            <p:spPr>
              <a:xfrm>
                <a:off x="6429752" y="4919035"/>
                <a:ext cx="0" cy="557938"/>
              </a:xfrm>
              <a:prstGeom prst="line">
                <a:avLst/>
              </a:prstGeom>
              <a:noFill/>
              <a:ln w="28575" cap="flat" cmpd="sng" algn="ctr">
                <a:solidFill>
                  <a:srgbClr val="66686D"/>
                </a:solidFill>
                <a:prstDash val="solid"/>
                <a:miter lim="800000"/>
              </a:ln>
              <a:effectLst/>
            </p:spPr>
          </p:cxnSp>
        </p:grpSp>
        <p:grpSp>
          <p:nvGrpSpPr>
            <p:cNvPr id="56" name="Group 55">
              <a:extLst>
                <a:ext uri="{FF2B5EF4-FFF2-40B4-BE49-F238E27FC236}">
                  <a16:creationId xmlns:a16="http://schemas.microsoft.com/office/drawing/2014/main" id="{49661142-F4B6-7CF1-77D9-F36B704581E8}"/>
                </a:ext>
              </a:extLst>
            </p:cNvPr>
            <p:cNvGrpSpPr/>
            <p:nvPr/>
          </p:nvGrpSpPr>
          <p:grpSpPr>
            <a:xfrm>
              <a:off x="6302752" y="5671050"/>
              <a:ext cx="1367984" cy="587629"/>
              <a:chOff x="6429752" y="5852288"/>
              <a:chExt cx="1367984" cy="587629"/>
            </a:xfrm>
          </p:grpSpPr>
          <p:sp>
            <p:nvSpPr>
              <p:cNvPr id="138" name="Rectangle: Rounded Corners 65">
                <a:extLst>
                  <a:ext uri="{FF2B5EF4-FFF2-40B4-BE49-F238E27FC236}">
                    <a16:creationId xmlns:a16="http://schemas.microsoft.com/office/drawing/2014/main" id="{F2B5F49A-29B1-8C50-5DBF-C7E23513BC4A}"/>
                  </a:ext>
                </a:extLst>
              </p:cNvPr>
              <p:cNvSpPr/>
              <p:nvPr/>
            </p:nvSpPr>
            <p:spPr>
              <a:xfrm>
                <a:off x="6537735" y="5854709"/>
                <a:ext cx="1260001" cy="585208"/>
              </a:xfrm>
              <a:prstGeom prst="roundRect">
                <a:avLst>
                  <a:gd name="adj" fmla="val 0"/>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Employers understand how to balance “training” and “producing”</a:t>
                </a:r>
              </a:p>
            </p:txBody>
          </p:sp>
          <p:cxnSp>
            <p:nvCxnSpPr>
              <p:cNvPr id="139" name="Straight Connector 138">
                <a:extLst>
                  <a:ext uri="{FF2B5EF4-FFF2-40B4-BE49-F238E27FC236}">
                    <a16:creationId xmlns:a16="http://schemas.microsoft.com/office/drawing/2014/main" id="{3671A0D1-693B-402A-4183-B3F4C7CA743B}"/>
                  </a:ext>
                </a:extLst>
              </p:cNvPr>
              <p:cNvCxnSpPr>
                <a:cxnSpLocks/>
              </p:cNvCxnSpPr>
              <p:nvPr/>
            </p:nvCxnSpPr>
            <p:spPr>
              <a:xfrm>
                <a:off x="6429752" y="5852288"/>
                <a:ext cx="0" cy="557938"/>
              </a:xfrm>
              <a:prstGeom prst="line">
                <a:avLst/>
              </a:prstGeom>
              <a:noFill/>
              <a:ln w="28575" cap="flat" cmpd="sng" algn="ctr">
                <a:solidFill>
                  <a:srgbClr val="66686D"/>
                </a:solidFill>
                <a:prstDash val="solid"/>
                <a:miter lim="800000"/>
              </a:ln>
              <a:effectLst/>
            </p:spPr>
          </p:cxnSp>
        </p:grpSp>
        <p:grpSp>
          <p:nvGrpSpPr>
            <p:cNvPr id="57" name="Group 56">
              <a:extLst>
                <a:ext uri="{FF2B5EF4-FFF2-40B4-BE49-F238E27FC236}">
                  <a16:creationId xmlns:a16="http://schemas.microsoft.com/office/drawing/2014/main" id="{9B7BC5AE-C035-8D96-3EEB-AD49837172A6}"/>
                </a:ext>
              </a:extLst>
            </p:cNvPr>
            <p:cNvGrpSpPr/>
            <p:nvPr/>
          </p:nvGrpSpPr>
          <p:grpSpPr>
            <a:xfrm>
              <a:off x="8216361" y="4792916"/>
              <a:ext cx="1318879" cy="585208"/>
              <a:chOff x="8356061" y="4910654"/>
              <a:chExt cx="1318879" cy="585208"/>
            </a:xfrm>
          </p:grpSpPr>
          <p:sp>
            <p:nvSpPr>
              <p:cNvPr id="136" name="Rectangle: Rounded Corners 67">
                <a:extLst>
                  <a:ext uri="{FF2B5EF4-FFF2-40B4-BE49-F238E27FC236}">
                    <a16:creationId xmlns:a16="http://schemas.microsoft.com/office/drawing/2014/main" id="{77BC096C-E7DA-72B3-B371-D2ADCDDB8F8B}"/>
                  </a:ext>
                </a:extLst>
              </p:cNvPr>
              <p:cNvSpPr/>
              <p:nvPr/>
            </p:nvSpPr>
            <p:spPr>
              <a:xfrm>
                <a:off x="8472386" y="4910654"/>
                <a:ext cx="1202554" cy="585208"/>
              </a:xfrm>
              <a:prstGeom prst="roundRect">
                <a:avLst>
                  <a:gd name="adj" fmla="val 0"/>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Apprentices understand the limits of their capability</a:t>
                </a:r>
              </a:p>
            </p:txBody>
          </p:sp>
          <p:cxnSp>
            <p:nvCxnSpPr>
              <p:cNvPr id="137" name="Straight Connector 136">
                <a:extLst>
                  <a:ext uri="{FF2B5EF4-FFF2-40B4-BE49-F238E27FC236}">
                    <a16:creationId xmlns:a16="http://schemas.microsoft.com/office/drawing/2014/main" id="{427A11FC-9751-E822-6077-9476562A9C04}"/>
                  </a:ext>
                </a:extLst>
              </p:cNvPr>
              <p:cNvCxnSpPr>
                <a:cxnSpLocks/>
              </p:cNvCxnSpPr>
              <p:nvPr/>
            </p:nvCxnSpPr>
            <p:spPr>
              <a:xfrm>
                <a:off x="8356061" y="4919035"/>
                <a:ext cx="0" cy="567364"/>
              </a:xfrm>
              <a:prstGeom prst="line">
                <a:avLst/>
              </a:prstGeom>
              <a:noFill/>
              <a:ln w="28575" cap="flat" cmpd="sng" algn="ctr">
                <a:solidFill>
                  <a:srgbClr val="F05326"/>
                </a:solidFill>
                <a:prstDash val="solid"/>
                <a:miter lim="800000"/>
              </a:ln>
              <a:effectLst/>
            </p:spPr>
          </p:cxnSp>
        </p:grpSp>
        <p:grpSp>
          <p:nvGrpSpPr>
            <p:cNvPr id="58" name="Group 57">
              <a:extLst>
                <a:ext uri="{FF2B5EF4-FFF2-40B4-BE49-F238E27FC236}">
                  <a16:creationId xmlns:a16="http://schemas.microsoft.com/office/drawing/2014/main" id="{7F181326-5463-2A12-75DF-11D8F8870097}"/>
                </a:ext>
              </a:extLst>
            </p:cNvPr>
            <p:cNvGrpSpPr/>
            <p:nvPr/>
          </p:nvGrpSpPr>
          <p:grpSpPr>
            <a:xfrm>
              <a:off x="8216361" y="5575838"/>
              <a:ext cx="1318879" cy="292604"/>
              <a:chOff x="8356061" y="5858676"/>
              <a:chExt cx="1318879" cy="292604"/>
            </a:xfrm>
          </p:grpSpPr>
          <p:sp>
            <p:nvSpPr>
              <p:cNvPr id="134" name="Rectangle: Rounded Corners 68">
                <a:extLst>
                  <a:ext uri="{FF2B5EF4-FFF2-40B4-BE49-F238E27FC236}">
                    <a16:creationId xmlns:a16="http://schemas.microsoft.com/office/drawing/2014/main" id="{15C88AF4-F9D2-24F3-1865-35C26538390B}"/>
                  </a:ext>
                </a:extLst>
              </p:cNvPr>
              <p:cNvSpPr/>
              <p:nvPr/>
            </p:nvSpPr>
            <p:spPr>
              <a:xfrm>
                <a:off x="8472386" y="5858676"/>
                <a:ext cx="1202554" cy="292604"/>
              </a:xfrm>
              <a:prstGeom prst="roundRect">
                <a:avLst>
                  <a:gd name="adj" fmla="val 0"/>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Apprentices have realistic goals</a:t>
                </a:r>
              </a:p>
            </p:txBody>
          </p:sp>
          <p:cxnSp>
            <p:nvCxnSpPr>
              <p:cNvPr id="135" name="Straight Connector 134">
                <a:extLst>
                  <a:ext uri="{FF2B5EF4-FFF2-40B4-BE49-F238E27FC236}">
                    <a16:creationId xmlns:a16="http://schemas.microsoft.com/office/drawing/2014/main" id="{2C89E985-BB74-47B5-FCEB-E4AF721A98CF}"/>
                  </a:ext>
                </a:extLst>
              </p:cNvPr>
              <p:cNvCxnSpPr>
                <a:cxnSpLocks/>
              </p:cNvCxnSpPr>
              <p:nvPr/>
            </p:nvCxnSpPr>
            <p:spPr>
              <a:xfrm>
                <a:off x="8356061" y="5861715"/>
                <a:ext cx="0" cy="265708"/>
              </a:xfrm>
              <a:prstGeom prst="line">
                <a:avLst/>
              </a:prstGeom>
              <a:noFill/>
              <a:ln w="28575" cap="flat" cmpd="sng" algn="ctr">
                <a:solidFill>
                  <a:srgbClr val="F05326"/>
                </a:solidFill>
                <a:prstDash val="solid"/>
                <a:miter lim="800000"/>
              </a:ln>
              <a:effectLst/>
            </p:spPr>
          </p:cxnSp>
        </p:grpSp>
        <p:grpSp>
          <p:nvGrpSpPr>
            <p:cNvPr id="59" name="Group 58">
              <a:extLst>
                <a:ext uri="{FF2B5EF4-FFF2-40B4-BE49-F238E27FC236}">
                  <a16:creationId xmlns:a16="http://schemas.microsoft.com/office/drawing/2014/main" id="{19A5C6CB-3402-BC87-7C70-7746FCE8A3AC}"/>
                </a:ext>
              </a:extLst>
            </p:cNvPr>
            <p:cNvGrpSpPr/>
            <p:nvPr/>
          </p:nvGrpSpPr>
          <p:grpSpPr>
            <a:xfrm>
              <a:off x="10156286" y="4792915"/>
              <a:ext cx="1435639" cy="585208"/>
              <a:chOff x="10308686" y="4910653"/>
              <a:chExt cx="1435639" cy="585208"/>
            </a:xfrm>
          </p:grpSpPr>
          <p:sp>
            <p:nvSpPr>
              <p:cNvPr id="132" name="Rectangle: Rounded Corners 70">
                <a:extLst>
                  <a:ext uri="{FF2B5EF4-FFF2-40B4-BE49-F238E27FC236}">
                    <a16:creationId xmlns:a16="http://schemas.microsoft.com/office/drawing/2014/main" id="{F3B9618F-D158-C779-2FD5-C1A70B4B4E3D}"/>
                  </a:ext>
                </a:extLst>
              </p:cNvPr>
              <p:cNvSpPr/>
              <p:nvPr/>
            </p:nvSpPr>
            <p:spPr>
              <a:xfrm>
                <a:off x="10413838" y="4910653"/>
                <a:ext cx="1330487" cy="585208"/>
              </a:xfrm>
              <a:prstGeom prst="roundRect">
                <a:avLst>
                  <a:gd name="adj" fmla="val 0"/>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Qualified tradespeople continue to learn and expand their expertise</a:t>
                </a:r>
              </a:p>
            </p:txBody>
          </p:sp>
          <p:cxnSp>
            <p:nvCxnSpPr>
              <p:cNvPr id="133" name="Straight Connector 132">
                <a:extLst>
                  <a:ext uri="{FF2B5EF4-FFF2-40B4-BE49-F238E27FC236}">
                    <a16:creationId xmlns:a16="http://schemas.microsoft.com/office/drawing/2014/main" id="{9180D804-5326-C890-5878-F084F17B7CD2}"/>
                  </a:ext>
                </a:extLst>
              </p:cNvPr>
              <p:cNvCxnSpPr>
                <a:cxnSpLocks/>
              </p:cNvCxnSpPr>
              <p:nvPr/>
            </p:nvCxnSpPr>
            <p:spPr>
              <a:xfrm>
                <a:off x="10308686" y="4919035"/>
                <a:ext cx="0" cy="548511"/>
              </a:xfrm>
              <a:prstGeom prst="line">
                <a:avLst/>
              </a:prstGeom>
              <a:noFill/>
              <a:ln w="28575" cap="flat" cmpd="sng" algn="ctr">
                <a:solidFill>
                  <a:srgbClr val="E2E228"/>
                </a:solidFill>
                <a:prstDash val="solid"/>
                <a:miter lim="800000"/>
              </a:ln>
              <a:effectLst/>
            </p:spPr>
          </p:cxnSp>
        </p:grpSp>
        <p:grpSp>
          <p:nvGrpSpPr>
            <p:cNvPr id="60" name="Group 59">
              <a:extLst>
                <a:ext uri="{FF2B5EF4-FFF2-40B4-BE49-F238E27FC236}">
                  <a16:creationId xmlns:a16="http://schemas.microsoft.com/office/drawing/2014/main" id="{9BEE6304-8533-C4DB-F023-70B696F7778F}"/>
                </a:ext>
              </a:extLst>
            </p:cNvPr>
            <p:cNvGrpSpPr/>
            <p:nvPr/>
          </p:nvGrpSpPr>
          <p:grpSpPr>
            <a:xfrm>
              <a:off x="10156286" y="5575838"/>
              <a:ext cx="1464214" cy="292604"/>
              <a:chOff x="10308686" y="5854708"/>
              <a:chExt cx="1464214" cy="292604"/>
            </a:xfrm>
          </p:grpSpPr>
          <p:sp>
            <p:nvSpPr>
              <p:cNvPr id="130" name="Rectangle: Rounded Corners 71">
                <a:extLst>
                  <a:ext uri="{FF2B5EF4-FFF2-40B4-BE49-F238E27FC236}">
                    <a16:creationId xmlns:a16="http://schemas.microsoft.com/office/drawing/2014/main" id="{33767447-4648-905C-BD25-E58C06334F85}"/>
                  </a:ext>
                </a:extLst>
              </p:cNvPr>
              <p:cNvSpPr/>
              <p:nvPr/>
            </p:nvSpPr>
            <p:spPr>
              <a:xfrm>
                <a:off x="10413838" y="5854708"/>
                <a:ext cx="1359062" cy="292604"/>
              </a:xfrm>
              <a:prstGeom prst="roundRect">
                <a:avLst>
                  <a:gd name="adj" fmla="val 0"/>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Qualified tradespeople begin to teach</a:t>
                </a:r>
              </a:p>
            </p:txBody>
          </p:sp>
          <p:cxnSp>
            <p:nvCxnSpPr>
              <p:cNvPr id="131" name="Straight Connector 130">
                <a:extLst>
                  <a:ext uri="{FF2B5EF4-FFF2-40B4-BE49-F238E27FC236}">
                    <a16:creationId xmlns:a16="http://schemas.microsoft.com/office/drawing/2014/main" id="{C30F88A5-4CC5-F7E6-C4BB-4D06B1EF6080}"/>
                  </a:ext>
                </a:extLst>
              </p:cNvPr>
              <p:cNvCxnSpPr>
                <a:cxnSpLocks/>
              </p:cNvCxnSpPr>
              <p:nvPr/>
            </p:nvCxnSpPr>
            <p:spPr>
              <a:xfrm>
                <a:off x="10308686" y="5871142"/>
                <a:ext cx="0" cy="246854"/>
              </a:xfrm>
              <a:prstGeom prst="line">
                <a:avLst/>
              </a:prstGeom>
              <a:noFill/>
              <a:ln w="28575" cap="flat" cmpd="sng" algn="ctr">
                <a:solidFill>
                  <a:srgbClr val="E2E228"/>
                </a:solidFill>
                <a:prstDash val="solid"/>
                <a:miter lim="800000"/>
              </a:ln>
              <a:effectLst/>
            </p:spPr>
          </p:cxnSp>
        </p:grpSp>
        <p:grpSp>
          <p:nvGrpSpPr>
            <p:cNvPr id="61" name="Group 60">
              <a:extLst>
                <a:ext uri="{FF2B5EF4-FFF2-40B4-BE49-F238E27FC236}">
                  <a16:creationId xmlns:a16="http://schemas.microsoft.com/office/drawing/2014/main" id="{53CA021C-5ACC-86B1-C73F-B7FA69050F68}"/>
                </a:ext>
              </a:extLst>
            </p:cNvPr>
            <p:cNvGrpSpPr/>
            <p:nvPr/>
          </p:nvGrpSpPr>
          <p:grpSpPr>
            <a:xfrm>
              <a:off x="4397949" y="5906707"/>
              <a:ext cx="1459083" cy="438907"/>
              <a:chOff x="4486849" y="5846645"/>
              <a:chExt cx="1459083" cy="438907"/>
            </a:xfrm>
          </p:grpSpPr>
          <p:sp>
            <p:nvSpPr>
              <p:cNvPr id="128" name="Rectangle: Rounded Corners 72">
                <a:extLst>
                  <a:ext uri="{FF2B5EF4-FFF2-40B4-BE49-F238E27FC236}">
                    <a16:creationId xmlns:a16="http://schemas.microsoft.com/office/drawing/2014/main" id="{CFB70EF0-C5CD-5DA2-CB33-D4F8875B4D73}"/>
                  </a:ext>
                </a:extLst>
              </p:cNvPr>
              <p:cNvSpPr/>
              <p:nvPr/>
            </p:nvSpPr>
            <p:spPr>
              <a:xfrm>
                <a:off x="4612039" y="5846645"/>
                <a:ext cx="1333893" cy="438907"/>
              </a:xfrm>
              <a:prstGeom prst="roundRect">
                <a:avLst>
                  <a:gd name="adj" fmla="val 0"/>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Employers are able to teach and apprentices to learn</a:t>
                </a:r>
              </a:p>
            </p:txBody>
          </p:sp>
          <p:cxnSp>
            <p:nvCxnSpPr>
              <p:cNvPr id="129" name="Straight Connector 128">
                <a:extLst>
                  <a:ext uri="{FF2B5EF4-FFF2-40B4-BE49-F238E27FC236}">
                    <a16:creationId xmlns:a16="http://schemas.microsoft.com/office/drawing/2014/main" id="{64882EE9-DADC-19E2-B65C-D29B9C0E4166}"/>
                  </a:ext>
                </a:extLst>
              </p:cNvPr>
              <p:cNvCxnSpPr>
                <a:cxnSpLocks/>
              </p:cNvCxnSpPr>
              <p:nvPr/>
            </p:nvCxnSpPr>
            <p:spPr>
              <a:xfrm>
                <a:off x="4486849" y="5861715"/>
                <a:ext cx="0" cy="407110"/>
              </a:xfrm>
              <a:prstGeom prst="line">
                <a:avLst/>
              </a:prstGeom>
              <a:noFill/>
              <a:ln w="28575" cap="flat" cmpd="sng" algn="ctr">
                <a:solidFill>
                  <a:srgbClr val="00A99D"/>
                </a:solidFill>
                <a:prstDash val="solid"/>
                <a:miter lim="800000"/>
              </a:ln>
              <a:effectLst/>
            </p:spPr>
          </p:cxnSp>
        </p:grpSp>
        <mc:AlternateContent xmlns:mc="http://schemas.openxmlformats.org/markup-compatibility/2006" xmlns:p14="http://schemas.microsoft.com/office/powerpoint/2010/main">
          <mc:Choice Requires="p14">
            <p:contentPart p14:bwMode="auto" r:id="rId3">
              <p14:nvContentPartPr>
                <p14:cNvPr id="62" name="Ink 61">
                  <a:extLst>
                    <a:ext uri="{FF2B5EF4-FFF2-40B4-BE49-F238E27FC236}">
                      <a16:creationId xmlns:a16="http://schemas.microsoft.com/office/drawing/2014/main" id="{CE1CC73D-B4BD-23B6-15B5-562563E68E55}"/>
                    </a:ext>
                  </a:extLst>
                </p14:cNvPr>
                <p14:cNvContentPartPr/>
                <p14:nvPr/>
              </p14:nvContentPartPr>
              <p14:xfrm>
                <a:off x="8726720" y="7044120"/>
                <a:ext cx="360" cy="360"/>
              </p14:xfrm>
            </p:contentPart>
          </mc:Choice>
          <mc:Fallback xmlns="">
            <p:pic>
              <p:nvPicPr>
                <p:cNvPr id="62" name="Ink 61">
                  <a:extLst>
                    <a:ext uri="{FF2B5EF4-FFF2-40B4-BE49-F238E27FC236}">
                      <a16:creationId xmlns:a16="http://schemas.microsoft.com/office/drawing/2014/main" id="{CE1CC73D-B4BD-23B6-15B5-562563E68E55}"/>
                    </a:ext>
                  </a:extLst>
                </p:cNvPr>
                <p:cNvPicPr/>
                <p:nvPr/>
              </p:nvPicPr>
              <p:blipFill>
                <a:blip r:embed="rId4"/>
                <a:stretch>
                  <a:fillRect/>
                </a:stretch>
              </p:blipFill>
              <p:spPr>
                <a:xfrm>
                  <a:off x="8717720" y="703512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3" name="Ink 62">
                  <a:extLst>
                    <a:ext uri="{FF2B5EF4-FFF2-40B4-BE49-F238E27FC236}">
                      <a16:creationId xmlns:a16="http://schemas.microsoft.com/office/drawing/2014/main" id="{B9A1B63C-8DDD-B708-5958-BDEB56F908BB}"/>
                    </a:ext>
                  </a:extLst>
                </p14:cNvPr>
                <p14:cNvContentPartPr/>
                <p14:nvPr/>
              </p14:nvContentPartPr>
              <p14:xfrm>
                <a:off x="10952960" y="166320"/>
                <a:ext cx="360" cy="360"/>
              </p14:xfrm>
            </p:contentPart>
          </mc:Choice>
          <mc:Fallback xmlns="">
            <p:pic>
              <p:nvPicPr>
                <p:cNvPr id="63" name="Ink 62">
                  <a:extLst>
                    <a:ext uri="{FF2B5EF4-FFF2-40B4-BE49-F238E27FC236}">
                      <a16:creationId xmlns:a16="http://schemas.microsoft.com/office/drawing/2014/main" id="{B9A1B63C-8DDD-B708-5958-BDEB56F908BB}"/>
                    </a:ext>
                  </a:extLst>
                </p:cNvPr>
                <p:cNvPicPr/>
                <p:nvPr/>
              </p:nvPicPr>
              <p:blipFill>
                <a:blip r:embed="rId4"/>
                <a:stretch>
                  <a:fillRect/>
                </a:stretch>
              </p:blipFill>
              <p:spPr>
                <a:xfrm>
                  <a:off x="10943960" y="157320"/>
                  <a:ext cx="18000" cy="18000"/>
                </a:xfrm>
                <a:prstGeom prst="rect">
                  <a:avLst/>
                </a:prstGeom>
              </p:spPr>
            </p:pic>
          </mc:Fallback>
        </mc:AlternateContent>
      </p:grpSp>
    </p:spTree>
    <p:extLst>
      <p:ext uri="{BB962C8B-B14F-4D97-AF65-F5344CB8AC3E}">
        <p14:creationId xmlns:p14="http://schemas.microsoft.com/office/powerpoint/2010/main" val="32375451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D392F5D-2934-F08D-5BF2-F993282FE47F}"/>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75D7DBE0-386A-B368-64BD-E727FD001A33}"/>
              </a:ext>
            </a:extLst>
          </p:cNvPr>
          <p:cNvSpPr>
            <a:spLocks noGrp="1"/>
          </p:cNvSpPr>
          <p:nvPr>
            <p:ph type="sldNum" sz="quarter" idx="4"/>
          </p:nvPr>
        </p:nvSpPr>
        <p:spPr/>
        <p:txBody>
          <a:bodyPr/>
          <a:lstStyle/>
          <a:p>
            <a:fld id="{1DF4AAA5-C268-2745-B477-E8FB4AEBEA9C}" type="slidenum">
              <a:rPr lang="en-US" smtClean="0"/>
              <a:pPr/>
              <a:t>45</a:t>
            </a:fld>
            <a:endParaRPr lang="en-US"/>
          </a:p>
        </p:txBody>
      </p:sp>
      <p:sp>
        <p:nvSpPr>
          <p:cNvPr id="8" name="TextBox 7">
            <a:extLst>
              <a:ext uri="{FF2B5EF4-FFF2-40B4-BE49-F238E27FC236}">
                <a16:creationId xmlns:a16="http://schemas.microsoft.com/office/drawing/2014/main" id="{1920D449-08FC-98E1-5A45-196AC8581D4F}"/>
              </a:ext>
            </a:extLst>
          </p:cNvPr>
          <p:cNvSpPr txBox="1"/>
          <p:nvPr/>
        </p:nvSpPr>
        <p:spPr>
          <a:xfrm>
            <a:off x="381000" y="1001783"/>
            <a:ext cx="9180513" cy="1772948"/>
          </a:xfrm>
          <a:prstGeom prst="rect">
            <a:avLst/>
          </a:prstGeom>
          <a:noFill/>
        </p:spPr>
        <p:txBody>
          <a:bodyPr wrap="square" lIns="0" tIns="0" rIns="0" bIns="0" numCol="3" spcCol="360000" rtlCol="0">
            <a:noAutofit/>
          </a:bodyPr>
          <a:lstStyle/>
          <a:p>
            <a:pPr>
              <a:lnSpc>
                <a:spcPts val="1300"/>
              </a:lnSpc>
              <a:spcAft>
                <a:spcPts val="600"/>
              </a:spcAft>
            </a:pPr>
            <a:r>
              <a:rPr lang="en-NZ" sz="1000">
                <a:latin typeface="Segoe UI" panose="020B0502040204020203" pitchFamily="34" charset="0"/>
                <a:cs typeface="Segoe UI" panose="020B0502040204020203" pitchFamily="34" charset="0"/>
              </a:rPr>
              <a:t>Collectively, the tools in this toolkit address all the mechanisms of change shown in the diagram on the previous page. According to the Theory of Change, if you apply these tools, your apprentices will progress more quickly through the six stages of the apprenticeship process. </a:t>
            </a:r>
          </a:p>
          <a:p>
            <a:pPr>
              <a:lnSpc>
                <a:spcPts val="1300"/>
              </a:lnSpc>
              <a:spcAft>
                <a:spcPts val="600"/>
              </a:spcAft>
            </a:pPr>
            <a:r>
              <a:rPr lang="en-NZ" sz="1000">
                <a:latin typeface="Segoe UI" panose="020B0502040204020203" pitchFamily="34" charset="0"/>
                <a:cs typeface="Segoe UI" panose="020B0502040204020203" pitchFamily="34" charset="0"/>
              </a:rPr>
              <a:t>This is important because throughout most of an apprenticeship, the risk to the apprentice's employer increases, as the employer invests more time and money into training the apprentice than the employer receives as a result of charging out the apprentice's time. Towards the end of the apprenticeship this dynamic flips, with the apprentice earning the employer more money than they cost. The longer an apprentice stays with an employer post-qualification, the greater the total return on investment the employer receives from training the apprentice.</a:t>
            </a:r>
          </a:p>
          <a:p>
            <a:pPr>
              <a:lnSpc>
                <a:spcPts val="1300"/>
              </a:lnSpc>
              <a:spcAft>
                <a:spcPts val="600"/>
              </a:spcAft>
            </a:pPr>
            <a:r>
              <a:rPr lang="en-NZ" sz="1000">
                <a:latin typeface="Segoe UI" panose="020B0502040204020203" pitchFamily="34" charset="0"/>
                <a:cs typeface="Segoe UI" panose="020B0502040204020203" pitchFamily="34" charset="0"/>
              </a:rPr>
              <a:t>Another key dynamic is the impact of training an apprentice on a business' overall productivity. During the early stages of an apprenticeship, the overall productivity of the business decreases, as other staff are required to train and support the apprentice. However, at some point, this dynamic also flips, with the apprentice able to work relatively independently, freeing up other staff to work at their normal pace.</a:t>
            </a:r>
          </a:p>
          <a:p>
            <a:pPr>
              <a:lnSpc>
                <a:spcPts val="1300"/>
              </a:lnSpc>
              <a:spcAft>
                <a:spcPts val="600"/>
              </a:spcAft>
            </a:pPr>
            <a:r>
              <a:rPr lang="en-NZ" sz="1000">
                <a:latin typeface="Segoe UI" panose="020B0502040204020203" pitchFamily="34" charset="0"/>
                <a:cs typeface="Segoe UI" panose="020B0502040204020203" pitchFamily="34" charset="0"/>
              </a:rPr>
              <a:t>The diagram below shows the points at which risk starts to decrease, and productivity increases. Getting each apprentice to these points consistently and as quickly as possible is important for making apprenticeships sustainable.</a:t>
            </a:r>
          </a:p>
        </p:txBody>
      </p:sp>
      <p:grpSp>
        <p:nvGrpSpPr>
          <p:cNvPr id="4" name="Group 3">
            <a:extLst>
              <a:ext uri="{FF2B5EF4-FFF2-40B4-BE49-F238E27FC236}">
                <a16:creationId xmlns:a16="http://schemas.microsoft.com/office/drawing/2014/main" id="{BC138C22-DB57-2AC1-C9FD-40A63A25D4FA}"/>
              </a:ext>
            </a:extLst>
          </p:cNvPr>
          <p:cNvGrpSpPr>
            <a:grpSpLocks noChangeAspect="1"/>
          </p:cNvGrpSpPr>
          <p:nvPr/>
        </p:nvGrpSpPr>
        <p:grpSpPr>
          <a:xfrm>
            <a:off x="739747" y="3609798"/>
            <a:ext cx="8426506" cy="2404831"/>
            <a:chOff x="552245" y="2264584"/>
            <a:chExt cx="11087509" cy="3164253"/>
          </a:xfrm>
        </p:grpSpPr>
        <p:grpSp>
          <p:nvGrpSpPr>
            <p:cNvPr id="5" name="Group 4">
              <a:extLst>
                <a:ext uri="{FF2B5EF4-FFF2-40B4-BE49-F238E27FC236}">
                  <a16:creationId xmlns:a16="http://schemas.microsoft.com/office/drawing/2014/main" id="{4FFD0A74-4CF1-CF00-8253-450DBF189DD8}"/>
                </a:ext>
              </a:extLst>
            </p:cNvPr>
            <p:cNvGrpSpPr/>
            <p:nvPr/>
          </p:nvGrpSpPr>
          <p:grpSpPr>
            <a:xfrm>
              <a:off x="552245" y="2264584"/>
              <a:ext cx="11087509" cy="3164253"/>
              <a:chOff x="364263" y="1865088"/>
              <a:chExt cx="11087509" cy="3164253"/>
            </a:xfrm>
          </p:grpSpPr>
          <p:grpSp>
            <p:nvGrpSpPr>
              <p:cNvPr id="10" name="Group 9">
                <a:extLst>
                  <a:ext uri="{FF2B5EF4-FFF2-40B4-BE49-F238E27FC236}">
                    <a16:creationId xmlns:a16="http://schemas.microsoft.com/office/drawing/2014/main" id="{8D0F4676-5091-EC14-279A-E6BD6E57170D}"/>
                  </a:ext>
                </a:extLst>
              </p:cNvPr>
              <p:cNvGrpSpPr/>
              <p:nvPr/>
            </p:nvGrpSpPr>
            <p:grpSpPr>
              <a:xfrm>
                <a:off x="2961413" y="1877786"/>
                <a:ext cx="8458200" cy="2955471"/>
                <a:chOff x="2113688" y="1549400"/>
                <a:chExt cx="8458200" cy="3541486"/>
              </a:xfrm>
            </p:grpSpPr>
            <p:cxnSp>
              <p:nvCxnSpPr>
                <p:cNvPr id="28" name="Straight Connector 27">
                  <a:extLst>
                    <a:ext uri="{FF2B5EF4-FFF2-40B4-BE49-F238E27FC236}">
                      <a16:creationId xmlns:a16="http://schemas.microsoft.com/office/drawing/2014/main" id="{7519839F-6E0B-1A50-9198-57391639C754}"/>
                    </a:ext>
                  </a:extLst>
                </p:cNvPr>
                <p:cNvCxnSpPr/>
                <p:nvPr/>
              </p:nvCxnSpPr>
              <p:spPr>
                <a:xfrm>
                  <a:off x="3599588" y="1549400"/>
                  <a:ext cx="0" cy="3541486"/>
                </a:xfrm>
                <a:prstGeom prst="line">
                  <a:avLst/>
                </a:prstGeom>
                <a:ln w="6350">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EBFDB5C-22C0-3972-5950-CC34CA038EB4}"/>
                    </a:ext>
                  </a:extLst>
                </p:cNvPr>
                <p:cNvCxnSpPr/>
                <p:nvPr/>
              </p:nvCxnSpPr>
              <p:spPr>
                <a:xfrm>
                  <a:off x="5053738" y="1549400"/>
                  <a:ext cx="0" cy="3541486"/>
                </a:xfrm>
                <a:prstGeom prst="line">
                  <a:avLst/>
                </a:prstGeom>
                <a:ln w="6350">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768C9C1-F9B0-93F5-195B-491195D4C058}"/>
                    </a:ext>
                  </a:extLst>
                </p:cNvPr>
                <p:cNvCxnSpPr/>
                <p:nvPr/>
              </p:nvCxnSpPr>
              <p:spPr>
                <a:xfrm>
                  <a:off x="6565038" y="1549400"/>
                  <a:ext cx="0" cy="3541486"/>
                </a:xfrm>
                <a:prstGeom prst="line">
                  <a:avLst/>
                </a:prstGeom>
                <a:ln w="6350">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C39F396-339C-37DF-4355-5A53B56C4AF9}"/>
                    </a:ext>
                  </a:extLst>
                </p:cNvPr>
                <p:cNvCxnSpPr/>
                <p:nvPr/>
              </p:nvCxnSpPr>
              <p:spPr>
                <a:xfrm>
                  <a:off x="8031888" y="1549400"/>
                  <a:ext cx="0" cy="3541486"/>
                </a:xfrm>
                <a:prstGeom prst="line">
                  <a:avLst/>
                </a:prstGeom>
                <a:ln w="6350">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2632D9E-A527-759E-C8E2-6A60EEFFC4AD}"/>
                    </a:ext>
                  </a:extLst>
                </p:cNvPr>
                <p:cNvCxnSpPr/>
                <p:nvPr/>
              </p:nvCxnSpPr>
              <p:spPr>
                <a:xfrm>
                  <a:off x="9517788" y="1549400"/>
                  <a:ext cx="0" cy="3541486"/>
                </a:xfrm>
                <a:prstGeom prst="line">
                  <a:avLst/>
                </a:prstGeom>
                <a:ln w="6350">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80BEB03-CC57-67B8-62BF-93E26269C572}"/>
                    </a:ext>
                  </a:extLst>
                </p:cNvPr>
                <p:cNvCxnSpPr/>
                <p:nvPr/>
              </p:nvCxnSpPr>
              <p:spPr>
                <a:xfrm>
                  <a:off x="10571888" y="1549400"/>
                  <a:ext cx="0" cy="3541486"/>
                </a:xfrm>
                <a:prstGeom prst="line">
                  <a:avLst/>
                </a:prstGeom>
                <a:ln w="6350">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7CF216F-B2C3-2D78-69BF-CDB621781997}"/>
                    </a:ext>
                  </a:extLst>
                </p:cNvPr>
                <p:cNvCxnSpPr/>
                <p:nvPr/>
              </p:nvCxnSpPr>
              <p:spPr>
                <a:xfrm>
                  <a:off x="2113688" y="1549400"/>
                  <a:ext cx="0" cy="3541486"/>
                </a:xfrm>
                <a:prstGeom prst="line">
                  <a:avLst/>
                </a:prstGeom>
                <a:ln w="6350">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grpSp>
          <p:sp>
            <p:nvSpPr>
              <p:cNvPr id="11" name="Arrow: Right 34">
                <a:extLst>
                  <a:ext uri="{FF2B5EF4-FFF2-40B4-BE49-F238E27FC236}">
                    <a16:creationId xmlns:a16="http://schemas.microsoft.com/office/drawing/2014/main" id="{7DFECAD8-450D-EF5E-C264-AEA53749D7C8}"/>
                  </a:ext>
                </a:extLst>
              </p:cNvPr>
              <p:cNvSpPr/>
              <p:nvPr/>
            </p:nvSpPr>
            <p:spPr>
              <a:xfrm>
                <a:off x="895965" y="3278723"/>
                <a:ext cx="7983641" cy="773279"/>
              </a:xfrm>
              <a:prstGeom prst="rightArrow">
                <a:avLst>
                  <a:gd name="adj1" fmla="val 50000"/>
                  <a:gd name="adj2" fmla="val 69708"/>
                </a:avLst>
              </a:prstGeom>
              <a:gradFill>
                <a:gsLst>
                  <a:gs pos="0">
                    <a:srgbClr val="A2006E"/>
                  </a:gs>
                  <a:gs pos="71000">
                    <a:srgbClr val="A2006E">
                      <a:alpha val="9000"/>
                    </a:srgbClr>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Ins="32400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NZ" sz="1000" b="1" u="none" strike="noStrike" kern="1200" cap="none" spc="0" normalizeH="0" baseline="0" noProof="0">
                    <a:ln>
                      <a:noFill/>
                    </a:ln>
                    <a:solidFill>
                      <a:prstClr val="white"/>
                    </a:solidFill>
                    <a:effectLst/>
                    <a:uLnTx/>
                    <a:uFillTx/>
                    <a:latin typeface="Segoe UI Semibold" panose="020B0502040204020203" pitchFamily="34" charset="0"/>
                    <a:cs typeface="Segoe UI Semibold" panose="020B0502040204020203" pitchFamily="34" charset="0"/>
                  </a:rPr>
                  <a:t>Increasing</a:t>
                </a:r>
              </a:p>
            </p:txBody>
          </p:sp>
          <p:sp>
            <p:nvSpPr>
              <p:cNvPr id="12" name="Arrow: Right 42">
                <a:extLst>
                  <a:ext uri="{FF2B5EF4-FFF2-40B4-BE49-F238E27FC236}">
                    <a16:creationId xmlns:a16="http://schemas.microsoft.com/office/drawing/2014/main" id="{18F2DFCD-009B-4BAC-8DE3-9BCD730996A3}"/>
                  </a:ext>
                </a:extLst>
              </p:cNvPr>
              <p:cNvSpPr/>
              <p:nvPr/>
            </p:nvSpPr>
            <p:spPr>
              <a:xfrm>
                <a:off x="8879607" y="3278723"/>
                <a:ext cx="2540000" cy="773279"/>
              </a:xfrm>
              <a:prstGeom prst="rightArrow">
                <a:avLst>
                  <a:gd name="adj1" fmla="val 50000"/>
                  <a:gd name="adj2" fmla="val 68066"/>
                </a:avLst>
              </a:prstGeom>
              <a:gradFill flip="none" rotWithShape="1">
                <a:gsLst>
                  <a:gs pos="100000">
                    <a:srgbClr val="A2006E"/>
                  </a:gs>
                  <a:gs pos="23000">
                    <a:srgbClr val="A2006E">
                      <a:alpha val="15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Ins="32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000" b="1" u="none" strike="noStrike" kern="1200" cap="none" spc="0" normalizeH="0" baseline="0" noProof="0">
                    <a:ln>
                      <a:noFill/>
                    </a:ln>
                    <a:solidFill>
                      <a:prstClr val="white"/>
                    </a:solidFill>
                    <a:effectLst/>
                    <a:uLnTx/>
                    <a:uFillTx/>
                    <a:latin typeface="Segoe UI Semibold" panose="020B0502040204020203" pitchFamily="34" charset="0"/>
                    <a:cs typeface="Segoe UI Semibold" panose="020B0502040204020203" pitchFamily="34" charset="0"/>
                  </a:rPr>
                  <a:t>Decreasing</a:t>
                </a:r>
              </a:p>
            </p:txBody>
          </p:sp>
          <p:sp>
            <p:nvSpPr>
              <p:cNvPr id="13" name="Arrow: Right 27">
                <a:extLst>
                  <a:ext uri="{FF2B5EF4-FFF2-40B4-BE49-F238E27FC236}">
                    <a16:creationId xmlns:a16="http://schemas.microsoft.com/office/drawing/2014/main" id="{C43856D8-5D19-B7DA-D272-5A1AF492EA41}"/>
                  </a:ext>
                </a:extLst>
              </p:cNvPr>
              <p:cNvSpPr/>
              <p:nvPr/>
            </p:nvSpPr>
            <p:spPr>
              <a:xfrm>
                <a:off x="895965" y="4256062"/>
                <a:ext cx="5005489" cy="773279"/>
              </a:xfrm>
              <a:prstGeom prst="rightArrow">
                <a:avLst/>
              </a:prstGeom>
              <a:gradFill flip="none" rotWithShape="1">
                <a:gsLst>
                  <a:gs pos="11000">
                    <a:srgbClr val="138CC1">
                      <a:alpha val="9000"/>
                    </a:srgbClr>
                  </a:gs>
                  <a:gs pos="88000">
                    <a:srgbClr val="138CC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NZ" sz="1000" b="1" u="none" strike="noStrike" kern="1200" cap="none" spc="0" normalizeH="0" baseline="0" noProof="0">
                    <a:ln>
                      <a:noFill/>
                    </a:ln>
                    <a:solidFill>
                      <a:srgbClr val="36424A"/>
                    </a:solidFill>
                    <a:effectLst/>
                    <a:uLnTx/>
                    <a:uFillTx/>
                    <a:latin typeface="Segoe UI Semibold" panose="020B0502040204020203" pitchFamily="34" charset="0"/>
                    <a:cs typeface="Segoe UI Semibold" panose="020B0502040204020203" pitchFamily="34" charset="0"/>
                  </a:rPr>
                  <a:t>Decreasing</a:t>
                </a:r>
              </a:p>
            </p:txBody>
          </p:sp>
          <p:sp>
            <p:nvSpPr>
              <p:cNvPr id="14" name="Arrow: Right 46">
                <a:extLst>
                  <a:ext uri="{FF2B5EF4-FFF2-40B4-BE49-F238E27FC236}">
                    <a16:creationId xmlns:a16="http://schemas.microsoft.com/office/drawing/2014/main" id="{53A851DD-9191-8D54-3CD1-EA65A8406C19}"/>
                  </a:ext>
                </a:extLst>
              </p:cNvPr>
              <p:cNvSpPr/>
              <p:nvPr/>
            </p:nvSpPr>
            <p:spPr>
              <a:xfrm>
                <a:off x="5901454" y="4256062"/>
                <a:ext cx="5518151" cy="773279"/>
              </a:xfrm>
              <a:prstGeom prst="rightArrow">
                <a:avLst/>
              </a:prstGeom>
              <a:gradFill flip="none" rotWithShape="1">
                <a:gsLst>
                  <a:gs pos="19000">
                    <a:srgbClr val="138CC1"/>
                  </a:gs>
                  <a:gs pos="88000">
                    <a:srgbClr val="138CC1">
                      <a:alpha val="10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NZ" sz="1000" b="1"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Increasing</a:t>
                </a:r>
              </a:p>
            </p:txBody>
          </p:sp>
          <p:grpSp>
            <p:nvGrpSpPr>
              <p:cNvPr id="15" name="Group 14">
                <a:extLst>
                  <a:ext uri="{FF2B5EF4-FFF2-40B4-BE49-F238E27FC236}">
                    <a16:creationId xmlns:a16="http://schemas.microsoft.com/office/drawing/2014/main" id="{CA79BB36-E143-85AA-BFE2-D93D52E36705}"/>
                  </a:ext>
                </a:extLst>
              </p:cNvPr>
              <p:cNvGrpSpPr/>
              <p:nvPr/>
            </p:nvGrpSpPr>
            <p:grpSpPr>
              <a:xfrm>
                <a:off x="364263" y="1865088"/>
                <a:ext cx="11087509" cy="890246"/>
                <a:chOff x="402363" y="398253"/>
                <a:chExt cx="11087509" cy="627139"/>
              </a:xfrm>
            </p:grpSpPr>
            <p:sp>
              <p:nvSpPr>
                <p:cNvPr id="19" name="Rectangle 18">
                  <a:extLst>
                    <a:ext uri="{FF2B5EF4-FFF2-40B4-BE49-F238E27FC236}">
                      <a16:creationId xmlns:a16="http://schemas.microsoft.com/office/drawing/2014/main" id="{865789FE-EEAC-9027-0138-CF3FB68E2584}"/>
                    </a:ext>
                  </a:extLst>
                </p:cNvPr>
                <p:cNvSpPr/>
                <p:nvPr/>
              </p:nvSpPr>
              <p:spPr>
                <a:xfrm>
                  <a:off x="402363" y="601729"/>
                  <a:ext cx="1340712" cy="22822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nchor="t" anchorCtr="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NZ" sz="1000" b="1" u="none" strike="noStrike" kern="1200" cap="all" spc="100" normalizeH="0" baseline="0" noProof="0">
                      <a:ln>
                        <a:noFill/>
                      </a:ln>
                      <a:solidFill>
                        <a:srgbClr val="000000"/>
                      </a:solidFill>
                      <a:effectLst/>
                      <a:uLnTx/>
                      <a:uFillTx/>
                      <a:latin typeface="Segoe UI Semibold" panose="020B0502040204020203" pitchFamily="34" charset="0"/>
                      <a:cs typeface="Segoe UI Semibold" panose="020B0502040204020203" pitchFamily="34" charset="0"/>
                    </a:rPr>
                    <a:t>Situation</a:t>
                  </a:r>
                  <a:endParaRPr kumimoji="0" lang="en-NZ" sz="1000" b="1" u="none" strike="noStrike" kern="1200" cap="none" spc="0" normalizeH="0" baseline="0" noProof="0">
                    <a:ln>
                      <a:noFill/>
                    </a:ln>
                    <a:solidFill>
                      <a:prstClr val="black"/>
                    </a:solidFill>
                    <a:effectLst/>
                    <a:uLnTx/>
                    <a:uFillTx/>
                    <a:latin typeface="Segoe UI Semibold" panose="020B0502040204020203" pitchFamily="34" charset="0"/>
                    <a:cs typeface="Segoe UI Semibold" panose="020B0502040204020203" pitchFamily="34" charset="0"/>
                  </a:endParaRPr>
                </a:p>
              </p:txBody>
            </p:sp>
            <p:sp>
              <p:nvSpPr>
                <p:cNvPr id="20" name="Rectangle 19">
                  <a:extLst>
                    <a:ext uri="{FF2B5EF4-FFF2-40B4-BE49-F238E27FC236}">
                      <a16:creationId xmlns:a16="http://schemas.microsoft.com/office/drawing/2014/main" id="{151D08CC-BA3A-47F9-62FA-FEA19C310BA7}"/>
                    </a:ext>
                  </a:extLst>
                </p:cNvPr>
                <p:cNvSpPr/>
                <p:nvPr/>
              </p:nvSpPr>
              <p:spPr>
                <a:xfrm>
                  <a:off x="10707364" y="629507"/>
                  <a:ext cx="782508" cy="22822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nchor="t" anchorCtr="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NZ" sz="1000" b="1" u="none" strike="noStrike" kern="1200" cap="all" spc="100" normalizeH="0" baseline="0" noProof="0">
                      <a:ln>
                        <a:noFill/>
                      </a:ln>
                      <a:solidFill>
                        <a:srgbClr val="000000"/>
                      </a:solidFill>
                      <a:effectLst/>
                      <a:uLnTx/>
                      <a:uFillTx/>
                      <a:latin typeface="Segoe UI Semibold" panose="020B0502040204020203" pitchFamily="34" charset="0"/>
                      <a:cs typeface="Segoe UI Semibold" panose="020B0502040204020203" pitchFamily="34" charset="0"/>
                    </a:rPr>
                    <a:t>GOAL</a:t>
                  </a:r>
                  <a:endParaRPr kumimoji="0" lang="en-NZ" sz="1000" b="1" u="none" strike="noStrike" kern="1200" cap="none" spc="0" normalizeH="0" baseline="0" noProof="0">
                    <a:ln>
                      <a:noFill/>
                    </a:ln>
                    <a:solidFill>
                      <a:prstClr val="black"/>
                    </a:solidFill>
                    <a:effectLst/>
                    <a:uLnTx/>
                    <a:uFillTx/>
                    <a:latin typeface="Segoe UI Semibold" panose="020B0502040204020203" pitchFamily="34" charset="0"/>
                    <a:cs typeface="Segoe UI Semibold" panose="020B0502040204020203" pitchFamily="34" charset="0"/>
                  </a:endParaRPr>
                </a:p>
              </p:txBody>
            </p:sp>
            <p:grpSp>
              <p:nvGrpSpPr>
                <p:cNvPr id="21" name="Group 20">
                  <a:extLst>
                    <a:ext uri="{FF2B5EF4-FFF2-40B4-BE49-F238E27FC236}">
                      <a16:creationId xmlns:a16="http://schemas.microsoft.com/office/drawing/2014/main" id="{71B5F7D0-8ABB-FDA8-D83F-511F4E3762B0}"/>
                    </a:ext>
                  </a:extLst>
                </p:cNvPr>
                <p:cNvGrpSpPr/>
                <p:nvPr/>
              </p:nvGrpSpPr>
              <p:grpSpPr>
                <a:xfrm>
                  <a:off x="1604211" y="398253"/>
                  <a:ext cx="9090069" cy="627139"/>
                  <a:chOff x="1679531" y="-1185939"/>
                  <a:chExt cx="9090069" cy="787715"/>
                </a:xfrm>
              </p:grpSpPr>
              <p:sp>
                <p:nvSpPr>
                  <p:cNvPr id="22" name="Arrow: Chevron 64">
                    <a:extLst>
                      <a:ext uri="{FF2B5EF4-FFF2-40B4-BE49-F238E27FC236}">
                        <a16:creationId xmlns:a16="http://schemas.microsoft.com/office/drawing/2014/main" id="{2AF2CDF8-1926-C022-7C68-12DA384771FA}"/>
                      </a:ext>
                    </a:extLst>
                  </p:cNvPr>
                  <p:cNvSpPr/>
                  <p:nvPr/>
                </p:nvSpPr>
                <p:spPr>
                  <a:xfrm>
                    <a:off x="1679531" y="-1185939"/>
                    <a:ext cx="1681088" cy="787715"/>
                  </a:xfrm>
                  <a:prstGeom prst="chevron">
                    <a:avLst>
                      <a:gd name="adj" fmla="val 30839"/>
                    </a:avLst>
                  </a:prstGeom>
                  <a:solidFill>
                    <a:srgbClr val="10273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AU" sz="1000" b="1" u="none" strike="noStrike" kern="1200" cap="none" spc="50" normalizeH="0" baseline="0" noProof="0">
                        <a:ln>
                          <a:noFill/>
                        </a:ln>
                        <a:solidFill>
                          <a:prstClr val="white"/>
                        </a:solidFill>
                        <a:effectLst/>
                        <a:uLnTx/>
                        <a:uFillTx/>
                        <a:latin typeface="Segoe UI" panose="020B0502040204020203" pitchFamily="34" charset="0"/>
                        <a:cs typeface="Segoe UI" panose="020B0502040204020203" pitchFamily="34" charset="0"/>
                      </a:rPr>
                      <a:t>Recruit</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AU" sz="800" u="none" strike="noStrike" kern="1200" cap="none" spc="100" normalizeH="0" baseline="0" noProof="0">
                        <a:ln>
                          <a:noFill/>
                        </a:ln>
                        <a:solidFill>
                          <a:prstClr val="white"/>
                        </a:solidFill>
                        <a:effectLst/>
                        <a:uLnTx/>
                        <a:uFillTx/>
                        <a:latin typeface="Segoe UI" panose="020B0502040204020203" pitchFamily="34" charset="0"/>
                        <a:cs typeface="Segoe UI" panose="020B0502040204020203" pitchFamily="34" charset="0"/>
                      </a:rPr>
                      <a:t>&lt;0 months</a:t>
                    </a:r>
                  </a:p>
                </p:txBody>
              </p:sp>
              <p:sp>
                <p:nvSpPr>
                  <p:cNvPr id="23" name="Arrow: Chevron 65">
                    <a:extLst>
                      <a:ext uri="{FF2B5EF4-FFF2-40B4-BE49-F238E27FC236}">
                        <a16:creationId xmlns:a16="http://schemas.microsoft.com/office/drawing/2014/main" id="{67FFC16A-60CA-3D44-1746-1D637F55A566}"/>
                      </a:ext>
                    </a:extLst>
                  </p:cNvPr>
                  <p:cNvSpPr/>
                  <p:nvPr/>
                </p:nvSpPr>
                <p:spPr>
                  <a:xfrm>
                    <a:off x="3161327" y="-1185939"/>
                    <a:ext cx="1681088" cy="787715"/>
                  </a:xfrm>
                  <a:prstGeom prst="chevron">
                    <a:avLst>
                      <a:gd name="adj" fmla="val 30517"/>
                    </a:avLst>
                  </a:prstGeom>
                  <a:solidFill>
                    <a:srgbClr val="2C5B66"/>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AU" sz="1000" b="1" u="none" strike="noStrike" kern="1200" cap="none" spc="50" normalizeH="0" baseline="0" noProof="0">
                        <a:ln>
                          <a:noFill/>
                        </a:ln>
                        <a:solidFill>
                          <a:prstClr val="white"/>
                        </a:solidFill>
                        <a:effectLst/>
                        <a:uLnTx/>
                        <a:uFillTx/>
                        <a:latin typeface="Segoe UI" panose="020B0502040204020203" pitchFamily="34" charset="0"/>
                        <a:cs typeface="Segoe UI" panose="020B0502040204020203" pitchFamily="34" charset="0"/>
                      </a:rPr>
                      <a:t>Confirm</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AU" sz="800" u="none" strike="noStrike" kern="1200" cap="none" spc="100" normalizeH="0" baseline="0" noProof="0">
                        <a:ln>
                          <a:noFill/>
                        </a:ln>
                        <a:solidFill>
                          <a:prstClr val="white"/>
                        </a:solidFill>
                        <a:effectLst/>
                        <a:uLnTx/>
                        <a:uFillTx/>
                        <a:latin typeface="Segoe UI" panose="020B0502040204020203" pitchFamily="34" charset="0"/>
                        <a:cs typeface="Segoe UI" panose="020B0502040204020203" pitchFamily="34" charset="0"/>
                      </a:rPr>
                      <a:t>0–3 months</a:t>
                    </a:r>
                  </a:p>
                </p:txBody>
              </p:sp>
              <p:sp>
                <p:nvSpPr>
                  <p:cNvPr id="24" name="Arrow: Chevron 67">
                    <a:extLst>
                      <a:ext uri="{FF2B5EF4-FFF2-40B4-BE49-F238E27FC236}">
                        <a16:creationId xmlns:a16="http://schemas.microsoft.com/office/drawing/2014/main" id="{0658F437-20D5-691F-B5ED-06E87E29FD61}"/>
                      </a:ext>
                    </a:extLst>
                  </p:cNvPr>
                  <p:cNvSpPr/>
                  <p:nvPr/>
                </p:nvSpPr>
                <p:spPr>
                  <a:xfrm>
                    <a:off x="4643123" y="-1185939"/>
                    <a:ext cx="1681088" cy="787715"/>
                  </a:xfrm>
                  <a:prstGeom prst="chevron">
                    <a:avLst>
                      <a:gd name="adj" fmla="val 31000"/>
                    </a:avLst>
                  </a:prstGeom>
                  <a:solidFill>
                    <a:srgbClr val="00A99D"/>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AU" sz="1000" b="1" u="none" strike="noStrike" kern="1200" cap="none" spc="50" normalizeH="0" baseline="0" noProof="0">
                        <a:ln>
                          <a:noFill/>
                        </a:ln>
                        <a:solidFill>
                          <a:prstClr val="white"/>
                        </a:solidFill>
                        <a:effectLst/>
                        <a:uLnTx/>
                        <a:uFillTx/>
                        <a:latin typeface="Segoe UI" panose="020B0502040204020203" pitchFamily="34" charset="0"/>
                        <a:cs typeface="Segoe UI" panose="020B0502040204020203" pitchFamily="34" charset="0"/>
                      </a:rPr>
                      <a:t>Familiarise</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AU" sz="800" u="none" strike="noStrike" kern="1200" cap="none" spc="100" normalizeH="0" baseline="0" noProof="0">
                        <a:ln>
                          <a:noFill/>
                        </a:ln>
                        <a:solidFill>
                          <a:prstClr val="white"/>
                        </a:solidFill>
                        <a:effectLst/>
                        <a:uLnTx/>
                        <a:uFillTx/>
                        <a:latin typeface="Segoe UI" panose="020B0502040204020203" pitchFamily="34" charset="0"/>
                        <a:cs typeface="Segoe UI" panose="020B0502040204020203" pitchFamily="34" charset="0"/>
                      </a:rPr>
                      <a:t>3–12 months</a:t>
                    </a:r>
                  </a:p>
                </p:txBody>
              </p:sp>
              <p:sp>
                <p:nvSpPr>
                  <p:cNvPr id="25" name="Arrow: Chevron 68">
                    <a:extLst>
                      <a:ext uri="{FF2B5EF4-FFF2-40B4-BE49-F238E27FC236}">
                        <a16:creationId xmlns:a16="http://schemas.microsoft.com/office/drawing/2014/main" id="{7892F479-AC68-B734-32F8-2D71374F7AD4}"/>
                      </a:ext>
                    </a:extLst>
                  </p:cNvPr>
                  <p:cNvSpPr/>
                  <p:nvPr/>
                </p:nvSpPr>
                <p:spPr>
                  <a:xfrm>
                    <a:off x="6124919" y="-1185939"/>
                    <a:ext cx="1681088" cy="787715"/>
                  </a:xfrm>
                  <a:prstGeom prst="chevron">
                    <a:avLst>
                      <a:gd name="adj" fmla="val 31242"/>
                    </a:avLst>
                  </a:prstGeom>
                  <a:solidFill>
                    <a:srgbClr val="66686D"/>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AU" sz="1000" b="1" u="none" strike="noStrike" kern="1200" cap="none" spc="50" normalizeH="0" baseline="0" noProof="0">
                        <a:ln>
                          <a:noFill/>
                        </a:ln>
                        <a:solidFill>
                          <a:schemeClr val="bg1"/>
                        </a:solidFill>
                        <a:effectLst/>
                        <a:uLnTx/>
                        <a:uFillTx/>
                        <a:latin typeface="Segoe UI" panose="020B0502040204020203" pitchFamily="34" charset="0"/>
                        <a:cs typeface="Segoe UI" panose="020B0502040204020203" pitchFamily="34" charset="0"/>
                      </a:rPr>
                      <a:t>Train</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AU" sz="800" u="none" strike="noStrike" kern="1200" cap="none" spc="100" normalizeH="0" baseline="0" noProof="0">
                        <a:ln>
                          <a:noFill/>
                        </a:ln>
                        <a:solidFill>
                          <a:schemeClr val="bg1"/>
                        </a:solidFill>
                        <a:effectLst/>
                        <a:uLnTx/>
                        <a:uFillTx/>
                        <a:latin typeface="Segoe UI" panose="020B0502040204020203" pitchFamily="34" charset="0"/>
                        <a:cs typeface="Segoe UI" panose="020B0502040204020203" pitchFamily="34" charset="0"/>
                      </a:rPr>
                      <a:t>12–36 months</a:t>
                    </a:r>
                  </a:p>
                </p:txBody>
              </p:sp>
              <p:sp>
                <p:nvSpPr>
                  <p:cNvPr id="26" name="Arrow: Chevron 69">
                    <a:extLst>
                      <a:ext uri="{FF2B5EF4-FFF2-40B4-BE49-F238E27FC236}">
                        <a16:creationId xmlns:a16="http://schemas.microsoft.com/office/drawing/2014/main" id="{D943FD98-B71C-A44F-1073-A1321F13FDD8}"/>
                      </a:ext>
                    </a:extLst>
                  </p:cNvPr>
                  <p:cNvSpPr/>
                  <p:nvPr/>
                </p:nvSpPr>
                <p:spPr>
                  <a:xfrm>
                    <a:off x="9088512" y="-1185939"/>
                    <a:ext cx="1681088" cy="787715"/>
                  </a:xfrm>
                  <a:prstGeom prst="chevron">
                    <a:avLst>
                      <a:gd name="adj" fmla="val 31242"/>
                    </a:avLst>
                  </a:prstGeom>
                  <a:solidFill>
                    <a:srgbClr val="E2E228"/>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AU" sz="1000" b="1" u="none" strike="noStrike" kern="1200" cap="none" spc="50" normalizeH="0" baseline="0" noProof="0">
                        <a:ln>
                          <a:noFill/>
                        </a:ln>
                        <a:solidFill>
                          <a:srgbClr val="10273C"/>
                        </a:solidFill>
                        <a:effectLst/>
                        <a:uLnTx/>
                        <a:uFillTx/>
                        <a:latin typeface="Segoe UI" panose="020B0502040204020203" pitchFamily="34" charset="0"/>
                        <a:cs typeface="Segoe UI" panose="020B0502040204020203" pitchFamily="34" charset="0"/>
                      </a:rPr>
                      <a:t>Return</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AU" sz="800" u="none" strike="noStrike" kern="1200" cap="none" spc="100" normalizeH="0" baseline="0" noProof="0">
                        <a:ln>
                          <a:noFill/>
                        </a:ln>
                        <a:solidFill>
                          <a:srgbClr val="10273C"/>
                        </a:solidFill>
                        <a:effectLst/>
                        <a:uLnTx/>
                        <a:uFillTx/>
                        <a:latin typeface="Segoe UI" panose="020B0502040204020203" pitchFamily="34" charset="0"/>
                        <a:cs typeface="Segoe UI" panose="020B0502040204020203" pitchFamily="34" charset="0"/>
                      </a:rPr>
                      <a:t>48+ months</a:t>
                    </a:r>
                  </a:p>
                </p:txBody>
              </p:sp>
              <p:sp>
                <p:nvSpPr>
                  <p:cNvPr id="27" name="Arrow: Chevron 71">
                    <a:extLst>
                      <a:ext uri="{FF2B5EF4-FFF2-40B4-BE49-F238E27FC236}">
                        <a16:creationId xmlns:a16="http://schemas.microsoft.com/office/drawing/2014/main" id="{48DFA183-59F9-8D7B-0897-133840C305C1}"/>
                      </a:ext>
                    </a:extLst>
                  </p:cNvPr>
                  <p:cNvSpPr/>
                  <p:nvPr/>
                </p:nvSpPr>
                <p:spPr>
                  <a:xfrm>
                    <a:off x="7606715" y="-1185939"/>
                    <a:ext cx="1681088" cy="787715"/>
                  </a:xfrm>
                  <a:prstGeom prst="chevron">
                    <a:avLst>
                      <a:gd name="adj" fmla="val 31242"/>
                    </a:avLst>
                  </a:prstGeom>
                  <a:solidFill>
                    <a:srgbClr val="F05326"/>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AU" sz="1000" b="1" u="none" strike="noStrike" kern="1200" cap="none" spc="50" normalizeH="0" baseline="0" noProof="0">
                        <a:ln>
                          <a:noFill/>
                        </a:ln>
                        <a:solidFill>
                          <a:schemeClr val="bg1"/>
                        </a:solidFill>
                        <a:effectLst/>
                        <a:uLnTx/>
                        <a:uFillTx/>
                        <a:latin typeface="Segoe UI" panose="020B0502040204020203" pitchFamily="34" charset="0"/>
                        <a:cs typeface="Segoe UI" panose="020B0502040204020203" pitchFamily="34" charset="0"/>
                      </a:rPr>
                      <a:t>Earn</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AU" sz="800" u="none" strike="noStrike" kern="1200" cap="none" spc="100" normalizeH="0" baseline="0" noProof="0">
                        <a:ln>
                          <a:noFill/>
                        </a:ln>
                        <a:solidFill>
                          <a:schemeClr val="bg1"/>
                        </a:solidFill>
                        <a:effectLst/>
                        <a:uLnTx/>
                        <a:uFillTx/>
                        <a:latin typeface="Segoe UI" panose="020B0502040204020203" pitchFamily="34" charset="0"/>
                        <a:cs typeface="Segoe UI" panose="020B0502040204020203" pitchFamily="34" charset="0"/>
                      </a:rPr>
                      <a:t>36–48 months</a:t>
                    </a:r>
                  </a:p>
                </p:txBody>
              </p:sp>
            </p:grpSp>
          </p:grpSp>
          <p:sp>
            <p:nvSpPr>
              <p:cNvPr id="16" name="TextBox 15">
                <a:extLst>
                  <a:ext uri="{FF2B5EF4-FFF2-40B4-BE49-F238E27FC236}">
                    <a16:creationId xmlns:a16="http://schemas.microsoft.com/office/drawing/2014/main" id="{B6FA3F6E-BB5F-CFF5-65DD-0AF510D8CF36}"/>
                  </a:ext>
                </a:extLst>
              </p:cNvPr>
              <p:cNvSpPr txBox="1"/>
              <p:nvPr/>
            </p:nvSpPr>
            <p:spPr>
              <a:xfrm>
                <a:off x="895966" y="3511473"/>
                <a:ext cx="2764170" cy="3239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000" b="1" u="none" strike="noStrike" kern="1200" cap="all" spc="100" normalizeH="0" baseline="0" noProof="0">
                    <a:ln>
                      <a:noFill/>
                    </a:ln>
                    <a:solidFill>
                      <a:srgbClr val="36424A"/>
                    </a:solidFill>
                    <a:effectLst/>
                    <a:uLnTx/>
                    <a:uFillTx/>
                    <a:latin typeface="Segoe UI Semibold" panose="020B0502040204020203" pitchFamily="34" charset="0"/>
                    <a:cs typeface="Segoe UI Semibold" panose="020B0502040204020203" pitchFamily="34" charset="0"/>
                  </a:rPr>
                  <a:t>Risk to employer</a:t>
                </a:r>
                <a:endParaRPr kumimoji="0" lang="en-AU" sz="1000" b="1" u="none" strike="noStrike" kern="1200" cap="all" spc="100" normalizeH="0" baseline="0" noProof="0">
                  <a:ln>
                    <a:noFill/>
                  </a:ln>
                  <a:solidFill>
                    <a:srgbClr val="36424A"/>
                  </a:solidFill>
                  <a:effectLst/>
                  <a:uLnTx/>
                  <a:uFillTx/>
                  <a:latin typeface="Segoe UI Semibold" panose="020B0502040204020203" pitchFamily="34" charset="0"/>
                  <a:cs typeface="Segoe UI Semibold" panose="020B0502040204020203" pitchFamily="34" charset="0"/>
                </a:endParaRPr>
              </a:p>
            </p:txBody>
          </p:sp>
          <p:sp>
            <p:nvSpPr>
              <p:cNvPr id="17" name="TextBox 16">
                <a:extLst>
                  <a:ext uri="{FF2B5EF4-FFF2-40B4-BE49-F238E27FC236}">
                    <a16:creationId xmlns:a16="http://schemas.microsoft.com/office/drawing/2014/main" id="{1237F70B-4B0A-F7A8-5D57-C45BE95ED9C6}"/>
                  </a:ext>
                </a:extLst>
              </p:cNvPr>
              <p:cNvSpPr txBox="1"/>
              <p:nvPr/>
            </p:nvSpPr>
            <p:spPr>
              <a:xfrm>
                <a:off x="933946" y="4502073"/>
                <a:ext cx="3028528" cy="3239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000" b="1" u="none" strike="noStrike" kern="1200" cap="all" spc="100" normalizeH="0" baseline="0" noProof="0">
                    <a:ln>
                      <a:noFill/>
                    </a:ln>
                    <a:solidFill>
                      <a:prstClr val="white"/>
                    </a:solidFill>
                    <a:effectLst/>
                    <a:uLnTx/>
                    <a:uFillTx/>
                    <a:latin typeface="Segoe UI Semibold" panose="020B0502040204020203" pitchFamily="34" charset="0"/>
                    <a:cs typeface="Segoe UI Semibold" panose="020B0502040204020203" pitchFamily="34" charset="0"/>
                  </a:rPr>
                  <a:t>productivity of business</a:t>
                </a:r>
                <a:endParaRPr kumimoji="0" lang="en-AU" sz="1000" b="1" u="none" strike="noStrike" kern="1200" cap="all" spc="100" normalizeH="0" baseline="0" noProof="0">
                  <a:ln>
                    <a:noFill/>
                  </a:ln>
                  <a:solidFill>
                    <a:prstClr val="white"/>
                  </a:solidFill>
                  <a:effectLst/>
                  <a:uLnTx/>
                  <a:uFillTx/>
                  <a:latin typeface="Segoe UI Semibold" panose="020B0502040204020203" pitchFamily="34" charset="0"/>
                  <a:cs typeface="Segoe UI Semibold" panose="020B0502040204020203" pitchFamily="34" charset="0"/>
                </a:endParaRPr>
              </a:p>
            </p:txBody>
          </p:sp>
          <p:cxnSp>
            <p:nvCxnSpPr>
              <p:cNvPr id="18" name="Straight Connector 17">
                <a:extLst>
                  <a:ext uri="{FF2B5EF4-FFF2-40B4-BE49-F238E27FC236}">
                    <a16:creationId xmlns:a16="http://schemas.microsoft.com/office/drawing/2014/main" id="{93A2BE27-BCA2-2C3E-1157-8D87810332E5}"/>
                  </a:ext>
                </a:extLst>
              </p:cNvPr>
              <p:cNvCxnSpPr/>
              <p:nvPr/>
            </p:nvCxnSpPr>
            <p:spPr>
              <a:xfrm>
                <a:off x="519830" y="3018971"/>
                <a:ext cx="10917427" cy="0"/>
              </a:xfrm>
              <a:prstGeom prst="line">
                <a:avLst/>
              </a:prstGeom>
              <a:ln w="38100">
                <a:solidFill>
                  <a:srgbClr val="66686D"/>
                </a:solidFill>
              </a:ln>
            </p:spPr>
            <p:style>
              <a:lnRef idx="1">
                <a:schemeClr val="accent2"/>
              </a:lnRef>
              <a:fillRef idx="0">
                <a:schemeClr val="accent2"/>
              </a:fillRef>
              <a:effectRef idx="0">
                <a:schemeClr val="accent2"/>
              </a:effectRef>
              <a:fontRef idx="minor">
                <a:schemeClr val="tx1"/>
              </a:fontRef>
            </p:style>
          </p:cxnSp>
        </p:grpSp>
        <p:pic>
          <p:nvPicPr>
            <p:cNvPr id="6" name="Graphic 5">
              <a:extLst>
                <a:ext uri="{FF2B5EF4-FFF2-40B4-BE49-F238E27FC236}">
                  <a16:creationId xmlns:a16="http://schemas.microsoft.com/office/drawing/2014/main" id="{5D7E9558-B937-1F1C-4612-EB19E33C4E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6506" y="3894093"/>
              <a:ext cx="355283" cy="311779"/>
            </a:xfrm>
            <a:prstGeom prst="rect">
              <a:avLst/>
            </a:prstGeom>
          </p:spPr>
        </p:pic>
        <p:pic>
          <p:nvPicPr>
            <p:cNvPr id="9" name="Graphic 8">
              <a:extLst>
                <a:ext uri="{FF2B5EF4-FFF2-40B4-BE49-F238E27FC236}">
                  <a16:creationId xmlns:a16="http://schemas.microsoft.com/office/drawing/2014/main" id="{39474837-C18A-31BC-F366-C72B97CB19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4950" y="4842655"/>
              <a:ext cx="396000" cy="396000"/>
            </a:xfrm>
            <a:prstGeom prst="rect">
              <a:avLst/>
            </a:prstGeom>
          </p:spPr>
        </p:pic>
      </p:grpSp>
    </p:spTree>
    <p:extLst>
      <p:ext uri="{BB962C8B-B14F-4D97-AF65-F5344CB8AC3E}">
        <p14:creationId xmlns:p14="http://schemas.microsoft.com/office/powerpoint/2010/main" val="21184435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D8000-10C4-4BED-C8D7-837D81B1EEE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E695661-8E14-2899-3981-9BBBB93BC9DE}"/>
              </a:ext>
            </a:extLst>
          </p:cNvPr>
          <p:cNvSpPr txBox="1"/>
          <p:nvPr/>
        </p:nvSpPr>
        <p:spPr>
          <a:xfrm>
            <a:off x="381000" y="742811"/>
            <a:ext cx="8510754" cy="215444"/>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400" b="1" i="0" u="none" strike="noStrike" kern="1200" cap="none" spc="0" normalizeH="0" baseline="0" noProof="0" dirty="0">
                <a:ln>
                  <a:noFill/>
                </a:ln>
                <a:solidFill>
                  <a:srgbClr val="10273C"/>
                </a:solidFill>
                <a:effectLst/>
                <a:uLnTx/>
                <a:uFillTx/>
                <a:latin typeface="Segoe UI Black" panose="020B0502040204020203" pitchFamily="34" charset="0"/>
                <a:ea typeface="+mn-ea"/>
                <a:cs typeface="Segoe UI Black" panose="020B0502040204020203" pitchFamily="34" charset="0"/>
              </a:rPr>
              <a:t>Appendix B: Case studies</a:t>
            </a:r>
          </a:p>
        </p:txBody>
      </p:sp>
      <p:sp>
        <p:nvSpPr>
          <p:cNvPr id="5" name="TextBox 4">
            <a:extLst>
              <a:ext uri="{FF2B5EF4-FFF2-40B4-BE49-F238E27FC236}">
                <a16:creationId xmlns:a16="http://schemas.microsoft.com/office/drawing/2014/main" id="{8336523B-1790-2EB2-1429-2712C27079CD}"/>
              </a:ext>
            </a:extLst>
          </p:cNvPr>
          <p:cNvSpPr txBox="1"/>
          <p:nvPr/>
        </p:nvSpPr>
        <p:spPr>
          <a:xfrm>
            <a:off x="381000" y="1657971"/>
            <a:ext cx="6011863" cy="4350031"/>
          </a:xfrm>
          <a:prstGeom prst="rect">
            <a:avLst/>
          </a:prstGeom>
          <a:noFill/>
        </p:spPr>
        <p:txBody>
          <a:bodyPr wrap="square" lIns="0" tIns="0" rIns="0" bIns="0" numCol="2" spcCol="360000" rtlCol="0">
            <a:noAutofit/>
          </a:bodyPr>
          <a:lstStyle/>
          <a:p>
            <a:pPr marL="0" marR="0" lvl="0" indent="0" algn="l" defTabSz="457200" rtl="0" eaLnBrk="1" fontAlgn="auto" latinLnBrk="0" hangingPunct="1">
              <a:lnSpc>
                <a:spcPts val="1400"/>
              </a:lnSpc>
              <a:spcBef>
                <a:spcPts val="0"/>
              </a:spcBef>
              <a:spcAft>
                <a:spcPts val="1200"/>
              </a:spcAft>
              <a:buClrTx/>
              <a:buSzTx/>
              <a:buFontTx/>
              <a:buNone/>
              <a:tabLst/>
              <a:defRPr/>
            </a:pPr>
            <a:r>
              <a:rPr kumimoji="0" lang="en-NZ" sz="1100" b="1" i="0" u="none" strike="noStrike" kern="1200" cap="none" spc="0" normalizeH="0" baseline="0" noProof="0" dirty="0">
                <a:ln>
                  <a:noFill/>
                </a:ln>
                <a:solidFill>
                  <a:prstClr val="black"/>
                </a:solidFill>
                <a:effectLst/>
                <a:uLnTx/>
                <a:uFillTx/>
                <a:latin typeface="Segoe UI Semibold" panose="020B0502040204020203" pitchFamily="34" charset="0"/>
                <a:ea typeface="+mn-ea"/>
                <a:cs typeface="Segoe UI Semibold" panose="020B0502040204020203" pitchFamily="34" charset="0"/>
              </a:rPr>
              <a:t>Well Hung Joinery is a Wellington-based joinery company. They currently employ </a:t>
            </a:r>
            <a:br>
              <a:rPr kumimoji="0" lang="en-NZ" sz="1100" b="1" i="0" u="none" strike="noStrike" kern="1200" cap="none" spc="0" normalizeH="0" baseline="0" noProof="0" dirty="0">
                <a:ln>
                  <a:noFill/>
                </a:ln>
                <a:solidFill>
                  <a:prstClr val="black"/>
                </a:solidFill>
                <a:effectLst/>
                <a:uLnTx/>
                <a:uFillTx/>
                <a:latin typeface="Segoe UI Semibold" panose="020B0502040204020203" pitchFamily="34" charset="0"/>
                <a:ea typeface="+mn-ea"/>
                <a:cs typeface="Segoe UI Semibold" panose="020B0502040204020203" pitchFamily="34" charset="0"/>
              </a:rPr>
            </a:br>
            <a:r>
              <a:rPr kumimoji="0" lang="en-NZ" sz="1100" b="1" i="0" u="none" strike="noStrike" kern="1200" cap="none" spc="0" normalizeH="0" baseline="0" noProof="0" dirty="0">
                <a:ln>
                  <a:noFill/>
                </a:ln>
                <a:solidFill>
                  <a:prstClr val="black"/>
                </a:solidFill>
                <a:effectLst/>
                <a:uLnTx/>
                <a:uFillTx/>
                <a:latin typeface="Segoe UI Semibold" panose="020B0502040204020203" pitchFamily="34" charset="0"/>
                <a:ea typeface="+mn-ea"/>
                <a:cs typeface="Segoe UI Semibold" panose="020B0502040204020203" pitchFamily="34" charset="0"/>
              </a:rPr>
              <a:t>14 full-time qualified joiners, 3 full-time qualified installers, and 3 joinery apprentices. Since 2021, they’ve won </a:t>
            </a:r>
            <a:br>
              <a:rPr kumimoji="0" lang="en-NZ" sz="1100" b="1" i="0" u="none" strike="noStrike" kern="1200" cap="none" spc="0" normalizeH="0" baseline="0" noProof="0" dirty="0">
                <a:ln>
                  <a:noFill/>
                </a:ln>
                <a:solidFill>
                  <a:prstClr val="black"/>
                </a:solidFill>
                <a:effectLst/>
                <a:uLnTx/>
                <a:uFillTx/>
                <a:latin typeface="Segoe UI Semibold" panose="020B0502040204020203" pitchFamily="34" charset="0"/>
                <a:ea typeface="+mn-ea"/>
                <a:cs typeface="Segoe UI Semibold" panose="020B0502040204020203" pitchFamily="34" charset="0"/>
              </a:rPr>
            </a:br>
            <a:r>
              <a:rPr kumimoji="0" lang="en-NZ" sz="1100" b="1" i="0" u="none" strike="noStrike" kern="1200" cap="none" spc="0" normalizeH="0" baseline="0" noProof="0" dirty="0">
                <a:ln>
                  <a:noFill/>
                </a:ln>
                <a:solidFill>
                  <a:prstClr val="black"/>
                </a:solidFill>
                <a:effectLst/>
                <a:uLnTx/>
                <a:uFillTx/>
                <a:latin typeface="Segoe UI Semibold" panose="020B0502040204020203" pitchFamily="34" charset="0"/>
                <a:ea typeface="+mn-ea"/>
                <a:cs typeface="Segoe UI Semibold" panose="020B0502040204020203" pitchFamily="34" charset="0"/>
              </a:rPr>
              <a:t>9 Master Joiners awards. They also have </a:t>
            </a:r>
            <a:br>
              <a:rPr kumimoji="0" lang="en-NZ" sz="1100" b="1" i="0" u="none" strike="noStrike" kern="1200" cap="none" spc="0" normalizeH="0" baseline="0" noProof="0" dirty="0">
                <a:ln>
                  <a:noFill/>
                </a:ln>
                <a:solidFill>
                  <a:prstClr val="black"/>
                </a:solidFill>
                <a:effectLst/>
                <a:uLnTx/>
                <a:uFillTx/>
                <a:latin typeface="Segoe UI Semibold" panose="020B0502040204020203" pitchFamily="34" charset="0"/>
                <a:ea typeface="+mn-ea"/>
                <a:cs typeface="Segoe UI Semibold" panose="020B0502040204020203" pitchFamily="34" charset="0"/>
              </a:rPr>
            </a:br>
            <a:r>
              <a:rPr kumimoji="0" lang="en-NZ" sz="1100" b="1" i="0" u="none" strike="noStrike" kern="1200" cap="none" spc="0" normalizeH="0" baseline="0" noProof="0" dirty="0">
                <a:ln>
                  <a:noFill/>
                </a:ln>
                <a:solidFill>
                  <a:prstClr val="black"/>
                </a:solidFill>
                <a:effectLst/>
                <a:uLnTx/>
                <a:uFillTx/>
                <a:latin typeface="Segoe UI Semibold" panose="020B0502040204020203" pitchFamily="34" charset="0"/>
                <a:ea typeface="+mn-ea"/>
                <a:cs typeface="Segoe UI Semibold" panose="020B0502040204020203" pitchFamily="34" charset="0"/>
              </a:rPr>
              <a:t>an extremely catchy radio jingle. </a:t>
            </a:r>
          </a:p>
          <a:p>
            <a:pPr marL="0" marR="0" lvl="0" indent="0" algn="l" defTabSz="457200" rtl="0" eaLnBrk="1" fontAlgn="auto" latinLnBrk="0" hangingPunct="1">
              <a:lnSpc>
                <a:spcPts val="1300"/>
              </a:lnSpc>
              <a:spcBef>
                <a:spcPts val="0"/>
              </a:spcBef>
              <a:spcAft>
                <a:spcPts val="1200"/>
              </a:spcAft>
              <a:buClrTx/>
              <a:buSzTx/>
              <a:buFontTx/>
              <a:buNone/>
              <a:tabLst/>
              <a:defRPr/>
            </a:pPr>
            <a:r>
              <a:rPr kumimoji="0" lang="en-NZ"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Well Hung Joinery made a significant contribution to the development of this toolkit. Stephen Fairbrass, Well Hung Joinery’s Senior Manager, </a:t>
            </a:r>
            <a:r>
              <a:rPr kumimoji="0" lang="en-NZ" sz="1000" b="0" i="0" u="none" strike="noStrike" kern="1200" cap="none" spc="-1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emphasised that hiring staff, including apprentices, is a key aspect of building Well Hung’s company culture: </a:t>
            </a:r>
            <a:r>
              <a:rPr kumimoji="0" lang="en-NZ" sz="1000" b="0" i="1" u="none" strike="noStrike" kern="1200" cap="none" spc="-1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“We would pass on work rather than take </a:t>
            </a:r>
            <a:br>
              <a:rPr kumimoji="0" lang="en-NZ" sz="1000" b="0" i="1" u="none" strike="noStrike" kern="1200" cap="none" spc="-1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NZ" sz="1000" b="0" i="1" u="none" strike="noStrike" kern="1200" cap="none" spc="-1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on people that will erode our culture”.</a:t>
            </a:r>
          </a:p>
          <a:p>
            <a:pPr marL="0" marR="0" lvl="0" indent="0" algn="l" defTabSz="457200" rtl="0" eaLnBrk="1" fontAlgn="auto" latinLnBrk="0" hangingPunct="1">
              <a:lnSpc>
                <a:spcPts val="1300"/>
              </a:lnSpc>
              <a:spcBef>
                <a:spcPts val="0"/>
              </a:spcBef>
              <a:spcAft>
                <a:spcPts val="1200"/>
              </a:spcAft>
              <a:buClrTx/>
              <a:buSzTx/>
              <a:buFontTx/>
              <a:buNone/>
              <a:tabLst/>
              <a:defRPr/>
            </a:pPr>
            <a:r>
              <a:rPr kumimoji="0" lang="en-NZ"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To find out whether an apprentice is going to be </a:t>
            </a:r>
            <a:br>
              <a:rPr kumimoji="0" lang="en-NZ"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NZ"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 good fit for their business, Well Hung Joinery employ prospective apprentices as labourers, </a:t>
            </a:r>
            <a:br>
              <a:rPr kumimoji="0" lang="en-NZ"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NZ"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to give the business the opportunity to confirm whether they’ll be a good fit and to assess their potential for development as an apprentice. Stephen said </a:t>
            </a:r>
            <a:r>
              <a:rPr kumimoji="0" lang="en-NZ" sz="1000" b="0" i="1"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“I don’t sign people up as apprentices on day dot – they are signed up as a labourer and then depending on how they perform might offer them an apprenticeship”.</a:t>
            </a:r>
          </a:p>
          <a:p>
            <a:pPr marL="0" marR="0" lvl="0" indent="0" algn="l" defTabSz="457200" rtl="0" eaLnBrk="1" fontAlgn="auto" latinLnBrk="0" hangingPunct="1">
              <a:lnSpc>
                <a:spcPts val="1300"/>
              </a:lnSpc>
              <a:spcBef>
                <a:spcPts val="0"/>
              </a:spcBef>
              <a:spcAft>
                <a:spcPts val="1200"/>
              </a:spcAft>
              <a:buClrTx/>
              <a:buSzTx/>
              <a:buFontTx/>
              <a:buNone/>
              <a:tabLst/>
              <a:defRPr/>
            </a:pPr>
            <a:r>
              <a:rPr kumimoji="0" lang="en-NZ"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Stephen emphasised that apprentices are often looking for more from their employer than just money. They want to work with good people and have good opportunities. One of the things that really stood out was that Well Hung Joinery actively supports their apprentices to develop advanced skills that aren’t directly relevant to their qualification and in areas where the business doesn’t have a current gap. For example, providing apprentices who want to become project managers opportunities to actively learn those skills from the existing project managers: </a:t>
            </a:r>
            <a:r>
              <a:rPr kumimoji="0" lang="en-NZ" sz="1000" b="0" i="1"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”And you never know, by the time they are ready you might need them”.</a:t>
            </a:r>
            <a:r>
              <a:rPr kumimoji="0" lang="en-NZ"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p>
          <a:p>
            <a:pPr marL="0" marR="0" lvl="0" indent="0" algn="l" defTabSz="457200" rtl="0" eaLnBrk="1" fontAlgn="auto" latinLnBrk="0" hangingPunct="1">
              <a:lnSpc>
                <a:spcPts val="1300"/>
              </a:lnSpc>
              <a:spcBef>
                <a:spcPts val="0"/>
              </a:spcBef>
              <a:spcAft>
                <a:spcPts val="1200"/>
              </a:spcAft>
              <a:buClrTx/>
              <a:buSzTx/>
              <a:buFontTx/>
              <a:buNone/>
              <a:tabLst/>
              <a:defRPr/>
            </a:pPr>
            <a:r>
              <a:rPr kumimoji="0" lang="en-NZ"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The Apprenticeship Progression Framework tool builds directly off Well Hung’s approach to progressing apprentices as productive employees and providing extra development opportunities towards the end of their apprenticeships.</a:t>
            </a:r>
          </a:p>
        </p:txBody>
      </p:sp>
      <p:sp>
        <p:nvSpPr>
          <p:cNvPr id="9" name="TextBox 8">
            <a:extLst>
              <a:ext uri="{FF2B5EF4-FFF2-40B4-BE49-F238E27FC236}">
                <a16:creationId xmlns:a16="http://schemas.microsoft.com/office/drawing/2014/main" id="{002EC9AB-2F4C-155C-1115-4566F7D4749E}"/>
              </a:ext>
            </a:extLst>
          </p:cNvPr>
          <p:cNvSpPr txBox="1"/>
          <p:nvPr/>
        </p:nvSpPr>
        <p:spPr>
          <a:xfrm>
            <a:off x="6753225" y="1628775"/>
            <a:ext cx="2808288" cy="154017"/>
          </a:xfrm>
          <a:prstGeom prst="rect">
            <a:avLst/>
          </a:prstGeom>
          <a:noFill/>
        </p:spPr>
        <p:txBody>
          <a:bodyPr wrap="square" lIns="0" tIns="0" rIns="0" bIns="0">
            <a:spAutoFit/>
          </a:bodyPr>
          <a:lstStyle/>
          <a:p>
            <a:pPr marL="0" marR="0" lvl="0" indent="0" algn="l" defTabSz="457200" rtl="0" eaLnBrk="1" fontAlgn="auto" latinLnBrk="0" hangingPunct="1">
              <a:lnSpc>
                <a:spcPts val="1300"/>
              </a:lnSpc>
              <a:spcBef>
                <a:spcPts val="0"/>
              </a:spcBef>
              <a:spcAft>
                <a:spcPts val="600"/>
              </a:spcAft>
              <a:buClrTx/>
              <a:buSzTx/>
              <a:buFontTx/>
              <a:buNone/>
              <a:tabLst/>
              <a:defRPr/>
            </a:pPr>
            <a:r>
              <a:rPr kumimoji="0" lang="en-NZ"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Stephen’s advice for first time employers is: </a:t>
            </a:r>
          </a:p>
        </p:txBody>
      </p:sp>
      <p:sp>
        <p:nvSpPr>
          <p:cNvPr id="10" name="Footer Placeholder 9">
            <a:extLst>
              <a:ext uri="{FF2B5EF4-FFF2-40B4-BE49-F238E27FC236}">
                <a16:creationId xmlns:a16="http://schemas.microsoft.com/office/drawing/2014/main" id="{5C061A4C-553F-E1DC-CC6A-66F14CB4525A}"/>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9B9DA1"/>
                </a:solidFill>
                <a:effectLst/>
                <a:uLnTx/>
                <a:uFillTx/>
                <a:latin typeface="Segoe UI" panose="020B0502040204020203" pitchFamily="34" charset="0"/>
                <a:ea typeface="+mn-ea"/>
                <a:cs typeface="Segoe UI" panose="020B0502040204020203" pitchFamily="34" charset="0"/>
              </a:rPr>
              <a:t>Apprenticeship Toolkit</a:t>
            </a:r>
          </a:p>
        </p:txBody>
      </p:sp>
      <p:sp>
        <p:nvSpPr>
          <p:cNvPr id="12" name="Slide Number Placeholder 11">
            <a:extLst>
              <a:ext uri="{FF2B5EF4-FFF2-40B4-BE49-F238E27FC236}">
                <a16:creationId xmlns:a16="http://schemas.microsoft.com/office/drawing/2014/main" id="{16EA41E9-8051-C60C-69D9-0AAB97184DAC}"/>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DF4AAA5-C268-2745-B477-E8FB4AEBEA9C}" type="slidenum">
              <a:rPr kumimoji="0" lang="en-US" sz="800" b="0" i="0" u="none" strike="noStrike" kern="1200" cap="none" spc="0" normalizeH="0" baseline="0" noProof="0" smtClean="0">
                <a:ln>
                  <a:noFill/>
                </a:ln>
                <a:solidFill>
                  <a:srgbClr val="9B9DA1"/>
                </a:solidFill>
                <a:effectLst/>
                <a:uLnTx/>
                <a:uFillTx/>
                <a:latin typeface="Segoe UI" panose="020B0502040204020203" pitchFamily="34" charset="0"/>
                <a:ea typeface="+mn-ea"/>
                <a:cs typeface="Segoe UI" panose="020B0502040204020203"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46</a:t>
            </a:fld>
            <a:endParaRPr kumimoji="0" lang="en-US" sz="800" b="0" i="0" u="none" strike="noStrike" kern="1200" cap="none" spc="0" normalizeH="0" baseline="0" noProof="0">
              <a:ln>
                <a:noFill/>
              </a:ln>
              <a:solidFill>
                <a:srgbClr val="9B9DA1"/>
              </a:solidFill>
              <a:effectLst/>
              <a:uLnTx/>
              <a:uFillTx/>
              <a:latin typeface="Segoe UI" panose="020B0502040204020203" pitchFamily="34" charset="0"/>
              <a:ea typeface="+mn-ea"/>
              <a:cs typeface="Segoe UI" panose="020B0502040204020203" pitchFamily="34" charset="0"/>
            </a:endParaRPr>
          </a:p>
        </p:txBody>
      </p:sp>
      <p:sp>
        <p:nvSpPr>
          <p:cNvPr id="16" name="TextBox 15">
            <a:extLst>
              <a:ext uri="{FF2B5EF4-FFF2-40B4-BE49-F238E27FC236}">
                <a16:creationId xmlns:a16="http://schemas.microsoft.com/office/drawing/2014/main" id="{ADCAEA67-AFCC-8D56-A9EF-393746F65C74}"/>
              </a:ext>
            </a:extLst>
          </p:cNvPr>
          <p:cNvSpPr txBox="1"/>
          <p:nvPr/>
        </p:nvSpPr>
        <p:spPr>
          <a:xfrm>
            <a:off x="6600825" y="1941882"/>
            <a:ext cx="2609753" cy="1092800"/>
          </a:xfrm>
          <a:prstGeom prst="rect">
            <a:avLst/>
          </a:prstGeom>
          <a:noFill/>
        </p:spPr>
        <p:txBody>
          <a:bodyPr wrap="square" lIns="0" tIns="0" rIns="0" bIns="0">
            <a:spAutoFit/>
          </a:bodyPr>
          <a:lstStyle/>
          <a:p>
            <a:pPr marL="216000" marR="0" lvl="0" indent="-457200" algn="l" defTabSz="457200" rtl="0" eaLnBrk="1" fontAlgn="auto" latinLnBrk="0" hangingPunct="1">
              <a:lnSpc>
                <a:spcPts val="2200"/>
              </a:lnSpc>
              <a:spcBef>
                <a:spcPts val="0"/>
              </a:spcBef>
              <a:spcAft>
                <a:spcPts val="600"/>
              </a:spcAft>
              <a:buClrTx/>
              <a:buSzTx/>
              <a:buFontTx/>
              <a:buNone/>
              <a:tabLst/>
              <a:defRPr/>
            </a:pPr>
            <a:r>
              <a:rPr kumimoji="0" lang="en-NZ" sz="1800" b="0" i="0" u="none" strike="noStrike" kern="1200" cap="none" spc="0" normalizeH="0" baseline="0" noProof="0">
                <a:ln>
                  <a:noFill/>
                </a:ln>
                <a:solidFill>
                  <a:srgbClr val="00A99D"/>
                </a:solidFill>
                <a:effectLst/>
                <a:uLnTx/>
                <a:uFillTx/>
                <a:latin typeface="Segoe UI" panose="020B0502040204020203" pitchFamily="34" charset="0"/>
                <a:ea typeface="+mn-ea"/>
                <a:cs typeface="Segoe UI" panose="020B0502040204020203" pitchFamily="34" charset="0"/>
              </a:rPr>
              <a:t>	</a:t>
            </a:r>
            <a:r>
              <a:rPr kumimoji="0" lang="en-NZ" sz="1200" b="1" i="1" u="none" strike="noStrike" kern="1200" cap="none" spc="0" normalizeH="0" baseline="0" noProof="0">
                <a:ln>
                  <a:noFill/>
                </a:ln>
                <a:solidFill>
                  <a:srgbClr val="00A99D"/>
                </a:solidFill>
                <a:effectLst/>
                <a:uLnTx/>
                <a:uFillTx/>
                <a:latin typeface="Segoe UI Semibold" panose="020B0502040204020203" pitchFamily="34" charset="0"/>
                <a:ea typeface="+mn-ea"/>
                <a:cs typeface="Segoe UI Semibold" panose="020B0502040204020203" pitchFamily="34" charset="0"/>
              </a:rPr>
              <a:t>“Look for someone that is going to get on well with others. You can teach tech skills, but interpersonal skills are a lot tougher”</a:t>
            </a:r>
            <a:endParaRPr kumimoji="0" lang="en-NZ" sz="1200" b="1" i="1" u="none" strike="noStrike" kern="1200" cap="none" spc="0" normalizeH="0" baseline="-21000" noProof="0">
              <a:ln>
                <a:noFill/>
              </a:ln>
              <a:solidFill>
                <a:srgbClr val="00A99D"/>
              </a:solidFill>
              <a:effectLst/>
              <a:uLnTx/>
              <a:uFillTx/>
              <a:latin typeface="Segoe UI Semibold" panose="020B0502040204020203" pitchFamily="34" charset="0"/>
              <a:ea typeface="+mn-ea"/>
              <a:cs typeface="Segoe UI Semibold" panose="020B0502040204020203" pitchFamily="34" charset="0"/>
            </a:endParaRPr>
          </a:p>
        </p:txBody>
      </p:sp>
      <p:sp>
        <p:nvSpPr>
          <p:cNvPr id="17" name="TextBox 16">
            <a:extLst>
              <a:ext uri="{FF2B5EF4-FFF2-40B4-BE49-F238E27FC236}">
                <a16:creationId xmlns:a16="http://schemas.microsoft.com/office/drawing/2014/main" id="{A003EDFF-EE42-0963-05A4-1A8286E72295}"/>
              </a:ext>
            </a:extLst>
          </p:cNvPr>
          <p:cNvSpPr txBox="1"/>
          <p:nvPr/>
        </p:nvSpPr>
        <p:spPr>
          <a:xfrm>
            <a:off x="381000" y="1307649"/>
            <a:ext cx="3240088" cy="2769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a:ln>
                  <a:noFill/>
                </a:ln>
                <a:solidFill>
                  <a:srgbClr val="00A99D"/>
                </a:solidFill>
                <a:effectLst/>
                <a:uLnTx/>
                <a:uFillTx/>
                <a:latin typeface="Segoe UI Black" panose="020B0502040204020203" pitchFamily="34" charset="0"/>
                <a:ea typeface="+mn-ea"/>
                <a:cs typeface="Segoe UI Black" panose="020B0502040204020203" pitchFamily="34" charset="0"/>
              </a:rPr>
              <a:t>Well Hung Joinery</a:t>
            </a:r>
            <a:endParaRPr kumimoji="0" lang="en-US" sz="1800" b="0" i="0" u="none" strike="noStrike" kern="1200" cap="none" spc="0" normalizeH="0" baseline="0" noProof="0">
              <a:ln>
                <a:noFill/>
              </a:ln>
              <a:solidFill>
                <a:srgbClr val="00A99D"/>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9138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3B89F-0696-B2DB-47B2-DFC59DD26A5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1A0BE34-6364-A06E-0A6E-B583514A5159}"/>
              </a:ext>
            </a:extLst>
          </p:cNvPr>
          <p:cNvSpPr txBox="1"/>
          <p:nvPr/>
        </p:nvSpPr>
        <p:spPr>
          <a:xfrm>
            <a:off x="389877" y="1475602"/>
            <a:ext cx="9184149" cy="4369143"/>
          </a:xfrm>
          <a:prstGeom prst="rect">
            <a:avLst/>
          </a:prstGeom>
          <a:noFill/>
        </p:spPr>
        <p:txBody>
          <a:bodyPr wrap="square" lIns="0" tIns="0" rIns="0" bIns="0" numCol="3" spcCol="360000">
            <a:spAutoFit/>
          </a:bodyPr>
          <a:lstStyle/>
          <a:p>
            <a:pPr marL="0" marR="0" lvl="0" indent="0" algn="l" defTabSz="457200" rtl="0" eaLnBrk="1" fontAlgn="auto" latinLnBrk="0" hangingPunct="1">
              <a:lnSpc>
                <a:spcPts val="1400"/>
              </a:lnSpc>
              <a:spcBef>
                <a:spcPts val="0"/>
              </a:spcBef>
              <a:spcAft>
                <a:spcPts val="1200"/>
              </a:spcAft>
              <a:buClrTx/>
              <a:buSzTx/>
              <a:buFontTx/>
              <a:buNone/>
              <a:tabLst/>
              <a:defRPr/>
            </a:pPr>
            <a:r>
              <a:rPr kumimoji="0" lang="en-NZ" sz="1100" b="1" i="0" u="none" strike="noStrike" kern="1200" cap="none" spc="-1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NZS Group is New Zealand’s largest provider </a:t>
            </a:r>
            <a:r>
              <a:rPr kumimoji="0" lang="en-NZ" sz="11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of scaffolding, formwork, height access, </a:t>
            </a:r>
            <a:br>
              <a:rPr kumimoji="0" lang="en-NZ" sz="11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br>
            <a:r>
              <a:rPr kumimoji="0" lang="en-NZ" sz="11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and related infrastructure services. The NZS Group is made up of eight individual </a:t>
            </a:r>
            <a:r>
              <a:rPr kumimoji="0" lang="en-NZ" sz="1100" b="1" i="0" u="none" strike="noStrike" kern="1200" cap="none" spc="-1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‘companies’, who collectively operate across 18 locations and employ more than 400 staff, </a:t>
            </a:r>
            <a:r>
              <a:rPr kumimoji="0" lang="en-NZ" sz="11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including around 45 apprentices per year. </a:t>
            </a:r>
            <a:br>
              <a:rPr kumimoji="0" lang="en-NZ" sz="11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br>
            <a:r>
              <a:rPr kumimoji="0" lang="en-NZ" sz="11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NZS Group’s strong existing practices substantially informed this toolkit. </a:t>
            </a:r>
          </a:p>
          <a:p>
            <a:pPr marL="0" marR="0" lvl="0" indent="0" algn="l" defTabSz="457200" rtl="0" eaLnBrk="1" fontAlgn="auto" latinLnBrk="0" hangingPunct="1">
              <a:lnSpc>
                <a:spcPts val="1300"/>
              </a:lnSpc>
              <a:spcBef>
                <a:spcPts val="0"/>
              </a:spcBef>
              <a:spcAft>
                <a:spcPts val="1200"/>
              </a:spcAft>
              <a:buClrTx/>
              <a:buSzTx/>
              <a:buFontTx/>
              <a:buNone/>
              <a:tabLst/>
              <a:defRPr/>
            </a:pPr>
            <a:r>
              <a:rPr kumimoji="0" lang="en-NZ"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NZS Group ensures that at every stage of the apprenticeship, the mutual expectations between the company and the apprentice are super clear.</a:t>
            </a:r>
          </a:p>
          <a:p>
            <a:pPr marL="0" marR="0" lvl="0" indent="0" algn="l" defTabSz="457200" rtl="0" eaLnBrk="1" fontAlgn="auto" latinLnBrk="0" hangingPunct="1">
              <a:lnSpc>
                <a:spcPts val="1300"/>
              </a:lnSpc>
              <a:spcBef>
                <a:spcPts val="0"/>
              </a:spcBef>
              <a:spcAft>
                <a:spcPts val="1200"/>
              </a:spcAft>
              <a:buClrTx/>
              <a:buSzTx/>
              <a:buFontTx/>
              <a:buNone/>
              <a:tabLst/>
              <a:defRPr/>
            </a:pPr>
            <a:r>
              <a:rPr kumimoji="0" lang="en-NZ"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Vadim Spice, NZS Group’s Group Safety and Training Manager, explained that when NZS Group offers someone an apprenticeship, they’re recognising them as a potential future leader within the organisation. NZS Group makes it clear to all their staff that someone being offered an apprenticeship is a big deal – they put ceremony around it and ensure the apprentice knows all the things that NZS Group is committing to do for them, and what they expect the apprentice to commit to NZS Group in return. Vadim said: </a:t>
            </a:r>
            <a:br>
              <a:rPr kumimoji="0" lang="en-NZ"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NZ" sz="1000" b="0" i="1"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“Part of the ceremony is telling the apprentice that the leading hand, who is hugely experienced, isn't going to put their name against verifying something that isn’t up to their standard.”</a:t>
            </a:r>
          </a:p>
          <a:p>
            <a:pPr marL="0" marR="0" lvl="0" indent="0" algn="l" defTabSz="457200" rtl="0" eaLnBrk="1" fontAlgn="auto" latinLnBrk="0" hangingPunct="1">
              <a:lnSpc>
                <a:spcPts val="1300"/>
              </a:lnSpc>
              <a:spcBef>
                <a:spcPts val="0"/>
              </a:spcBef>
              <a:spcAft>
                <a:spcPts val="1200"/>
              </a:spcAft>
              <a:buClrTx/>
              <a:buSzTx/>
              <a:buFontTx/>
              <a:buNone/>
              <a:tabLst/>
              <a:defRPr/>
            </a:pPr>
            <a:r>
              <a:rPr kumimoji="0" lang="en-NZ"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NZS Group employs prospective apprentices as labourers and generally won’t offer someone an apprenticeship before they’ve worked with them for around six months. They actively involve their existing senior staff in identifying which of the labourers the company should offer an apprenticeship to. Vadim said: </a:t>
            </a:r>
            <a:r>
              <a:rPr kumimoji="0" lang="en-NZ" sz="1000" b="0" i="1"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“If the GM asks all the leading hands who they think is performing well, and “can you give me the two guys who're </a:t>
            </a:r>
            <a:r>
              <a:rPr kumimoji="0" lang="en-NZ" sz="1000" b="0" i="1" u="none" strike="noStrike" kern="1200" cap="none" spc="0" normalizeH="0" baseline="0" noProof="0" err="1">
                <a:ln>
                  <a:noFill/>
                </a:ln>
                <a:solidFill>
                  <a:prstClr val="black"/>
                </a:solidFill>
                <a:effectLst/>
                <a:uLnTx/>
                <a:uFillTx/>
                <a:latin typeface="Segoe UI" panose="020B0502040204020203" pitchFamily="34" charset="0"/>
                <a:ea typeface="+mn-ea"/>
                <a:cs typeface="Segoe UI" panose="020B0502040204020203" pitchFamily="34" charset="0"/>
              </a:rPr>
              <a:t>gonna</a:t>
            </a:r>
            <a:r>
              <a:rPr kumimoji="0" lang="en-NZ" sz="1000" b="0" i="1"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be the next apprentices” - suddenly you’ve got buy in from the other guys</a:t>
            </a:r>
            <a:r>
              <a:rPr kumimoji="0" lang="en-NZ"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a:t>
            </a:r>
          </a:p>
          <a:p>
            <a:pPr marL="0" marR="0" lvl="0" indent="0" algn="l" defTabSz="457200" rtl="0" eaLnBrk="1" fontAlgn="auto" latinLnBrk="0" hangingPunct="1">
              <a:lnSpc>
                <a:spcPts val="1300"/>
              </a:lnSpc>
              <a:spcBef>
                <a:spcPts val="0"/>
              </a:spcBef>
              <a:spcAft>
                <a:spcPts val="1200"/>
              </a:spcAft>
              <a:buClrTx/>
              <a:buSzTx/>
              <a:buFontTx/>
              <a:buNone/>
              <a:tabLst/>
              <a:defRPr/>
            </a:pPr>
            <a:r>
              <a:rPr kumimoji="0" lang="en-NZ"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During the apprenticeship, NZS Group invests significant resources in ensuring that the apprentices are progressing smoothly through their qualification and quickly as employees. Vadim emphasised that </a:t>
            </a:r>
            <a:r>
              <a:rPr kumimoji="0" lang="en-NZ" sz="1000" b="0" i="1"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“The heightened investment into them drives them to give it a go more – we've got apprentices that become crew leaders before they've finished their apprenticeship.”</a:t>
            </a:r>
          </a:p>
          <a:p>
            <a:pPr marL="0" marR="0" lvl="0" indent="0" algn="l" defTabSz="457200" rtl="0" eaLnBrk="1" fontAlgn="auto" latinLnBrk="0" hangingPunct="1">
              <a:lnSpc>
                <a:spcPts val="1300"/>
              </a:lnSpc>
              <a:spcBef>
                <a:spcPts val="0"/>
              </a:spcBef>
              <a:spcAft>
                <a:spcPts val="1200"/>
              </a:spcAft>
              <a:buClrTx/>
              <a:buSzTx/>
              <a:buFontTx/>
              <a:buNone/>
              <a:tabLst/>
              <a:defRPr/>
            </a:pPr>
            <a:r>
              <a:rPr kumimoji="0" lang="en-NZ"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The Apprenticeship Schedule tool in this toolkit builds directly off the system that Vadim has implemented across the NZS Group to ensure that apprentices progress through their qualifications. NZS Group also implements similar practices to the ones set out in the Tools of the Trade tool.</a:t>
            </a:r>
          </a:p>
        </p:txBody>
      </p:sp>
      <p:sp>
        <p:nvSpPr>
          <p:cNvPr id="5" name="Footer Placeholder 4">
            <a:extLst>
              <a:ext uri="{FF2B5EF4-FFF2-40B4-BE49-F238E27FC236}">
                <a16:creationId xmlns:a16="http://schemas.microsoft.com/office/drawing/2014/main" id="{879B192E-03D1-172F-8312-789FEE577F7C}"/>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9B9DA1"/>
                </a:solidFill>
                <a:effectLst/>
                <a:uLnTx/>
                <a:uFillTx/>
                <a:latin typeface="Segoe UI" panose="020B0502040204020203" pitchFamily="34" charset="0"/>
                <a:ea typeface="+mn-ea"/>
                <a:cs typeface="Segoe UI" panose="020B0502040204020203" pitchFamily="34" charset="0"/>
              </a:rPr>
              <a:t>Apprenticeship Toolkit</a:t>
            </a:r>
          </a:p>
        </p:txBody>
      </p:sp>
      <p:sp>
        <p:nvSpPr>
          <p:cNvPr id="6" name="Slide Number Placeholder 5">
            <a:extLst>
              <a:ext uri="{FF2B5EF4-FFF2-40B4-BE49-F238E27FC236}">
                <a16:creationId xmlns:a16="http://schemas.microsoft.com/office/drawing/2014/main" id="{89C82C74-D7B1-A32D-274E-54B74EF02572}"/>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DF4AAA5-C268-2745-B477-E8FB4AEBEA9C}" type="slidenum">
              <a:rPr kumimoji="0" lang="en-US" sz="800" b="0" i="0" u="none" strike="noStrike" kern="1200" cap="none" spc="0" normalizeH="0" baseline="0" noProof="0" smtClean="0">
                <a:ln>
                  <a:noFill/>
                </a:ln>
                <a:solidFill>
                  <a:srgbClr val="9B9DA1"/>
                </a:solidFill>
                <a:effectLst/>
                <a:uLnTx/>
                <a:uFillTx/>
                <a:latin typeface="Segoe UI" panose="020B0502040204020203" pitchFamily="34" charset="0"/>
                <a:ea typeface="+mn-ea"/>
                <a:cs typeface="Segoe UI" panose="020B0502040204020203"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47</a:t>
            </a:fld>
            <a:endParaRPr kumimoji="0" lang="en-US" sz="800" b="0" i="0" u="none" strike="noStrike" kern="1200" cap="none" spc="0" normalizeH="0" baseline="0" noProof="0">
              <a:ln>
                <a:noFill/>
              </a:ln>
              <a:solidFill>
                <a:srgbClr val="9B9DA1"/>
              </a:solidFill>
              <a:effectLst/>
              <a:uLnTx/>
              <a:uFillTx/>
              <a:latin typeface="Segoe UI" panose="020B0502040204020203" pitchFamily="34" charset="0"/>
              <a:ea typeface="+mn-ea"/>
              <a:cs typeface="Segoe UI" panose="020B0502040204020203" pitchFamily="34" charset="0"/>
            </a:endParaRPr>
          </a:p>
        </p:txBody>
      </p:sp>
      <p:sp>
        <p:nvSpPr>
          <p:cNvPr id="7" name="TextBox 6">
            <a:extLst>
              <a:ext uri="{FF2B5EF4-FFF2-40B4-BE49-F238E27FC236}">
                <a16:creationId xmlns:a16="http://schemas.microsoft.com/office/drawing/2014/main" id="{E4107C30-5FD6-F337-84DC-D20AECA4678A}"/>
              </a:ext>
            </a:extLst>
          </p:cNvPr>
          <p:cNvSpPr txBox="1"/>
          <p:nvPr/>
        </p:nvSpPr>
        <p:spPr>
          <a:xfrm>
            <a:off x="381000" y="1124026"/>
            <a:ext cx="3240088" cy="2769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a:ln>
                  <a:noFill/>
                </a:ln>
                <a:solidFill>
                  <a:srgbClr val="F05326"/>
                </a:solidFill>
                <a:effectLst/>
                <a:uLnTx/>
                <a:uFillTx/>
                <a:latin typeface="Segoe UI Black" panose="020B0502040204020203" pitchFamily="34" charset="0"/>
                <a:ea typeface="+mn-ea"/>
                <a:cs typeface="Segoe UI Black" panose="020B0502040204020203" pitchFamily="34" charset="0"/>
              </a:rPr>
              <a:t>NZS Group</a:t>
            </a:r>
            <a:endParaRPr kumimoji="0" lang="en-US" sz="1800" b="0" i="0" u="none" strike="noStrike" kern="1200" cap="none" spc="0" normalizeH="0" baseline="0" noProof="0">
              <a:ln>
                <a:noFill/>
              </a:ln>
              <a:solidFill>
                <a:srgbClr val="F05326"/>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E72C68B-F21C-C34C-329E-E65F3E8F0632}"/>
              </a:ext>
            </a:extLst>
          </p:cNvPr>
          <p:cNvSpPr txBox="1"/>
          <p:nvPr/>
        </p:nvSpPr>
        <p:spPr>
          <a:xfrm>
            <a:off x="6753225" y="2756830"/>
            <a:ext cx="2808288" cy="154017"/>
          </a:xfrm>
          <a:prstGeom prst="rect">
            <a:avLst/>
          </a:prstGeom>
          <a:noFill/>
        </p:spPr>
        <p:txBody>
          <a:bodyPr wrap="square" lIns="0" tIns="0" rIns="0" bIns="0">
            <a:spAutoFit/>
          </a:bodyPr>
          <a:lstStyle/>
          <a:p>
            <a:pPr marL="0" marR="0" lvl="0" indent="0" algn="l" defTabSz="457200" rtl="0" eaLnBrk="1" fontAlgn="auto" latinLnBrk="0" hangingPunct="1">
              <a:lnSpc>
                <a:spcPts val="1300"/>
              </a:lnSpc>
              <a:spcBef>
                <a:spcPts val="0"/>
              </a:spcBef>
              <a:spcAft>
                <a:spcPts val="600"/>
              </a:spcAft>
              <a:buClrTx/>
              <a:buSzTx/>
              <a:buFontTx/>
              <a:buNone/>
              <a:tabLst/>
              <a:defRPr/>
            </a:pPr>
            <a:r>
              <a:rPr kumimoji="0" lang="en-NZ"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Vadim’s advice for first time employers is: </a:t>
            </a:r>
          </a:p>
        </p:txBody>
      </p:sp>
      <p:sp>
        <p:nvSpPr>
          <p:cNvPr id="10" name="TextBox 9">
            <a:extLst>
              <a:ext uri="{FF2B5EF4-FFF2-40B4-BE49-F238E27FC236}">
                <a16:creationId xmlns:a16="http://schemas.microsoft.com/office/drawing/2014/main" id="{D355228B-FB00-C95C-033F-272A5CB49417}"/>
              </a:ext>
            </a:extLst>
          </p:cNvPr>
          <p:cNvSpPr txBox="1"/>
          <p:nvPr/>
        </p:nvSpPr>
        <p:spPr>
          <a:xfrm>
            <a:off x="6964736" y="3075687"/>
            <a:ext cx="2480821" cy="2310598"/>
          </a:xfrm>
          <a:prstGeom prst="rect">
            <a:avLst/>
          </a:prstGeom>
          <a:noFill/>
        </p:spPr>
        <p:txBody>
          <a:bodyPr wrap="square" lIns="0" tIns="0" rIns="0" bIns="0">
            <a:spAutoFit/>
          </a:bodyPr>
          <a:lstStyle/>
          <a:p>
            <a:pPr marL="0" marR="0" lvl="0" indent="0" algn="l" defTabSz="457200" rtl="0" eaLnBrk="1" fontAlgn="auto" latinLnBrk="0" hangingPunct="1">
              <a:lnSpc>
                <a:spcPts val="1600"/>
              </a:lnSpc>
              <a:spcBef>
                <a:spcPts val="0"/>
              </a:spcBef>
              <a:spcAft>
                <a:spcPts val="600"/>
              </a:spcAft>
              <a:buClrTx/>
              <a:buSzTx/>
              <a:buFontTx/>
              <a:buNone/>
              <a:tabLst/>
              <a:defRPr/>
            </a:pPr>
            <a:r>
              <a:rPr kumimoji="0" lang="en-NZ" sz="1200" b="1" i="1" u="none" strike="noStrike" kern="1200" cap="none" spc="0" normalizeH="0" baseline="0" noProof="0">
                <a:ln>
                  <a:noFill/>
                </a:ln>
                <a:solidFill>
                  <a:srgbClr val="F05326"/>
                </a:solidFill>
                <a:effectLst/>
                <a:uLnTx/>
                <a:uFillTx/>
                <a:latin typeface="Segoe UI Semibold" panose="020B0502040204020203" pitchFamily="34" charset="0"/>
                <a:ea typeface="+mn-ea"/>
                <a:cs typeface="Segoe UI Semibold" panose="020B0502040204020203" pitchFamily="34" charset="0"/>
              </a:rPr>
              <a:t>“It’s tough being an apprentice, juggling work (working hard for you), mind numbing studies and growing up in today’s world. Give your apprentice opportunities to ask for help, catch up with them often and check in, especially out on site where they feel most at ease to talk. It’s probably the best chance for you to hear ‘Thanks for all your help I’m doing great on my course!’”</a:t>
            </a:r>
            <a:endParaRPr kumimoji="0" lang="en-NZ" sz="1200" b="1" i="1" u="none" strike="noStrike" kern="1200" cap="none" spc="0" normalizeH="0" baseline="-21000" noProof="0">
              <a:ln>
                <a:noFill/>
              </a:ln>
              <a:solidFill>
                <a:srgbClr val="F05326"/>
              </a:solidFill>
              <a:effectLst/>
              <a:uLnTx/>
              <a:uFillTx/>
              <a:latin typeface="Segoe UI Semibold" panose="020B0502040204020203" pitchFamily="34" charset="0"/>
              <a:ea typeface="+mn-ea"/>
              <a:cs typeface="Segoe UI Semibold" panose="020B0502040204020203" pitchFamily="34" charset="0"/>
            </a:endParaRPr>
          </a:p>
        </p:txBody>
      </p:sp>
      <p:sp>
        <p:nvSpPr>
          <p:cNvPr id="2" name="TextBox 1">
            <a:extLst>
              <a:ext uri="{FF2B5EF4-FFF2-40B4-BE49-F238E27FC236}">
                <a16:creationId xmlns:a16="http://schemas.microsoft.com/office/drawing/2014/main" id="{684D3A38-19E4-F192-F1FA-9D86FE715496}"/>
              </a:ext>
            </a:extLst>
          </p:cNvPr>
          <p:cNvSpPr txBox="1"/>
          <p:nvPr/>
        </p:nvSpPr>
        <p:spPr>
          <a:xfrm>
            <a:off x="7675418" y="7024255"/>
            <a:ext cx="0" cy="0"/>
          </a:xfrm>
          <a:prstGeom prst="rect">
            <a:avLst/>
          </a:prstGeom>
          <a:noFill/>
        </p:spPr>
        <p:txBody>
          <a:bodyPr wrap="none" lIns="0" tIns="0" rIns="0" bIns="0" numCol="3" spcCol="360000" rtlCol="0">
            <a:noAutofit/>
          </a:bodyPr>
          <a:lstStyle/>
          <a:p>
            <a:pPr marL="0" marR="0" lvl="0" indent="0" algn="l" defTabSz="457200" rtl="0" eaLnBrk="1" fontAlgn="auto" latinLnBrk="0" hangingPunct="1">
              <a:lnSpc>
                <a:spcPts val="1300"/>
              </a:lnSpc>
              <a:spcBef>
                <a:spcPts val="0"/>
              </a:spcBef>
              <a:spcAft>
                <a:spcPts val="600"/>
              </a:spcAft>
              <a:buClrTx/>
              <a:buSzTx/>
              <a:buFontTx/>
              <a:buNone/>
              <a:tabLst/>
              <a:defRPr/>
            </a:pPr>
            <a:endParaRPr kumimoji="0" lang="en-US" sz="10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3665896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84931-53AF-BDEC-1FA7-0EDC241BE38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4C87885-B3FD-9483-4421-6583DC525052}"/>
              </a:ext>
            </a:extLst>
          </p:cNvPr>
          <p:cNvSpPr txBox="1"/>
          <p:nvPr/>
        </p:nvSpPr>
        <p:spPr>
          <a:xfrm>
            <a:off x="344488" y="492398"/>
            <a:ext cx="8510754" cy="43088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800" b="1" i="0" u="none" strike="noStrike" kern="1200" cap="none" spc="0" normalizeH="0" baseline="0" noProof="0" dirty="0">
                <a:ln>
                  <a:noFill/>
                </a:ln>
                <a:solidFill>
                  <a:srgbClr val="10273C"/>
                </a:solidFill>
                <a:effectLst/>
                <a:uLnTx/>
                <a:uFillTx/>
                <a:latin typeface="Segoe UI Black" panose="020B0502040204020203" pitchFamily="34" charset="0"/>
                <a:ea typeface="+mn-ea"/>
                <a:cs typeface="Segoe UI Black" panose="020B0502040204020203" pitchFamily="34" charset="0"/>
              </a:rPr>
              <a:t>Is anyone else using tools like these?</a:t>
            </a:r>
          </a:p>
        </p:txBody>
      </p:sp>
      <p:sp>
        <p:nvSpPr>
          <p:cNvPr id="5" name="TextBox 4">
            <a:extLst>
              <a:ext uri="{FF2B5EF4-FFF2-40B4-BE49-F238E27FC236}">
                <a16:creationId xmlns:a16="http://schemas.microsoft.com/office/drawing/2014/main" id="{26930DC8-36EA-648B-5BCC-957EBDC1DA27}"/>
              </a:ext>
            </a:extLst>
          </p:cNvPr>
          <p:cNvSpPr txBox="1"/>
          <p:nvPr/>
        </p:nvSpPr>
        <p:spPr>
          <a:xfrm>
            <a:off x="1022508" y="2010824"/>
            <a:ext cx="6709252" cy="2345069"/>
          </a:xfrm>
          <a:prstGeom prst="rect">
            <a:avLst/>
          </a:prstGeom>
          <a:noFill/>
        </p:spPr>
        <p:txBody>
          <a:bodyPr wrap="square" lIns="0" tIns="0" rIns="0" bIns="0" numCol="2" spcCol="360000" rtlCol="0">
            <a:noAutofit/>
          </a:bodyPr>
          <a:lstStyle/>
          <a:p>
            <a:pPr marL="0" marR="0" lvl="0" indent="0" algn="l" defTabSz="457200" rtl="0" eaLnBrk="1" fontAlgn="auto" latinLnBrk="0" hangingPunct="1">
              <a:lnSpc>
                <a:spcPts val="1400"/>
              </a:lnSpc>
              <a:spcBef>
                <a:spcPts val="0"/>
              </a:spcBef>
              <a:spcAft>
                <a:spcPts val="1200"/>
              </a:spcAft>
              <a:buClrTx/>
              <a:buSzTx/>
              <a:buFontTx/>
              <a:buNone/>
              <a:tabLst/>
              <a:defRPr/>
            </a:pPr>
            <a:r>
              <a:rPr kumimoji="0" lang="en-NZ" sz="1100" b="1" i="0" u="none" strike="noStrike" kern="1200" cap="none" spc="0" normalizeH="0" baseline="0" noProof="0" dirty="0">
                <a:ln>
                  <a:noFill/>
                </a:ln>
                <a:solidFill>
                  <a:prstClr val="black"/>
                </a:solidFill>
                <a:effectLst/>
                <a:uLnTx/>
                <a:uFillTx/>
                <a:latin typeface="Segoe UI Semibold" panose="020B0502040204020203" pitchFamily="34" charset="0"/>
                <a:ea typeface="+mn-ea"/>
                <a:cs typeface="Segoe UI Semibold" panose="020B0502040204020203" pitchFamily="34" charset="0"/>
              </a:rPr>
              <a:t>Well Hung Joinery is a Wellington-based joinery company. They currently employ </a:t>
            </a:r>
            <a:br>
              <a:rPr kumimoji="0" lang="en-NZ" sz="1100" b="1" i="0" u="none" strike="noStrike" kern="1200" cap="none" spc="0" normalizeH="0" baseline="0" noProof="0" dirty="0">
                <a:ln>
                  <a:noFill/>
                </a:ln>
                <a:solidFill>
                  <a:prstClr val="black"/>
                </a:solidFill>
                <a:effectLst/>
                <a:uLnTx/>
                <a:uFillTx/>
                <a:latin typeface="Segoe UI Semibold" panose="020B0502040204020203" pitchFamily="34" charset="0"/>
                <a:ea typeface="+mn-ea"/>
                <a:cs typeface="Segoe UI Semibold" panose="020B0502040204020203" pitchFamily="34" charset="0"/>
              </a:rPr>
            </a:br>
            <a:r>
              <a:rPr kumimoji="0" lang="en-NZ" sz="1100" b="1" i="0" u="none" strike="noStrike" kern="1200" cap="none" spc="0" normalizeH="0" baseline="0" noProof="0" dirty="0">
                <a:ln>
                  <a:noFill/>
                </a:ln>
                <a:solidFill>
                  <a:prstClr val="black"/>
                </a:solidFill>
                <a:effectLst/>
                <a:uLnTx/>
                <a:uFillTx/>
                <a:latin typeface="Segoe UI Semibold" panose="020B0502040204020203" pitchFamily="34" charset="0"/>
                <a:ea typeface="+mn-ea"/>
                <a:cs typeface="Segoe UI Semibold" panose="020B0502040204020203" pitchFamily="34" charset="0"/>
              </a:rPr>
              <a:t>14 full-time qualified joiners, 3 full-time qualified installers, and 3 joinery apprentices. Since 2021, they’ve won 9 Master Joiners awards. They also have an extremely catchy radio jingle. </a:t>
            </a:r>
          </a:p>
          <a:p>
            <a:pPr marL="0" marR="0" lvl="0" indent="0" algn="l" defTabSz="457200" rtl="0" eaLnBrk="1" fontAlgn="auto" latinLnBrk="0" hangingPunct="1">
              <a:lnSpc>
                <a:spcPts val="1300"/>
              </a:lnSpc>
              <a:spcBef>
                <a:spcPts val="0"/>
              </a:spcBef>
              <a:spcAft>
                <a:spcPts val="1200"/>
              </a:spcAft>
              <a:buClrTx/>
              <a:buSzTx/>
              <a:buFontTx/>
              <a:buNone/>
              <a:tabLst/>
              <a:defRPr/>
            </a:pPr>
            <a:r>
              <a:rPr kumimoji="0" lang="en-NZ"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The </a:t>
            </a:r>
            <a:r>
              <a:rPr kumimoji="0" lang="en-NZ"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hlinkClick r:id="rId3" action="ppaction://hlinksldjump"/>
              </a:rPr>
              <a:t>Apprenticeship Progression Framework </a:t>
            </a:r>
            <a:r>
              <a:rPr kumimoji="0" lang="en-NZ"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tool builds directly off Well Hung’s approach to progressing apprentices as productive employees and providing extra development opportunities towards the end of their apprenticeships.</a:t>
            </a:r>
          </a:p>
        </p:txBody>
      </p:sp>
      <p:sp>
        <p:nvSpPr>
          <p:cNvPr id="10" name="Footer Placeholder 9">
            <a:extLst>
              <a:ext uri="{FF2B5EF4-FFF2-40B4-BE49-F238E27FC236}">
                <a16:creationId xmlns:a16="http://schemas.microsoft.com/office/drawing/2014/main" id="{B2AD056C-A903-98A9-0450-732ABF09AFE3}"/>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9B9DA1"/>
                </a:solidFill>
                <a:effectLst/>
                <a:uLnTx/>
                <a:uFillTx/>
                <a:latin typeface="Segoe UI" panose="020B0502040204020203" pitchFamily="34" charset="0"/>
                <a:ea typeface="+mn-ea"/>
                <a:cs typeface="Segoe UI" panose="020B0502040204020203" pitchFamily="34" charset="0"/>
              </a:rPr>
              <a:t>Apprenticeship Toolkit</a:t>
            </a:r>
          </a:p>
        </p:txBody>
      </p:sp>
      <p:sp>
        <p:nvSpPr>
          <p:cNvPr id="12" name="Slide Number Placeholder 11">
            <a:extLst>
              <a:ext uri="{FF2B5EF4-FFF2-40B4-BE49-F238E27FC236}">
                <a16:creationId xmlns:a16="http://schemas.microsoft.com/office/drawing/2014/main" id="{95EAF172-29CB-0A68-94B7-808B4DABEC6C}"/>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DF4AAA5-C268-2745-B477-E8FB4AEBEA9C}" type="slidenum">
              <a:rPr kumimoji="0" lang="en-US" sz="800" b="0" i="0" u="none" strike="noStrike" kern="1200" cap="none" spc="0" normalizeH="0" baseline="0" noProof="0" smtClean="0">
                <a:ln>
                  <a:noFill/>
                </a:ln>
                <a:solidFill>
                  <a:srgbClr val="9B9DA1"/>
                </a:solidFill>
                <a:effectLst/>
                <a:uLnTx/>
                <a:uFillTx/>
                <a:latin typeface="Segoe UI" panose="020B0502040204020203" pitchFamily="34" charset="0"/>
                <a:ea typeface="+mn-ea"/>
                <a:cs typeface="Segoe UI" panose="020B0502040204020203"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5</a:t>
            </a:fld>
            <a:endParaRPr kumimoji="0" lang="en-US" sz="800" b="0" i="0" u="none" strike="noStrike" kern="1200" cap="none" spc="0" normalizeH="0" baseline="0" noProof="0">
              <a:ln>
                <a:noFill/>
              </a:ln>
              <a:solidFill>
                <a:srgbClr val="9B9DA1"/>
              </a:solidFill>
              <a:effectLst/>
              <a:uLnTx/>
              <a:uFillTx/>
              <a:latin typeface="Segoe UI" panose="020B0502040204020203" pitchFamily="34" charset="0"/>
              <a:ea typeface="+mn-ea"/>
              <a:cs typeface="Segoe UI" panose="020B0502040204020203" pitchFamily="34" charset="0"/>
            </a:endParaRPr>
          </a:p>
        </p:txBody>
      </p:sp>
      <p:sp>
        <p:nvSpPr>
          <p:cNvPr id="17" name="TextBox 16">
            <a:extLst>
              <a:ext uri="{FF2B5EF4-FFF2-40B4-BE49-F238E27FC236}">
                <a16:creationId xmlns:a16="http://schemas.microsoft.com/office/drawing/2014/main" id="{56C8E784-6168-E7C3-3924-17AF27E0010B}"/>
              </a:ext>
            </a:extLst>
          </p:cNvPr>
          <p:cNvSpPr txBox="1"/>
          <p:nvPr/>
        </p:nvSpPr>
        <p:spPr>
          <a:xfrm>
            <a:off x="1022508" y="1541826"/>
            <a:ext cx="3240088" cy="2769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dirty="0">
                <a:ln>
                  <a:noFill/>
                </a:ln>
                <a:solidFill>
                  <a:srgbClr val="00A99D"/>
                </a:solidFill>
                <a:effectLst/>
                <a:uLnTx/>
                <a:uFillTx/>
                <a:latin typeface="Segoe UI Black" panose="020B0502040204020203" pitchFamily="34" charset="0"/>
                <a:ea typeface="+mn-ea"/>
                <a:cs typeface="Segoe UI Black" panose="020B0502040204020203" pitchFamily="34" charset="0"/>
              </a:rPr>
              <a:t>Well Hung Joinery</a:t>
            </a:r>
            <a:endParaRPr kumimoji="0" lang="en-US" sz="1800" b="0" i="0" u="none" strike="noStrike" kern="1200" cap="none" spc="0" normalizeH="0" baseline="0" noProof="0" dirty="0">
              <a:ln>
                <a:noFill/>
              </a:ln>
              <a:solidFill>
                <a:srgbClr val="00A99D"/>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EE29387-9354-8D0B-EE1A-36179C01A75F}"/>
              </a:ext>
            </a:extLst>
          </p:cNvPr>
          <p:cNvSpPr txBox="1"/>
          <p:nvPr/>
        </p:nvSpPr>
        <p:spPr>
          <a:xfrm>
            <a:off x="5380196" y="1521506"/>
            <a:ext cx="3240088" cy="276999"/>
          </a:xfrm>
          <a:prstGeom prst="rect">
            <a:avLst/>
          </a:prstGeom>
          <a:noFill/>
        </p:spPr>
        <p:txBody>
          <a:bodyPr wrap="square" lIns="0" tIns="0" rIns="0" bIns="0" rtlCol="0">
            <a:spAutoFit/>
          </a:bodyPr>
          <a:lstStyle/>
          <a:p>
            <a:r>
              <a:rPr lang="en-NZ" b="1" dirty="0">
                <a:solidFill>
                  <a:srgbClr val="F05326"/>
                </a:solidFill>
                <a:latin typeface="Segoe UI Black" panose="020B0502040204020203" pitchFamily="34" charset="0"/>
                <a:cs typeface="Segoe UI Black" panose="020B0502040204020203" pitchFamily="34" charset="0"/>
              </a:rPr>
              <a:t>NZS Group</a:t>
            </a:r>
            <a:endParaRPr lang="en-US" dirty="0">
              <a:solidFill>
                <a:srgbClr val="F05326"/>
              </a:solidFill>
            </a:endParaRPr>
          </a:p>
        </p:txBody>
      </p:sp>
      <p:sp>
        <p:nvSpPr>
          <p:cNvPr id="8" name="TextBox 7">
            <a:extLst>
              <a:ext uri="{FF2B5EF4-FFF2-40B4-BE49-F238E27FC236}">
                <a16:creationId xmlns:a16="http://schemas.microsoft.com/office/drawing/2014/main" id="{510EBD78-1891-337B-788F-41B8287ABD3F}"/>
              </a:ext>
            </a:extLst>
          </p:cNvPr>
          <p:cNvSpPr txBox="1"/>
          <p:nvPr/>
        </p:nvSpPr>
        <p:spPr>
          <a:xfrm>
            <a:off x="5307330" y="1919365"/>
            <a:ext cx="3034506" cy="1336135"/>
          </a:xfrm>
          <a:prstGeom prst="rect">
            <a:avLst/>
          </a:prstGeom>
          <a:noFill/>
        </p:spPr>
        <p:txBody>
          <a:bodyPr wrap="square">
            <a:spAutoFit/>
          </a:bodyPr>
          <a:lstStyle/>
          <a:p>
            <a:pPr marL="0" marR="0" lvl="0" indent="0" algn="l" defTabSz="457200" rtl="0" eaLnBrk="1" fontAlgn="auto" latinLnBrk="0" hangingPunct="1">
              <a:lnSpc>
                <a:spcPts val="1400"/>
              </a:lnSpc>
              <a:spcBef>
                <a:spcPts val="0"/>
              </a:spcBef>
              <a:spcAft>
                <a:spcPts val="1200"/>
              </a:spcAft>
              <a:buClrTx/>
              <a:buSzTx/>
              <a:buFontTx/>
              <a:buNone/>
              <a:tabLst/>
              <a:defRPr/>
            </a:pPr>
            <a:r>
              <a:rPr kumimoji="0" lang="en-NZ" sz="1100" b="1" i="0" u="none" strike="noStrike" kern="1200" cap="none" spc="-10" normalizeH="0" baseline="0" noProof="0" dirty="0">
                <a:ln>
                  <a:noFill/>
                </a:ln>
                <a:solidFill>
                  <a:prstClr val="black"/>
                </a:solidFill>
                <a:effectLst/>
                <a:uLnTx/>
                <a:uFillTx/>
                <a:latin typeface="Segoe UI Semibold" panose="020B0502040204020203" pitchFamily="34" charset="0"/>
                <a:ea typeface="+mn-ea"/>
                <a:cs typeface="Segoe UI Semibold" panose="020B0502040204020203" pitchFamily="34" charset="0"/>
              </a:rPr>
              <a:t>NZS Group is New Zealand’s largest provider </a:t>
            </a:r>
            <a:r>
              <a:rPr kumimoji="0" lang="en-NZ" sz="1100" b="1" i="0" u="none" strike="noStrike" kern="1200" cap="none" spc="0" normalizeH="0" baseline="0" noProof="0" dirty="0">
                <a:ln>
                  <a:noFill/>
                </a:ln>
                <a:solidFill>
                  <a:prstClr val="black"/>
                </a:solidFill>
                <a:effectLst/>
                <a:uLnTx/>
                <a:uFillTx/>
                <a:latin typeface="Segoe UI Semibold" panose="020B0502040204020203" pitchFamily="34" charset="0"/>
                <a:ea typeface="+mn-ea"/>
                <a:cs typeface="Segoe UI Semibold" panose="020B0502040204020203" pitchFamily="34" charset="0"/>
              </a:rPr>
              <a:t>of scaffolding, formwork, height access, </a:t>
            </a:r>
            <a:br>
              <a:rPr kumimoji="0" lang="en-NZ" sz="1100" b="1" i="0" u="none" strike="noStrike" kern="1200" cap="none" spc="0" normalizeH="0" baseline="0" noProof="0" dirty="0">
                <a:ln>
                  <a:noFill/>
                </a:ln>
                <a:solidFill>
                  <a:prstClr val="black"/>
                </a:solidFill>
                <a:effectLst/>
                <a:uLnTx/>
                <a:uFillTx/>
                <a:latin typeface="Segoe UI Semibold" panose="020B0502040204020203" pitchFamily="34" charset="0"/>
                <a:ea typeface="+mn-ea"/>
                <a:cs typeface="Segoe UI Semibold" panose="020B0502040204020203" pitchFamily="34" charset="0"/>
              </a:rPr>
            </a:br>
            <a:r>
              <a:rPr kumimoji="0" lang="en-NZ" sz="1100" b="1" i="0" u="none" strike="noStrike" kern="1200" cap="none" spc="0" normalizeH="0" baseline="0" noProof="0" dirty="0">
                <a:ln>
                  <a:noFill/>
                </a:ln>
                <a:solidFill>
                  <a:prstClr val="black"/>
                </a:solidFill>
                <a:effectLst/>
                <a:uLnTx/>
                <a:uFillTx/>
                <a:latin typeface="Segoe UI Semibold" panose="020B0502040204020203" pitchFamily="34" charset="0"/>
                <a:ea typeface="+mn-ea"/>
                <a:cs typeface="Segoe UI Semibold" panose="020B0502040204020203" pitchFamily="34" charset="0"/>
              </a:rPr>
              <a:t>and related infrastructure services. The NZS Group is made up of eight individual </a:t>
            </a:r>
            <a:r>
              <a:rPr kumimoji="0" lang="en-NZ" sz="1100" b="1" i="0" u="none" strike="noStrike" kern="1200" cap="none" spc="-10" normalizeH="0" baseline="0" noProof="0" dirty="0">
                <a:ln>
                  <a:noFill/>
                </a:ln>
                <a:solidFill>
                  <a:prstClr val="black"/>
                </a:solidFill>
                <a:effectLst/>
                <a:uLnTx/>
                <a:uFillTx/>
                <a:latin typeface="Segoe UI Semibold" panose="020B0502040204020203" pitchFamily="34" charset="0"/>
                <a:ea typeface="+mn-ea"/>
                <a:cs typeface="Segoe UI Semibold" panose="020B0502040204020203" pitchFamily="34" charset="0"/>
              </a:rPr>
              <a:t>‘companies’, who collectively operate across 18 locations and employ more than 400 staff, </a:t>
            </a:r>
            <a:r>
              <a:rPr kumimoji="0" lang="en-NZ" sz="1100" b="1" i="0" u="none" strike="noStrike" kern="1200" cap="none" spc="0" normalizeH="0" baseline="0" noProof="0" dirty="0">
                <a:ln>
                  <a:noFill/>
                </a:ln>
                <a:solidFill>
                  <a:prstClr val="black"/>
                </a:solidFill>
                <a:effectLst/>
                <a:uLnTx/>
                <a:uFillTx/>
                <a:latin typeface="Segoe UI Semibold" panose="020B0502040204020203" pitchFamily="34" charset="0"/>
                <a:ea typeface="+mn-ea"/>
                <a:cs typeface="Segoe UI Semibold" panose="020B0502040204020203" pitchFamily="34" charset="0"/>
              </a:rPr>
              <a:t>including around 45 apprentices per year. </a:t>
            </a:r>
          </a:p>
        </p:txBody>
      </p:sp>
      <p:sp>
        <p:nvSpPr>
          <p:cNvPr id="15" name="TextBox 14">
            <a:extLst>
              <a:ext uri="{FF2B5EF4-FFF2-40B4-BE49-F238E27FC236}">
                <a16:creationId xmlns:a16="http://schemas.microsoft.com/office/drawing/2014/main" id="{1795858A-97C4-B7DE-608C-7338A098A997}"/>
              </a:ext>
            </a:extLst>
          </p:cNvPr>
          <p:cNvSpPr txBox="1"/>
          <p:nvPr/>
        </p:nvSpPr>
        <p:spPr>
          <a:xfrm>
            <a:off x="5307330" y="3346959"/>
            <a:ext cx="3034506" cy="1079976"/>
          </a:xfrm>
          <a:prstGeom prst="rect">
            <a:avLst/>
          </a:prstGeom>
          <a:noFill/>
        </p:spPr>
        <p:txBody>
          <a:bodyPr wrap="square">
            <a:spAutoFit/>
          </a:bodyPr>
          <a:lstStyle/>
          <a:p>
            <a:pPr marL="0" marR="0" lvl="0" indent="0" algn="l" defTabSz="457200" rtl="0" eaLnBrk="1" fontAlgn="auto" latinLnBrk="0" hangingPunct="1">
              <a:lnSpc>
                <a:spcPts val="1300"/>
              </a:lnSpc>
              <a:spcBef>
                <a:spcPts val="0"/>
              </a:spcBef>
              <a:spcAft>
                <a:spcPts val="1200"/>
              </a:spcAft>
              <a:buClrTx/>
              <a:buSzTx/>
              <a:buFontTx/>
              <a:buNone/>
              <a:tabLst/>
              <a:defRPr/>
            </a:pPr>
            <a:r>
              <a:rPr kumimoji="0" lang="en-NZ"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The </a:t>
            </a:r>
            <a:r>
              <a:rPr kumimoji="0" lang="en-NZ"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hlinkClick r:id="rId4" action="ppaction://hlinksldjump"/>
              </a:rPr>
              <a:t>Apprenticeship Schedule </a:t>
            </a:r>
            <a:r>
              <a:rPr kumimoji="0" lang="en-NZ"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tool in this toolkit builds directly off the system that has been implemented across the NZS Group to ensure that apprentices progress through their qualifications. NZS Group also implements similar practices to the ones set out in the </a:t>
            </a:r>
            <a:r>
              <a:rPr kumimoji="0" lang="en-NZ"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hlinkClick r:id="rId5" action="ppaction://hlinksldjump"/>
              </a:rPr>
              <a:t>Tools of the Trade</a:t>
            </a:r>
            <a:r>
              <a:rPr kumimoji="0" lang="en-NZ"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tool.</a:t>
            </a:r>
          </a:p>
        </p:txBody>
      </p:sp>
      <p:pic>
        <p:nvPicPr>
          <p:cNvPr id="19" name="Graphic 18" descr="Magnifying glass with solid fill">
            <a:hlinkClick r:id="rId6" action="ppaction://hlinksldjump"/>
            <a:extLst>
              <a:ext uri="{FF2B5EF4-FFF2-40B4-BE49-F238E27FC236}">
                <a16:creationId xmlns:a16="http://schemas.microsoft.com/office/drawing/2014/main" id="{F46B0284-7641-6EFD-3B25-21FA6418CA6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95800" y="4833198"/>
            <a:ext cx="914400" cy="914400"/>
          </a:xfrm>
          <a:prstGeom prst="rect">
            <a:avLst/>
          </a:prstGeom>
        </p:spPr>
      </p:pic>
      <p:sp>
        <p:nvSpPr>
          <p:cNvPr id="20" name="TextBox 19">
            <a:extLst>
              <a:ext uri="{FF2B5EF4-FFF2-40B4-BE49-F238E27FC236}">
                <a16:creationId xmlns:a16="http://schemas.microsoft.com/office/drawing/2014/main" id="{9751894A-5B4E-B5D6-2EBE-F1051AF2908E}"/>
              </a:ext>
            </a:extLst>
          </p:cNvPr>
          <p:cNvSpPr txBox="1"/>
          <p:nvPr/>
        </p:nvSpPr>
        <p:spPr>
          <a:xfrm>
            <a:off x="2846705" y="5818640"/>
            <a:ext cx="4212590" cy="413126"/>
          </a:xfrm>
          <a:prstGeom prst="rect">
            <a:avLst/>
          </a:prstGeom>
          <a:noFill/>
        </p:spPr>
        <p:txBody>
          <a:bodyPr wrap="square">
            <a:spAutoFit/>
          </a:bodyPr>
          <a:lstStyle/>
          <a:p>
            <a:pPr marL="0" marR="0" lvl="0" indent="0" algn="ctr" defTabSz="457200" rtl="0" eaLnBrk="1" fontAlgn="auto" latinLnBrk="0" hangingPunct="1">
              <a:lnSpc>
                <a:spcPts val="1300"/>
              </a:lnSpc>
              <a:spcBef>
                <a:spcPts val="0"/>
              </a:spcBef>
              <a:spcAft>
                <a:spcPts val="1200"/>
              </a:spcAft>
              <a:buClrTx/>
              <a:buSzTx/>
              <a:buFontTx/>
              <a:buNone/>
              <a:tabLst/>
              <a:defRPr/>
            </a:pPr>
            <a:r>
              <a:rPr kumimoji="0" lang="en-NZ" sz="10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If you’re interested, you can read more about Well Hung Joinery and NZS Group’s practices on pages 46 and 47.</a:t>
            </a:r>
          </a:p>
        </p:txBody>
      </p:sp>
    </p:spTree>
    <p:extLst>
      <p:ext uri="{BB962C8B-B14F-4D97-AF65-F5344CB8AC3E}">
        <p14:creationId xmlns:p14="http://schemas.microsoft.com/office/powerpoint/2010/main" val="4030356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lorful arrows on a blue background&#10;&#10;AI-generated content may be incorrect.">
            <a:extLst>
              <a:ext uri="{FF2B5EF4-FFF2-40B4-BE49-F238E27FC236}">
                <a16:creationId xmlns:a16="http://schemas.microsoft.com/office/drawing/2014/main" id="{1AF523F9-781D-C873-A07B-D64B254EABAD}"/>
              </a:ext>
            </a:extLst>
          </p:cNvPr>
          <p:cNvPicPr>
            <a:picLocks noChangeAspect="1"/>
          </p:cNvPicPr>
          <p:nvPr/>
        </p:nvPicPr>
        <p:blipFill>
          <a:blip r:embed="rId2"/>
          <a:stretch>
            <a:fillRect/>
          </a:stretch>
        </p:blipFill>
        <p:spPr>
          <a:xfrm>
            <a:off x="0" y="0"/>
            <a:ext cx="9906000" cy="6858000"/>
          </a:xfrm>
          <a:prstGeom prst="rect">
            <a:avLst/>
          </a:prstGeom>
        </p:spPr>
      </p:pic>
      <p:sp>
        <p:nvSpPr>
          <p:cNvPr id="2" name="TextBox 1">
            <a:extLst>
              <a:ext uri="{FF2B5EF4-FFF2-40B4-BE49-F238E27FC236}">
                <a16:creationId xmlns:a16="http://schemas.microsoft.com/office/drawing/2014/main" id="{9C2EA2AF-0A29-7748-BB09-E010D7B69D1E}"/>
              </a:ext>
            </a:extLst>
          </p:cNvPr>
          <p:cNvSpPr txBox="1"/>
          <p:nvPr/>
        </p:nvSpPr>
        <p:spPr>
          <a:xfrm>
            <a:off x="7396843" y="3229758"/>
            <a:ext cx="2509157" cy="830997"/>
          </a:xfrm>
          <a:prstGeom prst="rect">
            <a:avLst/>
          </a:prstGeom>
          <a:noFill/>
        </p:spPr>
        <p:txBody>
          <a:bodyPr wrap="square" lIns="0" tIns="0" rIns="0" bIns="0" rtlCol="0">
            <a:spAutoFit/>
          </a:bodyPr>
          <a:lstStyle/>
          <a:p>
            <a:r>
              <a:rPr lang="en-US" sz="5400" b="1">
                <a:solidFill>
                  <a:schemeClr val="bg1"/>
                </a:solidFill>
                <a:latin typeface="Segoe UI Black" panose="020B0502040204020203" pitchFamily="34" charset="0"/>
                <a:cs typeface="Segoe UI Black" panose="020B0502040204020203" pitchFamily="34" charset="0"/>
              </a:rPr>
              <a:t>Tools</a:t>
            </a:r>
          </a:p>
        </p:txBody>
      </p:sp>
    </p:spTree>
    <p:extLst>
      <p:ext uri="{BB962C8B-B14F-4D97-AF65-F5344CB8AC3E}">
        <p14:creationId xmlns:p14="http://schemas.microsoft.com/office/powerpoint/2010/main" val="3372860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and person wearing hard hats&#10;&#10;AI-generated content may be incorrect.">
            <a:extLst>
              <a:ext uri="{FF2B5EF4-FFF2-40B4-BE49-F238E27FC236}">
                <a16:creationId xmlns:a16="http://schemas.microsoft.com/office/drawing/2014/main" id="{B4C7993C-C63B-BFBD-442F-966E771E6A37}"/>
              </a:ext>
            </a:extLst>
          </p:cNvPr>
          <p:cNvPicPr>
            <a:picLocks noChangeAspect="1"/>
          </p:cNvPicPr>
          <p:nvPr/>
        </p:nvPicPr>
        <p:blipFill>
          <a:blip r:embed="rId3"/>
          <a:stretch>
            <a:fillRect/>
          </a:stretch>
        </p:blipFill>
        <p:spPr>
          <a:xfrm>
            <a:off x="-1" y="0"/>
            <a:ext cx="9906001" cy="6858000"/>
          </a:xfrm>
          <a:prstGeom prst="rect">
            <a:avLst/>
          </a:prstGeom>
        </p:spPr>
      </p:pic>
      <p:sp>
        <p:nvSpPr>
          <p:cNvPr id="14" name="TextBox 13">
            <a:extLst>
              <a:ext uri="{FF2B5EF4-FFF2-40B4-BE49-F238E27FC236}">
                <a16:creationId xmlns:a16="http://schemas.microsoft.com/office/drawing/2014/main" id="{1E7B0F50-400B-D8B5-DD77-91308BC96C61}"/>
              </a:ext>
            </a:extLst>
          </p:cNvPr>
          <p:cNvSpPr txBox="1"/>
          <p:nvPr/>
        </p:nvSpPr>
        <p:spPr>
          <a:xfrm>
            <a:off x="6346132" y="2932631"/>
            <a:ext cx="3241040" cy="1041311"/>
          </a:xfrm>
          <a:prstGeom prst="rect">
            <a:avLst/>
          </a:prstGeom>
          <a:noFill/>
        </p:spPr>
        <p:txBody>
          <a:bodyPr wrap="square" lIns="288000">
            <a:spAutoFit/>
          </a:bodyPr>
          <a:lstStyle/>
          <a:p>
            <a:pPr>
              <a:lnSpc>
                <a:spcPts val="3720"/>
              </a:lnSpc>
            </a:pPr>
            <a:r>
              <a:rPr lang="en-NZ" sz="3600" b="1" kern="100">
                <a:solidFill>
                  <a:schemeClr val="bg1"/>
                </a:solidFill>
                <a:latin typeface="Segoe UI Black" panose="020B0502040204020203" pitchFamily="34" charset="0"/>
                <a:ea typeface="Aptos" panose="020B0004020202020204" pitchFamily="34" charset="0"/>
                <a:cs typeface="Segoe UI Black" panose="020B0502040204020203" pitchFamily="34" charset="0"/>
              </a:rPr>
              <a:t>Recruitment </a:t>
            </a:r>
            <a:br>
              <a:rPr lang="en-NZ" sz="3600" b="1" kern="100">
                <a:solidFill>
                  <a:schemeClr val="bg1"/>
                </a:solidFill>
                <a:latin typeface="Segoe UI Black" panose="020B0502040204020203" pitchFamily="34" charset="0"/>
                <a:ea typeface="Aptos" panose="020B0004020202020204" pitchFamily="34" charset="0"/>
                <a:cs typeface="Segoe UI Black" panose="020B0502040204020203" pitchFamily="34" charset="0"/>
              </a:rPr>
            </a:br>
            <a:r>
              <a:rPr lang="en-NZ" sz="3600" b="1" kern="100">
                <a:solidFill>
                  <a:schemeClr val="bg1"/>
                </a:solidFill>
                <a:latin typeface="Segoe UI Black" panose="020B0502040204020203" pitchFamily="34" charset="0"/>
                <a:ea typeface="Aptos" panose="020B0004020202020204" pitchFamily="34" charset="0"/>
                <a:cs typeface="Segoe UI Black" panose="020B0502040204020203" pitchFamily="34" charset="0"/>
              </a:rPr>
              <a:t>Framework</a:t>
            </a:r>
          </a:p>
        </p:txBody>
      </p:sp>
      <p:pic>
        <p:nvPicPr>
          <p:cNvPr id="6" name="Graphic 5">
            <a:extLst>
              <a:ext uri="{FF2B5EF4-FFF2-40B4-BE49-F238E27FC236}">
                <a16:creationId xmlns:a16="http://schemas.microsoft.com/office/drawing/2014/main" id="{F94B07F9-C8B8-1B37-90C0-8E98188286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57975" y="2305050"/>
            <a:ext cx="540000" cy="540000"/>
          </a:xfrm>
          <a:prstGeom prst="rect">
            <a:avLst/>
          </a:prstGeom>
        </p:spPr>
      </p:pic>
    </p:spTree>
    <p:extLst>
      <p:ext uri="{BB962C8B-B14F-4D97-AF65-F5344CB8AC3E}">
        <p14:creationId xmlns:p14="http://schemas.microsoft.com/office/powerpoint/2010/main" val="1671749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7926760-D4C7-6072-A22B-E331A30BEAF5}"/>
              </a:ext>
            </a:extLst>
          </p:cNvPr>
          <p:cNvSpPr/>
          <p:nvPr/>
        </p:nvSpPr>
        <p:spPr>
          <a:xfrm>
            <a:off x="0" y="0"/>
            <a:ext cx="3189288" cy="6858000"/>
          </a:xfrm>
          <a:prstGeom prst="rect">
            <a:avLst/>
          </a:prstGeom>
          <a:solidFill>
            <a:srgbClr val="1027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Rounded Corners 42">
            <a:extLst>
              <a:ext uri="{FF2B5EF4-FFF2-40B4-BE49-F238E27FC236}">
                <a16:creationId xmlns:a16="http://schemas.microsoft.com/office/drawing/2014/main" id="{B1BB1DB6-94C6-FB2A-4F11-8DABFDC13281}"/>
              </a:ext>
            </a:extLst>
          </p:cNvPr>
          <p:cNvSpPr/>
          <p:nvPr/>
        </p:nvSpPr>
        <p:spPr>
          <a:xfrm>
            <a:off x="6726239" y="3550626"/>
            <a:ext cx="2455200" cy="830874"/>
          </a:xfrm>
          <a:prstGeom prst="roundRect">
            <a:avLst>
              <a:gd name="adj" fmla="val 0"/>
            </a:avLst>
          </a:prstGeom>
          <a:solidFill>
            <a:srgbClr val="10273C">
              <a:alpha val="9804"/>
            </a:srgbClr>
          </a:solidFill>
          <a:ln w="12700" cap="flat" cmpd="sng" algn="ctr">
            <a:noFill/>
            <a:prstDash val="solid"/>
            <a:miter lim="800000"/>
          </a:ln>
          <a:effectLst/>
        </p:spPr>
        <p:txBody>
          <a:bodyPr lIns="36000" tIns="252000" rIns="72000" bIns="72000" rtlCol="0" anchor="t" anchorCtr="0">
            <a:noAutofit/>
          </a:bodyPr>
          <a:lstStyle/>
          <a:p>
            <a:pPr algn="ctr" defTabSz="914400">
              <a:defRPr/>
            </a:pPr>
            <a:endParaRPr lang="en-NZ" sz="1200" kern="0">
              <a:solidFill>
                <a:srgbClr val="36424A"/>
              </a:solidFill>
              <a:latin typeface="Segoe UI" panose="020B0502040204020203" pitchFamily="34" charset="0"/>
              <a:cs typeface="Segoe UI" panose="020B0502040204020203" pitchFamily="34" charset="0"/>
            </a:endParaRPr>
          </a:p>
        </p:txBody>
      </p:sp>
      <p:sp>
        <p:nvSpPr>
          <p:cNvPr id="55" name="Rectangle: Rounded Corners 42">
            <a:extLst>
              <a:ext uri="{FF2B5EF4-FFF2-40B4-BE49-F238E27FC236}">
                <a16:creationId xmlns:a16="http://schemas.microsoft.com/office/drawing/2014/main" id="{268EAFCF-D82D-BB86-5379-B181EEB6A123}"/>
              </a:ext>
            </a:extLst>
          </p:cNvPr>
          <p:cNvSpPr/>
          <p:nvPr/>
        </p:nvSpPr>
        <p:spPr>
          <a:xfrm>
            <a:off x="3602745" y="3869985"/>
            <a:ext cx="2455200" cy="844890"/>
          </a:xfrm>
          <a:prstGeom prst="roundRect">
            <a:avLst>
              <a:gd name="adj" fmla="val 0"/>
            </a:avLst>
          </a:prstGeom>
          <a:solidFill>
            <a:srgbClr val="10273C">
              <a:alpha val="9804"/>
            </a:srgbClr>
          </a:solidFill>
          <a:ln w="12700" cap="flat" cmpd="sng" algn="ctr">
            <a:noFill/>
            <a:prstDash val="solid"/>
            <a:miter lim="800000"/>
          </a:ln>
          <a:effectLst/>
        </p:spPr>
        <p:txBody>
          <a:bodyPr lIns="36000" tIns="252000" rIns="72000" bIns="72000" rtlCol="0" anchor="t" anchorCtr="0">
            <a:noAutofit/>
          </a:bodyPr>
          <a:lstStyle/>
          <a:p>
            <a:pPr algn="ctr" defTabSz="914400">
              <a:defRPr/>
            </a:pPr>
            <a:endParaRPr lang="en-NZ" sz="1200" kern="0">
              <a:solidFill>
                <a:srgbClr val="36424A"/>
              </a:solidFill>
              <a:latin typeface="Segoe UI" panose="020B0502040204020203" pitchFamily="34" charset="0"/>
              <a:cs typeface="Segoe UI" panose="020B0502040204020203" pitchFamily="34" charset="0"/>
            </a:endParaRPr>
          </a:p>
        </p:txBody>
      </p:sp>
      <p:sp>
        <p:nvSpPr>
          <p:cNvPr id="2" name="Footer Placeholder 1">
            <a:extLst>
              <a:ext uri="{FF2B5EF4-FFF2-40B4-BE49-F238E27FC236}">
                <a16:creationId xmlns:a16="http://schemas.microsoft.com/office/drawing/2014/main" id="{89592FD2-1801-B9E2-6870-EBE19BFB3BDA}"/>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C190C8F1-8C52-7D3B-EACA-D4D585A8BD1B}"/>
              </a:ext>
            </a:extLst>
          </p:cNvPr>
          <p:cNvSpPr>
            <a:spLocks noGrp="1"/>
          </p:cNvSpPr>
          <p:nvPr>
            <p:ph type="sldNum" sz="quarter" idx="4"/>
          </p:nvPr>
        </p:nvSpPr>
        <p:spPr/>
        <p:txBody>
          <a:bodyPr/>
          <a:lstStyle/>
          <a:p>
            <a:fld id="{1DF4AAA5-C268-2745-B477-E8FB4AEBEA9C}" type="slidenum">
              <a:rPr lang="en-US" smtClean="0"/>
              <a:pPr/>
              <a:t>8</a:t>
            </a:fld>
            <a:endParaRPr lang="en-US"/>
          </a:p>
        </p:txBody>
      </p:sp>
      <p:sp>
        <p:nvSpPr>
          <p:cNvPr id="12" name="TextBox 11">
            <a:extLst>
              <a:ext uri="{FF2B5EF4-FFF2-40B4-BE49-F238E27FC236}">
                <a16:creationId xmlns:a16="http://schemas.microsoft.com/office/drawing/2014/main" id="{B6F5DFC3-7C68-4A63-68C1-669811B6D4C2}"/>
              </a:ext>
            </a:extLst>
          </p:cNvPr>
          <p:cNvSpPr txBox="1"/>
          <p:nvPr/>
        </p:nvSpPr>
        <p:spPr>
          <a:xfrm>
            <a:off x="381000" y="2481675"/>
            <a:ext cx="2667000" cy="3808607"/>
          </a:xfrm>
          <a:prstGeom prst="rect">
            <a:avLst/>
          </a:prstGeom>
          <a:noFill/>
        </p:spPr>
        <p:txBody>
          <a:bodyPr wrap="square" lIns="0" tIns="0" rIns="0" bIns="0" rtlCol="0">
            <a:spAutoFit/>
          </a:bodyPr>
          <a:lstStyle/>
          <a:p>
            <a:pPr>
              <a:lnSpc>
                <a:spcPts val="1350"/>
              </a:lnSpc>
              <a:spcAft>
                <a:spcPts val="1200"/>
              </a:spcAft>
            </a:pPr>
            <a:r>
              <a:rPr lang="en-NZ" sz="1100">
                <a:solidFill>
                  <a:schemeClr val="bg1"/>
                </a:solidFill>
                <a:latin typeface="Segoe UI" panose="020B0502040204020203" pitchFamily="34" charset="0"/>
                <a:cs typeface="Segoe UI" panose="020B0502040204020203" pitchFamily="34" charset="0"/>
              </a:rPr>
              <a:t>The Recruitment Framework gives businesses a structured, consistent </a:t>
            </a:r>
            <a:br>
              <a:rPr lang="en-NZ" sz="1100">
                <a:solidFill>
                  <a:schemeClr val="bg1"/>
                </a:solidFill>
                <a:latin typeface="Segoe UI" panose="020B0502040204020203" pitchFamily="34" charset="0"/>
                <a:cs typeface="Segoe UI" panose="020B0502040204020203" pitchFamily="34" charset="0"/>
              </a:rPr>
            </a:br>
            <a:r>
              <a:rPr lang="en-NZ" sz="1100">
                <a:solidFill>
                  <a:schemeClr val="bg1"/>
                </a:solidFill>
                <a:latin typeface="Segoe UI" panose="020B0502040204020203" pitchFamily="34" charset="0"/>
                <a:cs typeface="Segoe UI" panose="020B0502040204020203" pitchFamily="34" charset="0"/>
              </a:rPr>
              <a:t>way to assess candidates applying for labouring roles that may lead into apprenticeships. It ensures that decisions are based not only on availability but also on the potential, behaviours, and fit that make a successful apprentice.</a:t>
            </a:r>
          </a:p>
          <a:p>
            <a:pPr>
              <a:lnSpc>
                <a:spcPts val="1300"/>
              </a:lnSpc>
              <a:spcAft>
                <a:spcPts val="600"/>
              </a:spcAft>
            </a:pPr>
            <a:r>
              <a:rPr lang="en-NZ" sz="1000" b="1">
                <a:solidFill>
                  <a:schemeClr val="bg1"/>
                </a:solidFill>
                <a:latin typeface="Segoe UI" panose="020B0502040204020203" pitchFamily="34" charset="0"/>
                <a:cs typeface="Segoe UI" panose="020B0502040204020203" pitchFamily="34" charset="0"/>
              </a:rPr>
              <a:t>The Recruitment Framework helps employers to:</a:t>
            </a:r>
          </a:p>
          <a:p>
            <a:pPr marL="171450" indent="-171450">
              <a:lnSpc>
                <a:spcPts val="1300"/>
              </a:lnSpc>
              <a:spcAft>
                <a:spcPts val="600"/>
              </a:spcAft>
              <a:buClr>
                <a:schemeClr val="bg1"/>
              </a:buClr>
              <a:buSzPct val="90000"/>
              <a:buFont typeface="System Font Regular"/>
              <a:buChar char="►"/>
            </a:pPr>
            <a:r>
              <a:rPr lang="en-NZ" sz="1000">
                <a:solidFill>
                  <a:schemeClr val="bg1"/>
                </a:solidFill>
                <a:latin typeface="Segoe UI" panose="020B0502040204020203" pitchFamily="34" charset="0"/>
                <a:cs typeface="Segoe UI" panose="020B0502040204020203" pitchFamily="34" charset="0"/>
              </a:rPr>
              <a:t>identify candidates with the right foundation to succeed in the Confirm Stage</a:t>
            </a:r>
          </a:p>
          <a:p>
            <a:pPr marL="171450" indent="-171450">
              <a:lnSpc>
                <a:spcPts val="1300"/>
              </a:lnSpc>
              <a:spcAft>
                <a:spcPts val="600"/>
              </a:spcAft>
              <a:buClr>
                <a:schemeClr val="bg1"/>
              </a:buClr>
              <a:buSzPct val="90000"/>
              <a:buFont typeface="System Font Regular"/>
              <a:buChar char="►"/>
            </a:pPr>
            <a:r>
              <a:rPr lang="en-NZ" sz="1000">
                <a:solidFill>
                  <a:schemeClr val="bg1"/>
                </a:solidFill>
                <a:latin typeface="Segoe UI" panose="020B0502040204020203" pitchFamily="34" charset="0"/>
                <a:cs typeface="Segoe UI" panose="020B0502040204020203" pitchFamily="34" charset="0"/>
              </a:rPr>
              <a:t>use transparent criteria to make interview decisions</a:t>
            </a:r>
          </a:p>
          <a:p>
            <a:pPr marL="171450" indent="-171450">
              <a:lnSpc>
                <a:spcPts val="1300"/>
              </a:lnSpc>
              <a:spcAft>
                <a:spcPts val="600"/>
              </a:spcAft>
              <a:buClr>
                <a:schemeClr val="bg1"/>
              </a:buClr>
              <a:buSzPct val="90000"/>
              <a:buFont typeface="System Font Regular"/>
              <a:buChar char="►"/>
            </a:pPr>
            <a:r>
              <a:rPr lang="en-NZ" sz="1000">
                <a:solidFill>
                  <a:schemeClr val="bg1"/>
                </a:solidFill>
                <a:latin typeface="Segoe UI" panose="020B0502040204020203" pitchFamily="34" charset="0"/>
                <a:cs typeface="Segoe UI" panose="020B0502040204020203" pitchFamily="34" charset="0"/>
              </a:rPr>
              <a:t>reduce turnover by hiring people who will </a:t>
            </a:r>
            <a:br>
              <a:rPr lang="en-NZ" sz="1000">
                <a:solidFill>
                  <a:schemeClr val="bg1"/>
                </a:solidFill>
                <a:latin typeface="Segoe UI" panose="020B0502040204020203" pitchFamily="34" charset="0"/>
                <a:cs typeface="Segoe UI" panose="020B0502040204020203" pitchFamily="34" charset="0"/>
              </a:rPr>
            </a:br>
            <a:r>
              <a:rPr lang="en-NZ" sz="1000">
                <a:solidFill>
                  <a:schemeClr val="bg1"/>
                </a:solidFill>
                <a:latin typeface="Segoe UI" panose="020B0502040204020203" pitchFamily="34" charset="0"/>
                <a:cs typeface="Segoe UI" panose="020B0502040204020203" pitchFamily="34" charset="0"/>
              </a:rPr>
              <a:t>fit into the business and stay</a:t>
            </a:r>
          </a:p>
          <a:p>
            <a:pPr marL="171450" indent="-171450">
              <a:lnSpc>
                <a:spcPts val="1300"/>
              </a:lnSpc>
              <a:spcAft>
                <a:spcPts val="600"/>
              </a:spcAft>
              <a:buClr>
                <a:schemeClr val="bg1"/>
              </a:buClr>
              <a:buSzPct val="90000"/>
              <a:buFont typeface="System Font Regular"/>
              <a:buChar char="►"/>
            </a:pPr>
            <a:r>
              <a:rPr lang="en-NZ" sz="1000">
                <a:solidFill>
                  <a:schemeClr val="bg1"/>
                </a:solidFill>
                <a:latin typeface="Segoe UI" panose="020B0502040204020203" pitchFamily="34" charset="0"/>
                <a:cs typeface="Segoe UI" panose="020B0502040204020203" pitchFamily="34" charset="0"/>
              </a:rPr>
              <a:t>build a pipeline of apprentices who are motivated and aligned with company values.</a:t>
            </a:r>
          </a:p>
          <a:p>
            <a:pPr>
              <a:lnSpc>
                <a:spcPts val="1350"/>
              </a:lnSpc>
              <a:spcAft>
                <a:spcPts val="1200"/>
              </a:spcAft>
            </a:pPr>
            <a:endParaRPr lang="en-NZ" sz="1100">
              <a:solidFill>
                <a:schemeClr val="bg1"/>
              </a:solidFill>
              <a:latin typeface="Segoe UI" panose="020B0502040204020203" pitchFamily="34" charset="0"/>
              <a:cs typeface="Segoe UI" panose="020B0502040204020203" pitchFamily="34" charset="0"/>
            </a:endParaRPr>
          </a:p>
        </p:txBody>
      </p:sp>
      <p:sp>
        <p:nvSpPr>
          <p:cNvPr id="13" name="TextBox 12">
            <a:extLst>
              <a:ext uri="{FF2B5EF4-FFF2-40B4-BE49-F238E27FC236}">
                <a16:creationId xmlns:a16="http://schemas.microsoft.com/office/drawing/2014/main" id="{4361D75D-BAA8-5042-F729-E01C5DFA2136}"/>
              </a:ext>
            </a:extLst>
          </p:cNvPr>
          <p:cNvSpPr txBox="1"/>
          <p:nvPr/>
        </p:nvSpPr>
        <p:spPr>
          <a:xfrm>
            <a:off x="381000" y="1910064"/>
            <a:ext cx="2384502" cy="430887"/>
          </a:xfrm>
          <a:prstGeom prst="rect">
            <a:avLst/>
          </a:prstGeom>
          <a:noFill/>
        </p:spPr>
        <p:txBody>
          <a:bodyPr wrap="square" lIns="0" tIns="0" rIns="0" bIns="0">
            <a:spAutoFit/>
          </a:bodyPr>
          <a:lstStyle/>
          <a:p>
            <a:r>
              <a:rPr lang="en-NZ" sz="1400" b="1">
                <a:solidFill>
                  <a:srgbClr val="E2E228"/>
                </a:solidFill>
                <a:latin typeface="Segoe UI Black" panose="020B0502040204020203" pitchFamily="34" charset="0"/>
                <a:cs typeface="Segoe UI Black" panose="020B0502040204020203" pitchFamily="34" charset="0"/>
              </a:rPr>
              <a:t>Purpose of the Recruitment Framework</a:t>
            </a:r>
          </a:p>
        </p:txBody>
      </p:sp>
      <p:sp>
        <p:nvSpPr>
          <p:cNvPr id="16" name="TextBox 15">
            <a:extLst>
              <a:ext uri="{FF2B5EF4-FFF2-40B4-BE49-F238E27FC236}">
                <a16:creationId xmlns:a16="http://schemas.microsoft.com/office/drawing/2014/main" id="{E0885CA4-A2AF-5291-20A8-86234272A496}"/>
              </a:ext>
            </a:extLst>
          </p:cNvPr>
          <p:cNvSpPr txBox="1"/>
          <p:nvPr/>
        </p:nvSpPr>
        <p:spPr>
          <a:xfrm>
            <a:off x="381001" y="549275"/>
            <a:ext cx="2667000" cy="1192634"/>
          </a:xfrm>
          <a:prstGeom prst="rect">
            <a:avLst/>
          </a:prstGeom>
          <a:noFill/>
        </p:spPr>
        <p:txBody>
          <a:bodyPr wrap="square" lIns="0" tIns="0" rIns="0" bIns="0" rtlCol="0">
            <a:spAutoFit/>
          </a:bodyPr>
          <a:lstStyle/>
          <a:p>
            <a:pPr>
              <a:lnSpc>
                <a:spcPts val="3060"/>
              </a:lnSpc>
            </a:pPr>
            <a:r>
              <a:rPr lang="en-US" sz="2800" b="1" spc="-10">
                <a:solidFill>
                  <a:schemeClr val="bg1"/>
                </a:solidFill>
                <a:latin typeface="Segoe UI Black" panose="020B0502040204020203" pitchFamily="34" charset="0"/>
                <a:cs typeface="Segoe UI Black" panose="020B0502040204020203" pitchFamily="34" charset="0"/>
              </a:rPr>
              <a:t>Recruitment </a:t>
            </a:r>
            <a:r>
              <a:rPr lang="en-US" sz="2800" b="1">
                <a:solidFill>
                  <a:schemeClr val="bg1"/>
                </a:solidFill>
                <a:latin typeface="Segoe UI Black" panose="020B0502040204020203" pitchFamily="34" charset="0"/>
                <a:cs typeface="Segoe UI Black" panose="020B0502040204020203" pitchFamily="34" charset="0"/>
              </a:rPr>
              <a:t>Framework </a:t>
            </a:r>
            <a:r>
              <a:rPr lang="en-US" sz="2800" b="1" i="1">
                <a:solidFill>
                  <a:schemeClr val="bg1"/>
                </a:solidFill>
                <a:latin typeface="Segoe UI Semibold" panose="020B0502040204020203" pitchFamily="34" charset="0"/>
                <a:cs typeface="Segoe UI Semibold" panose="020B0502040204020203" pitchFamily="34" charset="0"/>
              </a:rPr>
              <a:t>How-to guide</a:t>
            </a:r>
          </a:p>
        </p:txBody>
      </p:sp>
      <p:sp>
        <p:nvSpPr>
          <p:cNvPr id="54" name="TextBox 53">
            <a:extLst>
              <a:ext uri="{FF2B5EF4-FFF2-40B4-BE49-F238E27FC236}">
                <a16:creationId xmlns:a16="http://schemas.microsoft.com/office/drawing/2014/main" id="{C8E2BC69-35DB-D931-B011-E92C819D52AB}"/>
              </a:ext>
            </a:extLst>
          </p:cNvPr>
          <p:cNvSpPr txBox="1"/>
          <p:nvPr/>
        </p:nvSpPr>
        <p:spPr>
          <a:xfrm>
            <a:off x="6726240" y="2085803"/>
            <a:ext cx="2455200" cy="2076615"/>
          </a:xfrm>
          <a:prstGeom prst="rect">
            <a:avLst/>
          </a:prstGeom>
          <a:noFill/>
        </p:spPr>
        <p:txBody>
          <a:bodyPr wrap="square" lIns="0" tIns="0" rIns="0" bIns="0" numCol="1" rtlCol="0">
            <a:noAutofit/>
          </a:bodyPr>
          <a:lstStyle/>
          <a:p>
            <a:pPr marL="542925" lvl="0">
              <a:lnSpc>
                <a:spcPts val="1300"/>
              </a:lnSpc>
              <a:spcAft>
                <a:spcPts val="600"/>
              </a:spcAft>
              <a:buClr>
                <a:srgbClr val="10273C"/>
              </a:buClr>
              <a:buSzPct val="90000"/>
            </a:pPr>
            <a:r>
              <a:rPr lang="en-NZ" sz="1000" b="1" dirty="0">
                <a:solidFill>
                  <a:srgbClr val="000000"/>
                </a:solidFill>
                <a:latin typeface="Segoe UI" panose="020B0502040204020203" pitchFamily="34" charset="0"/>
                <a:cs typeface="Segoe UI" panose="020B0502040204020203" pitchFamily="34" charset="0"/>
              </a:rPr>
              <a:t>Fit criteria </a:t>
            </a:r>
            <a:br>
              <a:rPr lang="en-NZ" sz="1000" b="1" dirty="0">
                <a:solidFill>
                  <a:srgbClr val="000000"/>
                </a:solidFill>
                <a:latin typeface="Segoe UI" panose="020B0502040204020203" pitchFamily="34" charset="0"/>
                <a:cs typeface="Segoe UI" panose="020B0502040204020203" pitchFamily="34" charset="0"/>
              </a:rPr>
            </a:br>
            <a:r>
              <a:rPr lang="en-NZ" sz="1000" b="1" dirty="0">
                <a:solidFill>
                  <a:srgbClr val="000000"/>
                </a:solidFill>
                <a:latin typeface="Segoe UI" panose="020B0502040204020203" pitchFamily="34" charset="0"/>
                <a:cs typeface="Segoe UI" panose="020B0502040204020203" pitchFamily="34" charset="0"/>
              </a:rPr>
              <a:t>(Cultural &amp; Personal Fit):</a:t>
            </a:r>
          </a:p>
          <a:p>
            <a:pPr lvl="0">
              <a:lnSpc>
                <a:spcPts val="1300"/>
              </a:lnSpc>
              <a:spcAft>
                <a:spcPts val="1200"/>
              </a:spcAft>
              <a:buClr>
                <a:srgbClr val="10273C"/>
              </a:buClr>
              <a:buSzPct val="90000"/>
            </a:pPr>
            <a:r>
              <a:rPr lang="en-NZ" sz="1000" dirty="0">
                <a:solidFill>
                  <a:srgbClr val="000000"/>
                </a:solidFill>
                <a:latin typeface="Segoe UI" panose="020B0502040204020203" pitchFamily="34" charset="0"/>
                <a:cs typeface="Segoe UI" panose="020B0502040204020203" pitchFamily="34" charset="0"/>
              </a:rPr>
              <a:t>These criteria focus on the person behind the CV, their background, hobbies, personality, values, and future goals. They are assessed through open-ended prompts that help you get to know the candidate as a whole person.</a:t>
            </a:r>
          </a:p>
          <a:p>
            <a:pPr marL="266700" lvl="2">
              <a:lnSpc>
                <a:spcPts val="1300"/>
              </a:lnSpc>
              <a:spcAft>
                <a:spcPts val="1200"/>
              </a:spcAft>
            </a:pPr>
            <a:r>
              <a:rPr lang="en-NZ" sz="1000" b="1" dirty="0">
                <a:solidFill>
                  <a:srgbClr val="000000"/>
                </a:solidFill>
                <a:latin typeface="Segoe UI" panose="020B0502040204020203" pitchFamily="34" charset="0"/>
                <a:cs typeface="Segoe UI" panose="020B0502040204020203" pitchFamily="34" charset="0"/>
              </a:rPr>
              <a:t>Purpose:</a:t>
            </a:r>
            <a:r>
              <a:rPr lang="en-NZ" sz="1000" dirty="0">
                <a:solidFill>
                  <a:srgbClr val="000000"/>
                </a:solidFill>
                <a:latin typeface="Segoe UI" panose="020B0502040204020203" pitchFamily="34" charset="0"/>
                <a:cs typeface="Segoe UI" panose="020B0502040204020203" pitchFamily="34" charset="0"/>
              </a:rPr>
              <a:t> To check if the candidate </a:t>
            </a:r>
            <a:br>
              <a:rPr lang="en-NZ" sz="1000" dirty="0">
                <a:solidFill>
                  <a:srgbClr val="000000"/>
                </a:solidFill>
                <a:latin typeface="Segoe UI" panose="020B0502040204020203" pitchFamily="34" charset="0"/>
                <a:cs typeface="Segoe UI" panose="020B0502040204020203" pitchFamily="34" charset="0"/>
              </a:rPr>
            </a:br>
            <a:r>
              <a:rPr lang="en-NZ" sz="1000" dirty="0">
                <a:solidFill>
                  <a:srgbClr val="000000"/>
                </a:solidFill>
                <a:latin typeface="Segoe UI" panose="020B0502040204020203" pitchFamily="34" charset="0"/>
                <a:cs typeface="Segoe UI" panose="020B0502040204020203" pitchFamily="34" charset="0"/>
              </a:rPr>
              <a:t>will fit with your team, share your values, and thrive in your business environment.</a:t>
            </a:r>
          </a:p>
        </p:txBody>
      </p:sp>
      <p:sp>
        <p:nvSpPr>
          <p:cNvPr id="72" name="TextBox 71">
            <a:extLst>
              <a:ext uri="{FF2B5EF4-FFF2-40B4-BE49-F238E27FC236}">
                <a16:creationId xmlns:a16="http://schemas.microsoft.com/office/drawing/2014/main" id="{9F0B4134-AA79-3DF3-643A-6CF55137AD23}"/>
              </a:ext>
            </a:extLst>
          </p:cNvPr>
          <p:cNvSpPr txBox="1"/>
          <p:nvPr/>
        </p:nvSpPr>
        <p:spPr>
          <a:xfrm>
            <a:off x="3602746" y="2085804"/>
            <a:ext cx="2456092" cy="2552174"/>
          </a:xfrm>
          <a:prstGeom prst="rect">
            <a:avLst/>
          </a:prstGeom>
          <a:noFill/>
        </p:spPr>
        <p:txBody>
          <a:bodyPr wrap="square" lIns="0" tIns="0" rIns="0" bIns="0">
            <a:spAutoFit/>
          </a:bodyPr>
          <a:lstStyle/>
          <a:p>
            <a:pPr marL="542925" lvl="0">
              <a:lnSpc>
                <a:spcPts val="1300"/>
              </a:lnSpc>
              <a:spcAft>
                <a:spcPts val="600"/>
              </a:spcAft>
              <a:buClr>
                <a:srgbClr val="10273C"/>
              </a:buClr>
              <a:buSzPct val="90000"/>
            </a:pPr>
            <a:r>
              <a:rPr lang="en-NZ" sz="1000" b="1" dirty="0">
                <a:solidFill>
                  <a:srgbClr val="000000"/>
                </a:solidFill>
                <a:latin typeface="Segoe UI" panose="020B0502040204020203" pitchFamily="34" charset="0"/>
                <a:cs typeface="Segoe UI" panose="020B0502040204020203" pitchFamily="34" charset="0"/>
              </a:rPr>
              <a:t>Recruitment criteria (Capabilities &amp; Behaviours):</a:t>
            </a:r>
            <a:r>
              <a:rPr lang="en-NZ" sz="1000" dirty="0">
                <a:solidFill>
                  <a:srgbClr val="000000"/>
                </a:solidFill>
                <a:latin typeface="Segoe UI" panose="020B0502040204020203" pitchFamily="34" charset="0"/>
                <a:cs typeface="Segoe UI" panose="020B0502040204020203" pitchFamily="34" charset="0"/>
              </a:rPr>
              <a:t> </a:t>
            </a:r>
          </a:p>
          <a:p>
            <a:pPr lvl="0">
              <a:lnSpc>
                <a:spcPts val="1300"/>
              </a:lnSpc>
              <a:spcAft>
                <a:spcPts val="1200"/>
              </a:spcAft>
              <a:buClr>
                <a:srgbClr val="10273C"/>
              </a:buClr>
              <a:buSzPct val="90000"/>
            </a:pPr>
            <a:r>
              <a:rPr lang="en-NZ" sz="1000" dirty="0">
                <a:solidFill>
                  <a:srgbClr val="000000"/>
                </a:solidFill>
                <a:latin typeface="Segoe UI" panose="020B0502040204020203" pitchFamily="34" charset="0"/>
                <a:cs typeface="Segoe UI" panose="020B0502040204020203" pitchFamily="34" charset="0"/>
              </a:rPr>
              <a:t>These criteria focus on the qualities that predict apprenticeship success, their work ethic, reliability, safety mindset, motivation, initiative, problem-solving, communication, teamwork, and attitude. They are assessed through structured interview prompts that ask candidates to provide real examples from their past experience.</a:t>
            </a:r>
          </a:p>
          <a:p>
            <a:pPr marL="266700">
              <a:lnSpc>
                <a:spcPts val="1300"/>
              </a:lnSpc>
              <a:spcAft>
                <a:spcPts val="1200"/>
              </a:spcAft>
              <a:buClr>
                <a:srgbClr val="10273C"/>
              </a:buClr>
              <a:buSzPct val="90000"/>
            </a:pPr>
            <a:r>
              <a:rPr lang="en-NZ" sz="1000" b="1" dirty="0">
                <a:solidFill>
                  <a:srgbClr val="000000"/>
                </a:solidFill>
                <a:latin typeface="Segoe UI" panose="020B0502040204020203" pitchFamily="34" charset="0"/>
                <a:cs typeface="Segoe UI" panose="020B0502040204020203" pitchFamily="34" charset="0"/>
              </a:rPr>
              <a:t>Purpose: </a:t>
            </a:r>
            <a:r>
              <a:rPr lang="en-NZ" sz="1000" dirty="0">
                <a:solidFill>
                  <a:srgbClr val="000000"/>
                </a:solidFill>
                <a:latin typeface="Segoe UI" panose="020B0502040204020203" pitchFamily="34" charset="0"/>
                <a:cs typeface="Segoe UI" panose="020B0502040204020203" pitchFamily="34" charset="0"/>
              </a:rPr>
              <a:t>To check if the candidate </a:t>
            </a:r>
            <a:br>
              <a:rPr lang="en-NZ" sz="1000" dirty="0">
                <a:solidFill>
                  <a:srgbClr val="000000"/>
                </a:solidFill>
                <a:latin typeface="Segoe UI" panose="020B0502040204020203" pitchFamily="34" charset="0"/>
                <a:cs typeface="Segoe UI" panose="020B0502040204020203" pitchFamily="34" charset="0"/>
              </a:rPr>
            </a:br>
            <a:r>
              <a:rPr lang="en-NZ" sz="1000" dirty="0">
                <a:solidFill>
                  <a:srgbClr val="000000"/>
                </a:solidFill>
                <a:latin typeface="Segoe UI" panose="020B0502040204020203" pitchFamily="34" charset="0"/>
                <a:cs typeface="Segoe UI" panose="020B0502040204020203" pitchFamily="34" charset="0"/>
              </a:rPr>
              <a:t>has the behaviours and mindset to succeed in the trade and apprenticeship.</a:t>
            </a:r>
          </a:p>
        </p:txBody>
      </p:sp>
      <p:sp>
        <p:nvSpPr>
          <p:cNvPr id="4" name="TextBox 3">
            <a:extLst>
              <a:ext uri="{FF2B5EF4-FFF2-40B4-BE49-F238E27FC236}">
                <a16:creationId xmlns:a16="http://schemas.microsoft.com/office/drawing/2014/main" id="{A3AE48A8-5133-11B2-A8A9-DD029D7AE67A}"/>
              </a:ext>
            </a:extLst>
          </p:cNvPr>
          <p:cNvSpPr txBox="1"/>
          <p:nvPr/>
        </p:nvSpPr>
        <p:spPr>
          <a:xfrm>
            <a:off x="3562578" y="985099"/>
            <a:ext cx="5962421" cy="410562"/>
          </a:xfrm>
          <a:prstGeom prst="rect">
            <a:avLst/>
          </a:prstGeom>
          <a:noFill/>
        </p:spPr>
        <p:txBody>
          <a:bodyPr wrap="square" lIns="0" tIns="0" rIns="0" bIns="0">
            <a:spAutoFit/>
          </a:bodyPr>
          <a:lstStyle/>
          <a:p>
            <a:pPr>
              <a:lnSpc>
                <a:spcPts val="1350"/>
              </a:lnSpc>
              <a:spcBef>
                <a:spcPts val="600"/>
              </a:spcBef>
              <a:spcAft>
                <a:spcPts val="600"/>
              </a:spcAft>
            </a:pPr>
            <a:r>
              <a:rPr lang="en-NZ" sz="1400" b="1">
                <a:solidFill>
                  <a:srgbClr val="10273C"/>
                </a:solidFill>
                <a:latin typeface="Segoe UI Black" panose="020B0502040204020203" pitchFamily="34" charset="0"/>
                <a:cs typeface="Segoe UI Black" panose="020B0502040204020203" pitchFamily="34" charset="0"/>
              </a:rPr>
              <a:t>The two components of the framework</a:t>
            </a:r>
          </a:p>
          <a:p>
            <a:pPr>
              <a:lnSpc>
                <a:spcPts val="1300"/>
              </a:lnSpc>
              <a:spcAft>
                <a:spcPts val="600"/>
              </a:spcAft>
            </a:pPr>
            <a:r>
              <a:rPr lang="en-NZ" sz="1000">
                <a:solidFill>
                  <a:srgbClr val="000000"/>
                </a:solidFill>
                <a:latin typeface="Segoe UI" panose="020B0502040204020203" pitchFamily="34" charset="0"/>
                <a:cs typeface="Segoe UI" panose="020B0502040204020203" pitchFamily="34" charset="0"/>
              </a:rPr>
              <a:t>The Recruitment Framework is made up of two complementary components.</a:t>
            </a:r>
          </a:p>
        </p:txBody>
      </p:sp>
      <p:cxnSp>
        <p:nvCxnSpPr>
          <p:cNvPr id="14" name="Straight Connector 13">
            <a:extLst>
              <a:ext uri="{FF2B5EF4-FFF2-40B4-BE49-F238E27FC236}">
                <a16:creationId xmlns:a16="http://schemas.microsoft.com/office/drawing/2014/main" id="{97FC8FE4-02DB-DD28-4FC3-C2479368F414}"/>
              </a:ext>
            </a:extLst>
          </p:cNvPr>
          <p:cNvCxnSpPr>
            <a:cxnSpLocks/>
          </p:cNvCxnSpPr>
          <p:nvPr/>
        </p:nvCxnSpPr>
        <p:spPr>
          <a:xfrm>
            <a:off x="3612271" y="1982739"/>
            <a:ext cx="2455200" cy="0"/>
          </a:xfrm>
          <a:prstGeom prst="line">
            <a:avLst/>
          </a:prstGeom>
          <a:ln w="12700">
            <a:solidFill>
              <a:srgbClr val="10273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44C16DD-5BF0-9845-9444-D4B5BD805FE5}"/>
              </a:ext>
            </a:extLst>
          </p:cNvPr>
          <p:cNvCxnSpPr>
            <a:cxnSpLocks/>
          </p:cNvCxnSpPr>
          <p:nvPr/>
        </p:nvCxnSpPr>
        <p:spPr>
          <a:xfrm>
            <a:off x="6716714" y="1982739"/>
            <a:ext cx="2455200" cy="0"/>
          </a:xfrm>
          <a:prstGeom prst="line">
            <a:avLst/>
          </a:prstGeom>
          <a:ln w="12700">
            <a:solidFill>
              <a:srgbClr val="10273C"/>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DB76C1D7-7074-D83B-DB27-EA4244D4FC22}"/>
              </a:ext>
            </a:extLst>
          </p:cNvPr>
          <p:cNvGrpSpPr>
            <a:grpSpLocks noChangeAspect="1"/>
          </p:cNvGrpSpPr>
          <p:nvPr/>
        </p:nvGrpSpPr>
        <p:grpSpPr>
          <a:xfrm>
            <a:off x="3617708" y="2041714"/>
            <a:ext cx="432713" cy="427880"/>
            <a:chOff x="4371975" y="1549400"/>
            <a:chExt cx="546100" cy="546100"/>
          </a:xfrm>
        </p:grpSpPr>
        <p:sp>
          <p:nvSpPr>
            <p:cNvPr id="27" name="Oval 26">
              <a:hlinkClick r:id="rId3" action="ppaction://hlinksldjump"/>
              <a:extLst>
                <a:ext uri="{FF2B5EF4-FFF2-40B4-BE49-F238E27FC236}">
                  <a16:creationId xmlns:a16="http://schemas.microsoft.com/office/drawing/2014/main" id="{DA1325EA-DEF0-7BBE-12B5-67EDE77EE152}"/>
                </a:ext>
              </a:extLst>
            </p:cNvPr>
            <p:cNvSpPr/>
            <p:nvPr/>
          </p:nvSpPr>
          <p:spPr>
            <a:xfrm>
              <a:off x="4371975" y="1549400"/>
              <a:ext cx="546100" cy="546100"/>
            </a:xfrm>
            <a:prstGeom prst="ellipse">
              <a:avLst/>
            </a:prstGeom>
            <a:solidFill>
              <a:srgbClr val="1027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8" name="Graphic 27">
              <a:extLst>
                <a:ext uri="{FF2B5EF4-FFF2-40B4-BE49-F238E27FC236}">
                  <a16:creationId xmlns:a16="http://schemas.microsoft.com/office/drawing/2014/main" id="{56F671E7-865F-CFEC-B348-CE177C26E6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14483" y="1656882"/>
              <a:ext cx="319916" cy="316800"/>
            </a:xfrm>
            <a:prstGeom prst="rect">
              <a:avLst/>
            </a:prstGeom>
          </p:spPr>
        </p:pic>
      </p:grpSp>
      <p:grpSp>
        <p:nvGrpSpPr>
          <p:cNvPr id="32" name="Group 31">
            <a:extLst>
              <a:ext uri="{FF2B5EF4-FFF2-40B4-BE49-F238E27FC236}">
                <a16:creationId xmlns:a16="http://schemas.microsoft.com/office/drawing/2014/main" id="{C6C76771-53E5-5367-460D-1F320F87EE8D}"/>
              </a:ext>
            </a:extLst>
          </p:cNvPr>
          <p:cNvGrpSpPr>
            <a:grpSpLocks noChangeAspect="1"/>
          </p:cNvGrpSpPr>
          <p:nvPr/>
        </p:nvGrpSpPr>
        <p:grpSpPr>
          <a:xfrm>
            <a:off x="6742911" y="2035469"/>
            <a:ext cx="428400" cy="428400"/>
            <a:chOff x="6640709" y="1549400"/>
            <a:chExt cx="546100" cy="546100"/>
          </a:xfrm>
        </p:grpSpPr>
        <p:sp>
          <p:nvSpPr>
            <p:cNvPr id="29" name="Oval 28">
              <a:hlinkClick r:id="rId6" action="ppaction://hlinksldjump"/>
              <a:extLst>
                <a:ext uri="{FF2B5EF4-FFF2-40B4-BE49-F238E27FC236}">
                  <a16:creationId xmlns:a16="http://schemas.microsoft.com/office/drawing/2014/main" id="{C523D16F-6016-0057-49B9-010DB2BCB84E}"/>
                </a:ext>
              </a:extLst>
            </p:cNvPr>
            <p:cNvSpPr/>
            <p:nvPr/>
          </p:nvSpPr>
          <p:spPr>
            <a:xfrm>
              <a:off x="6640709" y="1549400"/>
              <a:ext cx="546100" cy="546100"/>
            </a:xfrm>
            <a:prstGeom prst="ellipse">
              <a:avLst/>
            </a:prstGeom>
            <a:solidFill>
              <a:srgbClr val="1027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1" name="Graphic 30">
              <a:extLst>
                <a:ext uri="{FF2B5EF4-FFF2-40B4-BE49-F238E27FC236}">
                  <a16:creationId xmlns:a16="http://schemas.microsoft.com/office/drawing/2014/main" id="{AA2A7C11-7E1D-FFF2-CBA3-4B6F31736D7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63107" y="1644984"/>
              <a:ext cx="331784" cy="316800"/>
            </a:xfrm>
            <a:prstGeom prst="rect">
              <a:avLst/>
            </a:prstGeom>
          </p:spPr>
        </p:pic>
      </p:grpSp>
      <p:sp>
        <p:nvSpPr>
          <p:cNvPr id="35" name="TextBox 34">
            <a:extLst>
              <a:ext uri="{FF2B5EF4-FFF2-40B4-BE49-F238E27FC236}">
                <a16:creationId xmlns:a16="http://schemas.microsoft.com/office/drawing/2014/main" id="{6EC35B0D-9ED8-0DEC-1BC0-871BF7D4F1EF}"/>
              </a:ext>
            </a:extLst>
          </p:cNvPr>
          <p:cNvSpPr txBox="1"/>
          <p:nvPr/>
        </p:nvSpPr>
        <p:spPr>
          <a:xfrm>
            <a:off x="3602746" y="5064341"/>
            <a:ext cx="5569168" cy="960231"/>
          </a:xfrm>
          <a:prstGeom prst="rect">
            <a:avLst/>
          </a:prstGeom>
          <a:noFill/>
        </p:spPr>
        <p:txBody>
          <a:bodyPr wrap="square" lIns="0" tIns="0" rIns="0" bIns="0" numCol="1" rtlCol="0">
            <a:noAutofit/>
          </a:bodyPr>
          <a:lstStyle/>
          <a:p>
            <a:pPr>
              <a:lnSpc>
                <a:spcPts val="1300"/>
              </a:lnSpc>
              <a:spcAft>
                <a:spcPts val="600"/>
              </a:spcAft>
            </a:pPr>
            <a:r>
              <a:rPr lang="en-NZ" sz="1000">
                <a:solidFill>
                  <a:srgbClr val="000000"/>
                </a:solidFill>
                <a:latin typeface="Segoe UI" panose="020B0502040204020203" pitchFamily="34" charset="0"/>
                <a:cs typeface="Segoe UI" panose="020B0502040204020203" pitchFamily="34" charset="0"/>
              </a:rPr>
              <a:t>By combining recruitment criteria and fit criteria, you get the full picture:</a:t>
            </a:r>
          </a:p>
          <a:p>
            <a:pPr marL="171450" lvl="0" indent="-171450">
              <a:lnSpc>
                <a:spcPts val="1300"/>
              </a:lnSpc>
              <a:spcAft>
                <a:spcPts val="600"/>
              </a:spcAft>
              <a:buClr>
                <a:srgbClr val="10273C"/>
              </a:buClr>
              <a:buSzPct val="90000"/>
              <a:buFont typeface="System Font Regular"/>
              <a:buChar char="►"/>
            </a:pPr>
            <a:r>
              <a:rPr lang="en-NZ" sz="1000">
                <a:solidFill>
                  <a:srgbClr val="000000"/>
                </a:solidFill>
                <a:latin typeface="Segoe UI" panose="020B0502040204020203" pitchFamily="34" charset="0"/>
                <a:cs typeface="Segoe UI" panose="020B0502040204020203" pitchFamily="34" charset="0"/>
              </a:rPr>
              <a:t>Are they capable of becoming a good apprentice?</a:t>
            </a:r>
          </a:p>
          <a:p>
            <a:pPr marL="171450" lvl="0" indent="-171450">
              <a:lnSpc>
                <a:spcPts val="1300"/>
              </a:lnSpc>
              <a:buClr>
                <a:srgbClr val="10273C"/>
              </a:buClr>
              <a:buSzPct val="90000"/>
              <a:buFont typeface="System Font Regular"/>
              <a:buChar char="►"/>
            </a:pPr>
            <a:r>
              <a:rPr lang="en-NZ" sz="1000">
                <a:solidFill>
                  <a:srgbClr val="000000"/>
                </a:solidFill>
                <a:latin typeface="Segoe UI" panose="020B0502040204020203" pitchFamily="34" charset="0"/>
                <a:cs typeface="Segoe UI" panose="020B0502040204020203" pitchFamily="34" charset="0"/>
              </a:rPr>
              <a:t>Are they likely to fit into your company and team culture?</a:t>
            </a:r>
            <a:endParaRPr lang="en-NZ" sz="1000">
              <a:latin typeface="Segoe UI" panose="020B0502040204020203" pitchFamily="34" charset="0"/>
              <a:cs typeface="Segoe UI" panose="020B0502040204020203" pitchFamily="34" charset="0"/>
            </a:endParaRPr>
          </a:p>
          <a:p>
            <a:pPr>
              <a:lnSpc>
                <a:spcPts val="1350"/>
              </a:lnSpc>
              <a:spcAft>
                <a:spcPts val="600"/>
              </a:spcAft>
            </a:pPr>
            <a:endParaRPr lang="en-NZ" sz="1400" b="1">
              <a:solidFill>
                <a:srgbClr val="10273C"/>
              </a:solidFill>
              <a:latin typeface="Segoe UI Black" panose="020B0502040204020203" pitchFamily="34" charset="0"/>
              <a:cs typeface="Segoe UI Black" panose="020B0502040204020203" pitchFamily="34" charset="0"/>
            </a:endParaRPr>
          </a:p>
        </p:txBody>
      </p:sp>
      <p:sp>
        <p:nvSpPr>
          <p:cNvPr id="36" name="TextBox 35">
            <a:extLst>
              <a:ext uri="{FF2B5EF4-FFF2-40B4-BE49-F238E27FC236}">
                <a16:creationId xmlns:a16="http://schemas.microsoft.com/office/drawing/2014/main" id="{1D844016-9113-638E-C92B-FEED71400394}"/>
              </a:ext>
            </a:extLst>
          </p:cNvPr>
          <p:cNvSpPr txBox="1"/>
          <p:nvPr/>
        </p:nvSpPr>
        <p:spPr>
          <a:xfrm>
            <a:off x="3600368" y="1516877"/>
            <a:ext cx="341954" cy="435119"/>
          </a:xfrm>
          <a:prstGeom prst="rect">
            <a:avLst/>
          </a:prstGeom>
          <a:noFill/>
        </p:spPr>
        <p:txBody>
          <a:bodyPr wrap="square" lIns="0" tIns="0" rIns="0" bIns="0" numCol="3" spcCol="360000" rtlCol="0">
            <a:spAutoFit/>
          </a:bodyPr>
          <a:lstStyle/>
          <a:p>
            <a:pPr algn="l">
              <a:spcAft>
                <a:spcPts val="600"/>
              </a:spcAft>
            </a:pPr>
            <a:r>
              <a:rPr lang="en-AU" sz="2800" b="1">
                <a:solidFill>
                  <a:srgbClr val="10273C"/>
                </a:solidFill>
                <a:latin typeface="Segoe UI" panose="020B0502040204020203" pitchFamily="34" charset="0"/>
                <a:cs typeface="Segoe UI" panose="020B0502040204020203" pitchFamily="34" charset="0"/>
              </a:rPr>
              <a:t>1</a:t>
            </a:r>
          </a:p>
        </p:txBody>
      </p:sp>
      <p:sp>
        <p:nvSpPr>
          <p:cNvPr id="37" name="TextBox 36">
            <a:extLst>
              <a:ext uri="{FF2B5EF4-FFF2-40B4-BE49-F238E27FC236}">
                <a16:creationId xmlns:a16="http://schemas.microsoft.com/office/drawing/2014/main" id="{3E118C54-16F8-2A76-5289-740B80433BAB}"/>
              </a:ext>
            </a:extLst>
          </p:cNvPr>
          <p:cNvSpPr txBox="1"/>
          <p:nvPr/>
        </p:nvSpPr>
        <p:spPr>
          <a:xfrm>
            <a:off x="6714336" y="1516877"/>
            <a:ext cx="341954" cy="435119"/>
          </a:xfrm>
          <a:prstGeom prst="rect">
            <a:avLst/>
          </a:prstGeom>
          <a:noFill/>
        </p:spPr>
        <p:txBody>
          <a:bodyPr wrap="square" lIns="0" tIns="0" rIns="0" bIns="0" numCol="3" spcCol="360000" rtlCol="0">
            <a:spAutoFit/>
          </a:bodyPr>
          <a:lstStyle/>
          <a:p>
            <a:pPr algn="l">
              <a:spcAft>
                <a:spcPts val="600"/>
              </a:spcAft>
            </a:pPr>
            <a:r>
              <a:rPr lang="en-AU" sz="2800" b="1">
                <a:solidFill>
                  <a:srgbClr val="10273C"/>
                </a:solidFill>
                <a:latin typeface="Segoe UI" panose="020B0502040204020203" pitchFamily="34" charset="0"/>
                <a:cs typeface="Segoe UI" panose="020B0502040204020203" pitchFamily="34" charset="0"/>
              </a:rPr>
              <a:t>2</a:t>
            </a:r>
          </a:p>
        </p:txBody>
      </p:sp>
    </p:spTree>
    <p:extLst>
      <p:ext uri="{BB962C8B-B14F-4D97-AF65-F5344CB8AC3E}">
        <p14:creationId xmlns:p14="http://schemas.microsoft.com/office/powerpoint/2010/main" val="775054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42">
            <a:extLst>
              <a:ext uri="{FF2B5EF4-FFF2-40B4-BE49-F238E27FC236}">
                <a16:creationId xmlns:a16="http://schemas.microsoft.com/office/drawing/2014/main" id="{17BAEF94-490F-7809-AFB7-80467F1444D7}"/>
              </a:ext>
            </a:extLst>
          </p:cNvPr>
          <p:cNvSpPr/>
          <p:nvPr/>
        </p:nvSpPr>
        <p:spPr>
          <a:xfrm>
            <a:off x="381000" y="1199508"/>
            <a:ext cx="9180513" cy="4338595"/>
          </a:xfrm>
          <a:prstGeom prst="roundRect">
            <a:avLst>
              <a:gd name="adj" fmla="val 0"/>
            </a:avLst>
          </a:prstGeom>
          <a:solidFill>
            <a:srgbClr val="10273C">
              <a:alpha val="9804"/>
            </a:srgbClr>
          </a:solidFill>
          <a:ln w="12700" cap="flat" cmpd="sng" algn="ctr">
            <a:noFill/>
            <a:prstDash val="solid"/>
            <a:miter lim="800000"/>
          </a:ln>
          <a:effectLst/>
        </p:spPr>
        <p:txBody>
          <a:bodyPr lIns="36000" tIns="252000" rIns="72000" bIns="72000" rtlCol="0" anchor="t" anchorCtr="0">
            <a:noAutofit/>
          </a:bodyPr>
          <a:lstStyle/>
          <a:p>
            <a:pPr algn="ctr" defTabSz="914400">
              <a:defRPr/>
            </a:pPr>
            <a:endParaRPr lang="en-NZ" sz="1200" kern="0">
              <a:solidFill>
                <a:srgbClr val="36424A"/>
              </a:solidFill>
              <a:latin typeface="Segoe UI" panose="020B0502040204020203" pitchFamily="34" charset="0"/>
              <a:cs typeface="Segoe UI" panose="020B0502040204020203" pitchFamily="34" charset="0"/>
            </a:endParaRPr>
          </a:p>
        </p:txBody>
      </p:sp>
      <p:sp>
        <p:nvSpPr>
          <p:cNvPr id="5" name="TextBox 4">
            <a:extLst>
              <a:ext uri="{FF2B5EF4-FFF2-40B4-BE49-F238E27FC236}">
                <a16:creationId xmlns:a16="http://schemas.microsoft.com/office/drawing/2014/main" id="{7A375E61-3C84-56E5-A549-2B683CE89FDB}"/>
              </a:ext>
            </a:extLst>
          </p:cNvPr>
          <p:cNvSpPr txBox="1"/>
          <p:nvPr/>
        </p:nvSpPr>
        <p:spPr>
          <a:xfrm>
            <a:off x="741362" y="1941727"/>
            <a:ext cx="8386309" cy="3367775"/>
          </a:xfrm>
          <a:prstGeom prst="rect">
            <a:avLst/>
          </a:prstGeom>
          <a:noFill/>
        </p:spPr>
        <p:txBody>
          <a:bodyPr wrap="square" lIns="0" tIns="0" rIns="0" bIns="0" numCol="3" spcCol="360000" rtlCol="0">
            <a:noAutofit/>
          </a:bodyPr>
          <a:lstStyle/>
          <a:p>
            <a:pPr>
              <a:lnSpc>
                <a:spcPts val="1300"/>
              </a:lnSpc>
              <a:spcAft>
                <a:spcPts val="600"/>
              </a:spcAft>
            </a:pPr>
            <a:r>
              <a:rPr lang="en-NZ" sz="1000" b="1">
                <a:latin typeface="Segoe UI" panose="020B0502040204020203" pitchFamily="34" charset="0"/>
                <a:cs typeface="Segoe UI" panose="020B0502040204020203" pitchFamily="34" charset="0"/>
              </a:rPr>
              <a:t>1</a:t>
            </a:r>
            <a:r>
              <a:rPr lang="en-NZ" sz="1000" b="1">
                <a:solidFill>
                  <a:srgbClr val="000000"/>
                </a:solidFill>
                <a:latin typeface="Segoe UI" panose="020B0502040204020203" pitchFamily="34" charset="0"/>
                <a:cs typeface="Segoe UI" panose="020B0502040204020203" pitchFamily="34" charset="0"/>
              </a:rPr>
              <a:t>. Prepare for interviews</a:t>
            </a:r>
          </a:p>
          <a:p>
            <a:pPr marL="171450" lvl="1" indent="-171450">
              <a:lnSpc>
                <a:spcPts val="1300"/>
              </a:lnSpc>
              <a:spcAft>
                <a:spcPts val="600"/>
              </a:spcAft>
              <a:buClr>
                <a:srgbClr val="10273C"/>
              </a:buClr>
              <a:buSzPct val="90000"/>
              <a:buFont typeface="System Font Regular"/>
              <a:buChar char="►"/>
            </a:pPr>
            <a:r>
              <a:rPr lang="en-NZ" sz="1000">
                <a:solidFill>
                  <a:srgbClr val="000000"/>
                </a:solidFill>
                <a:latin typeface="Segoe UI" panose="020B0502040204020203" pitchFamily="34" charset="0"/>
                <a:cs typeface="Segoe UI" panose="020B0502040204020203" pitchFamily="34" charset="0"/>
              </a:rPr>
              <a:t>Review both criteria tables before meeting candidates.</a:t>
            </a:r>
          </a:p>
          <a:p>
            <a:pPr marL="171450" lvl="1" indent="-171450">
              <a:lnSpc>
                <a:spcPts val="1300"/>
              </a:lnSpc>
              <a:spcAft>
                <a:spcPts val="600"/>
              </a:spcAft>
              <a:buClr>
                <a:srgbClr val="10273C"/>
              </a:buClr>
              <a:buSzPct val="90000"/>
              <a:buFont typeface="System Font Regular"/>
              <a:buChar char="►"/>
            </a:pPr>
            <a:r>
              <a:rPr lang="en-NZ" sz="1000">
                <a:solidFill>
                  <a:srgbClr val="000000"/>
                </a:solidFill>
                <a:latin typeface="Segoe UI" panose="020B0502040204020203" pitchFamily="34" charset="0"/>
                <a:cs typeface="Segoe UI" panose="020B0502040204020203" pitchFamily="34" charset="0"/>
              </a:rPr>
              <a:t>Select a mix of recruitment criteria (capabilities/behaviours) and fit criteria (culture/personality).</a:t>
            </a:r>
          </a:p>
          <a:p>
            <a:pPr marL="171450" lvl="1" indent="-171450">
              <a:lnSpc>
                <a:spcPts val="1300"/>
              </a:lnSpc>
              <a:spcAft>
                <a:spcPts val="600"/>
              </a:spcAft>
              <a:buClr>
                <a:srgbClr val="10273C"/>
              </a:buClr>
              <a:buSzPct val="90000"/>
              <a:buFont typeface="System Font Regular"/>
              <a:buChar char="►"/>
            </a:pPr>
            <a:r>
              <a:rPr lang="en-NZ" sz="1000">
                <a:solidFill>
                  <a:srgbClr val="000000"/>
                </a:solidFill>
                <a:latin typeface="Segoe UI" panose="020B0502040204020203" pitchFamily="34" charset="0"/>
                <a:cs typeface="Segoe UI" panose="020B0502040204020203" pitchFamily="34" charset="0"/>
              </a:rPr>
              <a:t>Tailor prompts slightly to reflect your company’s language and daily work.</a:t>
            </a:r>
          </a:p>
          <a:p>
            <a:pPr>
              <a:lnSpc>
                <a:spcPts val="1300"/>
              </a:lnSpc>
              <a:spcBef>
                <a:spcPts val="600"/>
              </a:spcBef>
              <a:spcAft>
                <a:spcPts val="600"/>
              </a:spcAft>
            </a:pPr>
            <a:r>
              <a:rPr lang="en-NZ" sz="1000" b="1">
                <a:solidFill>
                  <a:srgbClr val="000000"/>
                </a:solidFill>
                <a:latin typeface="Segoe UI" panose="020B0502040204020203" pitchFamily="34" charset="0"/>
                <a:cs typeface="Segoe UI" panose="020B0502040204020203" pitchFamily="34" charset="0"/>
              </a:rPr>
              <a:t>2. Interview consistently</a:t>
            </a:r>
          </a:p>
          <a:p>
            <a:pPr marL="171450" lvl="1" indent="-171450">
              <a:lnSpc>
                <a:spcPts val="1300"/>
              </a:lnSpc>
              <a:spcAft>
                <a:spcPts val="600"/>
              </a:spcAft>
              <a:buClr>
                <a:srgbClr val="10273C"/>
              </a:buClr>
              <a:buSzPct val="90000"/>
              <a:buFont typeface="System Font Regular"/>
              <a:buChar char="►"/>
            </a:pPr>
            <a:r>
              <a:rPr lang="en-NZ" sz="1000">
                <a:solidFill>
                  <a:srgbClr val="000000"/>
                </a:solidFill>
                <a:latin typeface="Segoe UI" panose="020B0502040204020203" pitchFamily="34" charset="0"/>
                <a:cs typeface="Segoe UI" panose="020B0502040204020203" pitchFamily="34" charset="0"/>
              </a:rPr>
              <a:t>Use the same core set of questions with all candidates to ensure fairness.</a:t>
            </a:r>
          </a:p>
          <a:p>
            <a:pPr marL="171450" lvl="1" indent="-171450">
              <a:lnSpc>
                <a:spcPts val="1300"/>
              </a:lnSpc>
              <a:spcAft>
                <a:spcPts val="600"/>
              </a:spcAft>
              <a:buClr>
                <a:srgbClr val="10273C"/>
              </a:buClr>
              <a:buSzPct val="90000"/>
              <a:buFont typeface="System Font Regular"/>
              <a:buChar char="►"/>
            </a:pPr>
            <a:r>
              <a:rPr lang="en-NZ" sz="1000">
                <a:solidFill>
                  <a:srgbClr val="000000"/>
                </a:solidFill>
                <a:latin typeface="Segoe UI" panose="020B0502040204020203" pitchFamily="34" charset="0"/>
                <a:cs typeface="Segoe UI" panose="020B0502040204020203" pitchFamily="34" charset="0"/>
              </a:rPr>
              <a:t>Record answers in writing or scoring sheets for later comparison.</a:t>
            </a:r>
          </a:p>
          <a:p>
            <a:pPr>
              <a:lnSpc>
                <a:spcPts val="1300"/>
              </a:lnSpc>
              <a:spcBef>
                <a:spcPts val="600"/>
              </a:spcBef>
              <a:spcAft>
                <a:spcPts val="600"/>
              </a:spcAft>
            </a:pPr>
            <a:endParaRPr lang="en-NZ" sz="1000" b="1">
              <a:solidFill>
                <a:srgbClr val="000000"/>
              </a:solidFill>
              <a:latin typeface="Segoe UI" panose="020B0502040204020203" pitchFamily="34" charset="0"/>
              <a:cs typeface="Segoe UI" panose="020B0502040204020203" pitchFamily="34" charset="0"/>
            </a:endParaRPr>
          </a:p>
          <a:p>
            <a:pPr>
              <a:lnSpc>
                <a:spcPts val="1300"/>
              </a:lnSpc>
              <a:spcBef>
                <a:spcPts val="600"/>
              </a:spcBef>
              <a:spcAft>
                <a:spcPts val="600"/>
              </a:spcAft>
            </a:pPr>
            <a:endParaRPr lang="en-NZ" sz="1000" b="1">
              <a:solidFill>
                <a:srgbClr val="000000"/>
              </a:solidFill>
              <a:latin typeface="Segoe UI" panose="020B0502040204020203" pitchFamily="34" charset="0"/>
              <a:cs typeface="Segoe UI" panose="020B0502040204020203" pitchFamily="34" charset="0"/>
            </a:endParaRPr>
          </a:p>
          <a:p>
            <a:pPr>
              <a:lnSpc>
                <a:spcPts val="1300"/>
              </a:lnSpc>
              <a:spcBef>
                <a:spcPts val="600"/>
              </a:spcBef>
              <a:spcAft>
                <a:spcPts val="600"/>
              </a:spcAft>
            </a:pPr>
            <a:r>
              <a:rPr lang="en-NZ" sz="1000" b="1">
                <a:solidFill>
                  <a:srgbClr val="000000"/>
                </a:solidFill>
                <a:latin typeface="Segoe UI" panose="020B0502040204020203" pitchFamily="34" charset="0"/>
                <a:cs typeface="Segoe UI" panose="020B0502040204020203" pitchFamily="34" charset="0"/>
              </a:rPr>
              <a:t>3. Look for evidence</a:t>
            </a:r>
          </a:p>
          <a:p>
            <a:pPr marL="171450" lvl="1" indent="-171450">
              <a:lnSpc>
                <a:spcPts val="1300"/>
              </a:lnSpc>
              <a:spcAft>
                <a:spcPts val="600"/>
              </a:spcAft>
              <a:buClr>
                <a:srgbClr val="10273C"/>
              </a:buClr>
              <a:buSzPct val="90000"/>
              <a:buFont typeface="System Font Regular"/>
              <a:buChar char="►"/>
            </a:pPr>
            <a:r>
              <a:rPr lang="en-NZ" sz="1000">
                <a:solidFill>
                  <a:srgbClr val="000000"/>
                </a:solidFill>
                <a:latin typeface="Segoe UI" panose="020B0502040204020203" pitchFamily="34" charset="0"/>
                <a:cs typeface="Segoe UI" panose="020B0502040204020203" pitchFamily="34" charset="0"/>
              </a:rPr>
              <a:t>Recruitment criteria: listen for clear examples of work ethic, reliability, safety, etc.</a:t>
            </a:r>
          </a:p>
          <a:p>
            <a:pPr marL="171450" lvl="1" indent="-171450">
              <a:lnSpc>
                <a:spcPts val="1300"/>
              </a:lnSpc>
              <a:spcAft>
                <a:spcPts val="600"/>
              </a:spcAft>
              <a:buClr>
                <a:srgbClr val="10273C"/>
              </a:buClr>
              <a:buSzPct val="90000"/>
              <a:buFont typeface="System Font Regular"/>
              <a:buChar char="►"/>
            </a:pPr>
            <a:r>
              <a:rPr lang="en-NZ" sz="1000">
                <a:solidFill>
                  <a:srgbClr val="000000"/>
                </a:solidFill>
                <a:latin typeface="Segoe UI" panose="020B0502040204020203" pitchFamily="34" charset="0"/>
                <a:cs typeface="Segoe UI" panose="020B0502040204020203" pitchFamily="34" charset="0"/>
              </a:rPr>
              <a:t>Fit criteria: notice how candidates talk about teamwork, values, and what motivates them.</a:t>
            </a:r>
          </a:p>
          <a:p>
            <a:pPr>
              <a:lnSpc>
                <a:spcPts val="1300"/>
              </a:lnSpc>
              <a:spcBef>
                <a:spcPts val="600"/>
              </a:spcBef>
              <a:spcAft>
                <a:spcPts val="600"/>
              </a:spcAft>
            </a:pPr>
            <a:r>
              <a:rPr lang="en-NZ" sz="1000" b="1">
                <a:solidFill>
                  <a:srgbClr val="000000"/>
                </a:solidFill>
                <a:latin typeface="Segoe UI" panose="020B0502040204020203" pitchFamily="34" charset="0"/>
                <a:cs typeface="Segoe UI" panose="020B0502040204020203" pitchFamily="34" charset="0"/>
              </a:rPr>
              <a:t>4. Balance capability and fit</a:t>
            </a:r>
          </a:p>
          <a:p>
            <a:pPr marL="171450" lvl="1" indent="-171450">
              <a:lnSpc>
                <a:spcPts val="1300"/>
              </a:lnSpc>
              <a:spcAft>
                <a:spcPts val="600"/>
              </a:spcAft>
              <a:buClr>
                <a:srgbClr val="10273C"/>
              </a:buClr>
              <a:buSzPct val="90000"/>
              <a:buFont typeface="System Font Regular"/>
              <a:buChar char="►"/>
            </a:pPr>
            <a:r>
              <a:rPr lang="en-NZ" sz="1000">
                <a:solidFill>
                  <a:srgbClr val="000000"/>
                </a:solidFill>
                <a:latin typeface="Segoe UI" panose="020B0502040204020203" pitchFamily="34" charset="0"/>
                <a:cs typeface="Segoe UI" panose="020B0502040204020203" pitchFamily="34" charset="0"/>
              </a:rPr>
              <a:t>A strong candidate is not just motivated to learn but is also a good fit for your team culture.</a:t>
            </a:r>
          </a:p>
          <a:p>
            <a:pPr marL="171450" lvl="1" indent="-171450">
              <a:lnSpc>
                <a:spcPts val="1300"/>
              </a:lnSpc>
              <a:spcAft>
                <a:spcPts val="600"/>
              </a:spcAft>
              <a:buClr>
                <a:srgbClr val="10273C"/>
              </a:buClr>
              <a:buSzPct val="90000"/>
              <a:buFont typeface="System Font Regular"/>
              <a:buChar char="►"/>
            </a:pPr>
            <a:r>
              <a:rPr lang="en-NZ" sz="1000">
                <a:solidFill>
                  <a:srgbClr val="000000"/>
                </a:solidFill>
                <a:latin typeface="Segoe UI" panose="020B0502040204020203" pitchFamily="34" charset="0"/>
                <a:cs typeface="Segoe UI" panose="020B0502040204020203" pitchFamily="34" charset="0"/>
              </a:rPr>
              <a:t>If a candidate is weaker in one area, consider whether it can be developed – remember that it is much easier to teach someone new skills than it is to get someone to fit into your existing culture.</a:t>
            </a:r>
          </a:p>
          <a:p>
            <a:pPr>
              <a:lnSpc>
                <a:spcPts val="1300"/>
              </a:lnSpc>
              <a:spcBef>
                <a:spcPts val="600"/>
              </a:spcBef>
              <a:spcAft>
                <a:spcPts val="600"/>
              </a:spcAft>
            </a:pPr>
            <a:r>
              <a:rPr lang="en-NZ" sz="1000" b="1">
                <a:solidFill>
                  <a:srgbClr val="000000"/>
                </a:solidFill>
                <a:latin typeface="Segoe UI" panose="020B0502040204020203" pitchFamily="34" charset="0"/>
                <a:cs typeface="Segoe UI" panose="020B0502040204020203" pitchFamily="34" charset="0"/>
              </a:rPr>
              <a:t>5. Decide fairly</a:t>
            </a:r>
          </a:p>
          <a:p>
            <a:pPr marL="171450" lvl="1" indent="-171450">
              <a:lnSpc>
                <a:spcPts val="1300"/>
              </a:lnSpc>
              <a:spcAft>
                <a:spcPts val="600"/>
              </a:spcAft>
              <a:buClr>
                <a:srgbClr val="10273C"/>
              </a:buClr>
              <a:buSzPct val="90000"/>
              <a:buFont typeface="System Font Regular"/>
              <a:buChar char="►"/>
            </a:pPr>
            <a:r>
              <a:rPr lang="en-NZ" sz="1000">
                <a:solidFill>
                  <a:srgbClr val="000000"/>
                </a:solidFill>
                <a:latin typeface="Segoe UI" panose="020B0502040204020203" pitchFamily="34" charset="0"/>
                <a:cs typeface="Segoe UI" panose="020B0502040204020203" pitchFamily="34" charset="0"/>
              </a:rPr>
              <a:t>Discuss candidates with your senior staff before making offers.</a:t>
            </a:r>
          </a:p>
          <a:p>
            <a:pPr marL="171450" lvl="1" indent="-171450">
              <a:lnSpc>
                <a:spcPts val="1300"/>
              </a:lnSpc>
              <a:spcAft>
                <a:spcPts val="600"/>
              </a:spcAft>
              <a:buClr>
                <a:srgbClr val="10273C"/>
              </a:buClr>
              <a:buSzPct val="90000"/>
              <a:buFont typeface="System Font Regular"/>
              <a:buChar char="►"/>
            </a:pPr>
            <a:r>
              <a:rPr lang="en-NZ" sz="1000">
                <a:solidFill>
                  <a:srgbClr val="000000"/>
                </a:solidFill>
                <a:latin typeface="Segoe UI" panose="020B0502040204020203" pitchFamily="34" charset="0"/>
                <a:cs typeface="Segoe UI" panose="020B0502040204020203" pitchFamily="34" charset="0"/>
              </a:rPr>
              <a:t>Note: You don't have to appoint any of the candidates. If you're unsure/uncertain, </a:t>
            </a:r>
            <a:br>
              <a:rPr lang="en-NZ" sz="1000">
                <a:solidFill>
                  <a:srgbClr val="000000"/>
                </a:solidFill>
                <a:latin typeface="Segoe UI" panose="020B0502040204020203" pitchFamily="34" charset="0"/>
                <a:cs typeface="Segoe UI" panose="020B0502040204020203" pitchFamily="34" charset="0"/>
              </a:rPr>
            </a:br>
            <a:r>
              <a:rPr lang="en-NZ" sz="1000">
                <a:solidFill>
                  <a:srgbClr val="000000"/>
                </a:solidFill>
                <a:latin typeface="Segoe UI" panose="020B0502040204020203" pitchFamily="34" charset="0"/>
                <a:cs typeface="Segoe UI" panose="020B0502040204020203" pitchFamily="34" charset="0"/>
              </a:rPr>
              <a:t>follow-up or don't be afraid to start again.</a:t>
            </a:r>
          </a:p>
        </p:txBody>
      </p:sp>
      <p:sp>
        <p:nvSpPr>
          <p:cNvPr id="4" name="Footer Placeholder 3">
            <a:extLst>
              <a:ext uri="{FF2B5EF4-FFF2-40B4-BE49-F238E27FC236}">
                <a16:creationId xmlns:a16="http://schemas.microsoft.com/office/drawing/2014/main" id="{8CE8EAD9-1B7E-1F2B-BD36-ABFE84755E82}"/>
              </a:ext>
            </a:extLst>
          </p:cNvPr>
          <p:cNvSpPr>
            <a:spLocks noGrp="1"/>
          </p:cNvSpPr>
          <p:nvPr>
            <p:ph type="ftr" sz="quarter" idx="3"/>
          </p:nvPr>
        </p:nvSpPr>
        <p:spPr/>
        <p:txBody>
          <a:bodyPr/>
          <a:lstStyle/>
          <a:p>
            <a:r>
              <a:rPr lang="en-US"/>
              <a:t>Apprenticeship Toolkit</a:t>
            </a:r>
          </a:p>
        </p:txBody>
      </p:sp>
      <p:sp>
        <p:nvSpPr>
          <p:cNvPr id="7" name="Slide Number Placeholder 6">
            <a:extLst>
              <a:ext uri="{FF2B5EF4-FFF2-40B4-BE49-F238E27FC236}">
                <a16:creationId xmlns:a16="http://schemas.microsoft.com/office/drawing/2014/main" id="{4BAE63F2-5A95-2B8D-8C4E-849DEEE79C97}"/>
              </a:ext>
            </a:extLst>
          </p:cNvPr>
          <p:cNvSpPr>
            <a:spLocks noGrp="1"/>
          </p:cNvSpPr>
          <p:nvPr>
            <p:ph type="sldNum" sz="quarter" idx="4"/>
          </p:nvPr>
        </p:nvSpPr>
        <p:spPr/>
        <p:txBody>
          <a:bodyPr/>
          <a:lstStyle/>
          <a:p>
            <a:fld id="{1DF4AAA5-C268-2745-B477-E8FB4AEBEA9C}" type="slidenum">
              <a:rPr lang="en-US" smtClean="0"/>
              <a:pPr/>
              <a:t>9</a:t>
            </a:fld>
            <a:endParaRPr lang="en-US"/>
          </a:p>
        </p:txBody>
      </p:sp>
      <p:sp>
        <p:nvSpPr>
          <p:cNvPr id="2" name="TextBox 1">
            <a:extLst>
              <a:ext uri="{FF2B5EF4-FFF2-40B4-BE49-F238E27FC236}">
                <a16:creationId xmlns:a16="http://schemas.microsoft.com/office/drawing/2014/main" id="{85CF96B3-EABB-3723-DA46-E42B1BA3BD9B}"/>
              </a:ext>
            </a:extLst>
          </p:cNvPr>
          <p:cNvSpPr txBox="1"/>
          <p:nvPr/>
        </p:nvSpPr>
        <p:spPr>
          <a:xfrm>
            <a:off x="480748" y="930815"/>
            <a:ext cx="5672402" cy="192745"/>
          </a:xfrm>
          <a:prstGeom prst="rect">
            <a:avLst/>
          </a:prstGeom>
          <a:noFill/>
        </p:spPr>
        <p:txBody>
          <a:bodyPr wrap="square" lIns="0" tIns="0" rIns="0" bIns="0">
            <a:spAutoFit/>
          </a:bodyPr>
          <a:lstStyle/>
          <a:p>
            <a:pPr>
              <a:lnSpc>
                <a:spcPts val="1350"/>
              </a:lnSpc>
              <a:spcAft>
                <a:spcPts val="1200"/>
              </a:spcAft>
            </a:pPr>
            <a:r>
              <a:rPr lang="en-NZ" sz="2000" b="1" dirty="0">
                <a:solidFill>
                  <a:srgbClr val="10273C"/>
                </a:solidFill>
                <a:latin typeface="Segoe UI Black" panose="020B0502040204020203" pitchFamily="34" charset="0"/>
                <a:cs typeface="Segoe UI Black" panose="020B0502040204020203" pitchFamily="34" charset="0"/>
              </a:rPr>
              <a:t>How to apply the Recruitment Framework</a:t>
            </a:r>
          </a:p>
        </p:txBody>
      </p:sp>
    </p:spTree>
    <p:extLst>
      <p:ext uri="{BB962C8B-B14F-4D97-AF65-F5344CB8AC3E}">
        <p14:creationId xmlns:p14="http://schemas.microsoft.com/office/powerpoint/2010/main" val="1364614465"/>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numCol="3" spcCol="360000" rtlCol="0">
        <a:noAutofit/>
      </a:bodyPr>
      <a:lstStyle>
        <a:defPPr algn="l">
          <a:lnSpc>
            <a:spcPts val="1300"/>
          </a:lnSpc>
          <a:spcAft>
            <a:spcPts val="600"/>
          </a:spcAft>
          <a:defRPr sz="1000" b="1" dirty="0" smtClean="0">
            <a:latin typeface="Segoe UI" panose="020B0502040204020203" pitchFamily="34" charset="0"/>
            <a:cs typeface="Segoe UI" panose="020B0502040204020203" pitchFamily="34" charset="0"/>
          </a:defRPr>
        </a:defPPr>
      </a:lstStyle>
    </a:tx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rchiveProject xmlns="ea7a09f2-b8a1-4fbf-adfd-e286ce2b53cb">no</ArchiveProject>
    <Date xmlns="5f5abf06-34ba-4fcf-8754-5b64340556e4" xsi:nil="true"/>
    <lcf76f155ced4ddcb4097134ff3c332f xmlns="5f5abf06-34ba-4fcf-8754-5b64340556e4">
      <Terms xmlns="http://schemas.microsoft.com/office/infopath/2007/PartnerControls"/>
    </lcf76f155ced4ddcb4097134ff3c332f>
    <TaxCatchAll xmlns="ea7a09f2-b8a1-4fbf-adfd-e286ce2b53c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175C0B61E77FB4794DB78E7976197F1" ma:contentTypeVersion="22" ma:contentTypeDescription="Create a new document." ma:contentTypeScope="" ma:versionID="4df7b5572737568c08fd6f5c5bcddf1d">
  <xsd:schema xmlns:xsd="http://www.w3.org/2001/XMLSchema" xmlns:xs="http://www.w3.org/2001/XMLSchema" xmlns:p="http://schemas.microsoft.com/office/2006/metadata/properties" xmlns:ns2="5f5abf06-34ba-4fcf-8754-5b64340556e4" xmlns:ns3="ea7a09f2-b8a1-4fbf-adfd-e286ce2b53cb" targetNamespace="http://schemas.microsoft.com/office/2006/metadata/properties" ma:root="true" ma:fieldsID="97981a21b0bd0a228b03fda65a12acba" ns2:_="" ns3:_="">
    <xsd:import namespace="5f5abf06-34ba-4fcf-8754-5b64340556e4"/>
    <xsd:import namespace="ea7a09f2-b8a1-4fbf-adfd-e286ce2b53c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3:ArchiveProject" minOccurs="0"/>
                <xsd:element ref="ns2:MediaServiceObjectDetectorVersions" minOccurs="0"/>
                <xsd:element ref="ns2:Date"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5abf06-34ba-4fcf-8754-5b64340556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be3efed-c0ca-4f15-ac61-7d69f3171c2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Date" ma:index="26" nillable="true" ma:displayName="Date" ma:format="DateOnly" ma:internalName="Date">
      <xsd:simpleType>
        <xsd:restriction base="dms:DateTime"/>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a7a09f2-b8a1-4fbf-adfd-e286ce2b53c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5aacad0-4e2b-4935-9afb-6cbf22aee123}" ma:internalName="TaxCatchAll" ma:showField="CatchAllData" ma:web="ea7a09f2-b8a1-4fbf-adfd-e286ce2b53cb">
      <xsd:complexType>
        <xsd:complexContent>
          <xsd:extension base="dms:MultiChoiceLookup">
            <xsd:sequence>
              <xsd:element name="Value" type="dms:Lookup" maxOccurs="unbounded" minOccurs="0" nillable="true"/>
            </xsd:sequence>
          </xsd:extension>
        </xsd:complexContent>
      </xsd:complexType>
    </xsd:element>
    <xsd:element name="ArchiveProject" ma:index="24" nillable="true" ma:displayName="ArchiveProject" ma:default="no" ma:description="Set this to yes to Archive a Project" ma:format="Dropdown" ma:indexed="true" ma:internalName="ArchiveProject">
      <xsd:simpleType>
        <xsd:restriction base="dms:Choice">
          <xsd:enumeration value="no"/>
          <xsd:enumeration value="yes"/>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E39765C-7BAC-4A4E-9C92-D3DA86177333}">
  <ds:schemaRefs>
    <ds:schemaRef ds:uri="5f5abf06-34ba-4fcf-8754-5b64340556e4"/>
    <ds:schemaRef ds:uri="ea7a09f2-b8a1-4fbf-adfd-e286ce2b53c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B198939-5DA4-4A7B-87C0-D0FA3D0A35D5}">
  <ds:schemaRefs>
    <ds:schemaRef ds:uri="5f5abf06-34ba-4fcf-8754-5b64340556e4"/>
    <ds:schemaRef ds:uri="ea7a09f2-b8a1-4fbf-adfd-e286ce2b53c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35FB16B-E97C-4BF4-9536-F1B7D6C4AA56}">
  <ds:schemaRefs>
    <ds:schemaRef ds:uri="http://schemas.microsoft.com/sharepoint/v3/contenttype/forms"/>
  </ds:schemaRefs>
</ds:datastoreItem>
</file>

<file path=docMetadata/LabelInfo.xml><?xml version="1.0" encoding="utf-8"?>
<clbl:labelList xmlns:clbl="http://schemas.microsoft.com/office/2020/mipLabelMetadata">
  <clbl:label id="{f4d2c746-782d-4a39-9317-b5845e0e19fe}" enabled="0" method="" siteId="{f4d2c746-782d-4a39-9317-b5845e0e19fe}" removed="1"/>
</clbl:labelList>
</file>

<file path=docProps/app.xml><?xml version="1.0" encoding="utf-8"?>
<Properties xmlns="http://schemas.openxmlformats.org/officeDocument/2006/extended-properties" xmlns:vt="http://schemas.openxmlformats.org/officeDocument/2006/docPropsVTypes">
  <Template/>
  <TotalTime>119</TotalTime>
  <Words>12578</Words>
  <Application>Microsoft Office PowerPoint</Application>
  <PresentationFormat>A4 Paper (210x297 mm)</PresentationFormat>
  <Paragraphs>1119</Paragraphs>
  <Slides>47</Slides>
  <Notes>17</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2013 - 2022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Denise Gerrard</dc:creator>
  <cp:lastModifiedBy>Sean Stack</cp:lastModifiedBy>
  <cp:revision>5</cp:revision>
  <dcterms:created xsi:type="dcterms:W3CDTF">2025-09-23T05:46:06Z</dcterms:created>
  <dcterms:modified xsi:type="dcterms:W3CDTF">2025-11-05T20:57:23Z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0x0101000175C0B61E77FB4794DB78E7976197F1</vt:lpwstr>
  </property>
  <property fmtid="{D5CDD505-2E9C-101B-9397-08002B2CF9AE}" pid="3" name="MediaServiceImageTags">
    <vt:lpwstr/>
  </property>
</Properties>
</file>