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52"/>
  </p:notesMasterIdLst>
  <p:sldIdLst>
    <p:sldId id="256" r:id="rId5"/>
    <p:sldId id="258" r:id="rId6"/>
    <p:sldId id="259" r:id="rId7"/>
    <p:sldId id="260" r:id="rId8"/>
    <p:sldId id="261" r:id="rId9"/>
    <p:sldId id="271" r:id="rId10"/>
    <p:sldId id="262" r:id="rId11"/>
    <p:sldId id="272" r:id="rId12"/>
    <p:sldId id="273" r:id="rId13"/>
    <p:sldId id="263" r:id="rId14"/>
    <p:sldId id="299" r:id="rId15"/>
    <p:sldId id="265" r:id="rId16"/>
    <p:sldId id="266" r:id="rId17"/>
    <p:sldId id="267" r:id="rId18"/>
    <p:sldId id="268" r:id="rId19"/>
    <p:sldId id="269"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00" r:id="rId46"/>
    <p:sldId id="301" r:id="rId47"/>
    <p:sldId id="302" r:id="rId48"/>
    <p:sldId id="303" r:id="rId49"/>
    <p:sldId id="304" r:id="rId50"/>
    <p:sldId id="270" r:id="rId5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31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F1CB0D-092F-C028-C2FD-64CA402B1D5E}" name="Marnie Carter" initials="MC" userId="S::mcarter@allenandclarke.com::8a3add1c-451e-4c91-a40f-7125612162ba" providerId="AD"/>
  <p188:author id="{9C3EADBE-0BA5-E391-8F84-712ADB661DD4}" name="Craig Griffiths" initials="CG" userId="S::cgriffiths@allenandclarke.com::847a83a2-ad00-44bb-8655-34d51c9d3643" providerId="AD"/>
  <p188:author id="{4EA2B5DE-F233-FBDA-4331-86349A3B3B9D}" name="Philippa Tinetti" initials="PT" userId="S::ptinetti@allenandclarke.com::35bc4a48-8df6-47f6-ac0f-861858da38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5B66"/>
    <a:srgbClr val="00A99D"/>
    <a:srgbClr val="66686D"/>
    <a:srgbClr val="BBBDC0"/>
    <a:srgbClr val="F05326"/>
    <a:srgbClr val="10273C"/>
    <a:srgbClr val="E2E228"/>
    <a:srgbClr val="000000"/>
    <a:srgbClr val="FFFC00"/>
    <a:srgbClr val="9B9D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p:restoredTop sz="94702"/>
  </p:normalViewPr>
  <p:slideViewPr>
    <p:cSldViewPr snapToGrid="0">
      <p:cViewPr varScale="1">
        <p:scale>
          <a:sx n="59" d="100"/>
          <a:sy n="59" d="100"/>
        </p:scale>
        <p:origin x="1268" y="52"/>
      </p:cViewPr>
      <p:guideLst>
        <p:guide orient="horz" pos="3997"/>
        <p:guide pos="316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4"/>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0:52:14.205"/>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16A89-C732-3844-A31F-919C5065C02F}" type="datetimeFigureOut">
              <a:rPr lang="en-US" smtClean="0"/>
              <a:t>11/2/2025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B7A96-5BB6-724C-8351-8176C5E680C1}" type="slidenum">
              <a:rPr lang="en-US" smtClean="0"/>
              <a:t>‹#›</a:t>
            </a:fld>
            <a:endParaRPr lang="en-US"/>
          </a:p>
        </p:txBody>
      </p:sp>
    </p:spTree>
    <p:extLst>
      <p:ext uri="{BB962C8B-B14F-4D97-AF65-F5344CB8AC3E}">
        <p14:creationId xmlns:p14="http://schemas.microsoft.com/office/powerpoint/2010/main" val="310948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a:t>
            </a:fld>
            <a:endParaRPr lang="en-US"/>
          </a:p>
        </p:txBody>
      </p:sp>
    </p:spTree>
    <p:extLst>
      <p:ext uri="{BB962C8B-B14F-4D97-AF65-F5344CB8AC3E}">
        <p14:creationId xmlns:p14="http://schemas.microsoft.com/office/powerpoint/2010/main" val="222612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26</a:t>
            </a:fld>
            <a:endParaRPr lang="en-US"/>
          </a:p>
        </p:txBody>
      </p:sp>
    </p:spTree>
    <p:extLst>
      <p:ext uri="{BB962C8B-B14F-4D97-AF65-F5344CB8AC3E}">
        <p14:creationId xmlns:p14="http://schemas.microsoft.com/office/powerpoint/2010/main" val="128887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28</a:t>
            </a:fld>
            <a:endParaRPr lang="en-US"/>
          </a:p>
        </p:txBody>
      </p:sp>
    </p:spTree>
    <p:extLst>
      <p:ext uri="{BB962C8B-B14F-4D97-AF65-F5344CB8AC3E}">
        <p14:creationId xmlns:p14="http://schemas.microsoft.com/office/powerpoint/2010/main" val="110349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30</a:t>
            </a:fld>
            <a:endParaRPr lang="en-US"/>
          </a:p>
        </p:txBody>
      </p:sp>
    </p:spTree>
    <p:extLst>
      <p:ext uri="{BB962C8B-B14F-4D97-AF65-F5344CB8AC3E}">
        <p14:creationId xmlns:p14="http://schemas.microsoft.com/office/powerpoint/2010/main" val="3354028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36</a:t>
            </a:fld>
            <a:endParaRPr lang="en-US"/>
          </a:p>
        </p:txBody>
      </p:sp>
    </p:spTree>
    <p:extLst>
      <p:ext uri="{BB962C8B-B14F-4D97-AF65-F5344CB8AC3E}">
        <p14:creationId xmlns:p14="http://schemas.microsoft.com/office/powerpoint/2010/main" val="4143746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38</a:t>
            </a:fld>
            <a:endParaRPr lang="en-US"/>
          </a:p>
        </p:txBody>
      </p:sp>
    </p:spTree>
    <p:extLst>
      <p:ext uri="{BB962C8B-B14F-4D97-AF65-F5344CB8AC3E}">
        <p14:creationId xmlns:p14="http://schemas.microsoft.com/office/powerpoint/2010/main" val="1639213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41</a:t>
            </a:fld>
            <a:endParaRPr lang="en-US"/>
          </a:p>
        </p:txBody>
      </p:sp>
    </p:spTree>
    <p:extLst>
      <p:ext uri="{BB962C8B-B14F-4D97-AF65-F5344CB8AC3E}">
        <p14:creationId xmlns:p14="http://schemas.microsoft.com/office/powerpoint/2010/main" val="373898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45</a:t>
            </a:fld>
            <a:endParaRPr lang="en-US"/>
          </a:p>
        </p:txBody>
      </p:sp>
    </p:spTree>
    <p:extLst>
      <p:ext uri="{BB962C8B-B14F-4D97-AF65-F5344CB8AC3E}">
        <p14:creationId xmlns:p14="http://schemas.microsoft.com/office/powerpoint/2010/main" val="2562329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3</a:t>
            </a:fld>
            <a:endParaRPr lang="en-US"/>
          </a:p>
        </p:txBody>
      </p:sp>
    </p:spTree>
    <p:extLst>
      <p:ext uri="{BB962C8B-B14F-4D97-AF65-F5344CB8AC3E}">
        <p14:creationId xmlns:p14="http://schemas.microsoft.com/office/powerpoint/2010/main" val="365024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5</a:t>
            </a:fld>
            <a:endParaRPr lang="en-US"/>
          </a:p>
        </p:txBody>
      </p:sp>
    </p:spTree>
    <p:extLst>
      <p:ext uri="{BB962C8B-B14F-4D97-AF65-F5344CB8AC3E}">
        <p14:creationId xmlns:p14="http://schemas.microsoft.com/office/powerpoint/2010/main" val="4056399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10</a:t>
            </a:fld>
            <a:endParaRPr lang="en-US"/>
          </a:p>
        </p:txBody>
      </p:sp>
    </p:spTree>
    <p:extLst>
      <p:ext uri="{BB962C8B-B14F-4D97-AF65-F5344CB8AC3E}">
        <p14:creationId xmlns:p14="http://schemas.microsoft.com/office/powerpoint/2010/main" val="207021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11</a:t>
            </a:fld>
            <a:endParaRPr lang="en-US"/>
          </a:p>
        </p:txBody>
      </p:sp>
    </p:spTree>
    <p:extLst>
      <p:ext uri="{BB962C8B-B14F-4D97-AF65-F5344CB8AC3E}">
        <p14:creationId xmlns:p14="http://schemas.microsoft.com/office/powerpoint/2010/main" val="348288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12</a:t>
            </a:fld>
            <a:endParaRPr lang="en-US"/>
          </a:p>
        </p:txBody>
      </p:sp>
    </p:spTree>
    <p:extLst>
      <p:ext uri="{BB962C8B-B14F-4D97-AF65-F5344CB8AC3E}">
        <p14:creationId xmlns:p14="http://schemas.microsoft.com/office/powerpoint/2010/main" val="3588001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20</a:t>
            </a:fld>
            <a:endParaRPr lang="en-US"/>
          </a:p>
        </p:txBody>
      </p:sp>
    </p:spTree>
    <p:extLst>
      <p:ext uri="{BB962C8B-B14F-4D97-AF65-F5344CB8AC3E}">
        <p14:creationId xmlns:p14="http://schemas.microsoft.com/office/powerpoint/2010/main" val="19147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22</a:t>
            </a:fld>
            <a:endParaRPr lang="en-US"/>
          </a:p>
        </p:txBody>
      </p:sp>
    </p:spTree>
    <p:extLst>
      <p:ext uri="{BB962C8B-B14F-4D97-AF65-F5344CB8AC3E}">
        <p14:creationId xmlns:p14="http://schemas.microsoft.com/office/powerpoint/2010/main" val="97489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3B7A96-5BB6-724C-8351-8176C5E680C1}" type="slidenum">
              <a:rPr lang="en-US" smtClean="0"/>
              <a:t>24</a:t>
            </a:fld>
            <a:endParaRPr lang="en-US"/>
          </a:p>
        </p:txBody>
      </p:sp>
    </p:spTree>
    <p:extLst>
      <p:ext uri="{BB962C8B-B14F-4D97-AF65-F5344CB8AC3E}">
        <p14:creationId xmlns:p14="http://schemas.microsoft.com/office/powerpoint/2010/main" val="75286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cxnSp>
        <p:nvCxnSpPr>
          <p:cNvPr id="12" name="Straight Connector 11">
            <a:extLst>
              <a:ext uri="{FF2B5EF4-FFF2-40B4-BE49-F238E27FC236}">
                <a16:creationId xmlns:a16="http://schemas.microsoft.com/office/drawing/2014/main" id="{12658037-5264-5826-93EB-7929AEA16688}"/>
              </a:ext>
            </a:extLst>
          </p:cNvPr>
          <p:cNvCxnSpPr>
            <a:cxnSpLocks/>
          </p:cNvCxnSpPr>
          <p:nvPr userDrawn="1"/>
        </p:nvCxnSpPr>
        <p:spPr>
          <a:xfrm>
            <a:off x="381000" y="1021810"/>
            <a:ext cx="9180513" cy="0"/>
          </a:xfrm>
          <a:prstGeom prst="line">
            <a:avLst/>
          </a:prstGeom>
          <a:ln w="12700">
            <a:solidFill>
              <a:srgbClr val="10273C"/>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2609415366"/>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 - no lin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81000" y="6491347"/>
            <a:ext cx="2006712" cy="167307"/>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3571"/>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9" name="TextBox 18">
            <a:extLst>
              <a:ext uri="{FF2B5EF4-FFF2-40B4-BE49-F238E27FC236}">
                <a16:creationId xmlns:a16="http://schemas.microsoft.com/office/drawing/2014/main" id="{FF1118C9-8F9F-DD67-6A61-945F1BEE9A79}"/>
              </a:ext>
            </a:extLst>
          </p:cNvPr>
          <p:cNvSpPr txBox="1"/>
          <p:nvPr userDrawn="1"/>
        </p:nvSpPr>
        <p:spPr>
          <a:xfrm>
            <a:off x="3561454" y="2908570"/>
            <a:ext cx="2819604" cy="609600"/>
          </a:xfrm>
          <a:prstGeom prst="rect">
            <a:avLst/>
          </a:prstGeom>
          <a:noFill/>
        </p:spPr>
        <p:txBody>
          <a:bodyPr wrap="square" lIns="0" tIns="0" rIns="0" bIns="0" numCol="3" spcCol="360000" rtlCol="0">
            <a:noAutofit/>
          </a:bodyPr>
          <a:lstStyle/>
          <a:p>
            <a:endParaRPr lang="en-US"/>
          </a:p>
        </p:txBody>
      </p:sp>
    </p:spTree>
    <p:extLst>
      <p:ext uri="{BB962C8B-B14F-4D97-AF65-F5344CB8AC3E}">
        <p14:creationId xmlns:p14="http://schemas.microsoft.com/office/powerpoint/2010/main" val="4157772194"/>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2009" userDrawn="1">
          <p15:clr>
            <a:srgbClr val="FBAE40"/>
          </p15:clr>
        </p15:guide>
        <p15:guide id="3" pos="4254" userDrawn="1">
          <p15:clr>
            <a:srgbClr val="FBAE40"/>
          </p15:clr>
        </p15:guide>
        <p15:guide id="4" pos="2235" userDrawn="1">
          <p15:clr>
            <a:srgbClr val="FBAE40"/>
          </p15:clr>
        </p15:guide>
        <p15:guide id="5" pos="40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16151278-23EA-CCAE-42DF-B38520309A24}"/>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9" name="Slide Number Placeholder 5">
            <a:extLst>
              <a:ext uri="{FF2B5EF4-FFF2-40B4-BE49-F238E27FC236}">
                <a16:creationId xmlns:a16="http://schemas.microsoft.com/office/drawing/2014/main" id="{AE6A90D4-1320-3CB3-1E80-DD7817BBEDDB}"/>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696702452"/>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2258" userDrawn="1">
          <p15:clr>
            <a:srgbClr val="FBAE40"/>
          </p15:clr>
        </p15:guide>
        <p15:guide id="3" pos="429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F201ABD-2554-C381-E15E-D8F914CBDA1C}"/>
              </a:ext>
            </a:extLst>
          </p:cNvPr>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
        <p:nvSpPr>
          <p:cNvPr id="11" name="Footer Placeholder 4">
            <a:extLst>
              <a:ext uri="{FF2B5EF4-FFF2-40B4-BE49-F238E27FC236}">
                <a16:creationId xmlns:a16="http://schemas.microsoft.com/office/drawing/2014/main" id="{6617E864-9C8E-CD0D-B74E-2CBB6B473BB5}"/>
              </a:ext>
            </a:extLst>
          </p:cNvPr>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Tree>
    <p:extLst>
      <p:ext uri="{BB962C8B-B14F-4D97-AF65-F5344CB8AC3E}">
        <p14:creationId xmlns:p14="http://schemas.microsoft.com/office/powerpoint/2010/main" val="4046021687"/>
      </p:ext>
    </p:extLst>
  </p:cSld>
  <p:clrMapOvr>
    <a:masterClrMapping/>
  </p:clrMapOvr>
  <p:extLst>
    <p:ext uri="{DCECCB84-F9BA-43D5-87BE-67443E8EF086}">
      <p15:sldGuideLst xmlns:p15="http://schemas.microsoft.com/office/powerpoint/2012/main">
        <p15:guide id="1" orient="horz" pos="77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62415" y="6498665"/>
            <a:ext cx="3343275" cy="99358"/>
          </a:xfrm>
          <a:prstGeom prst="rect">
            <a:avLst/>
          </a:prstGeom>
        </p:spPr>
        <p:txBody>
          <a:bodyPr vert="horz" lIns="0" tIns="0" rIns="9144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r>
              <a:rPr lang="en-US"/>
              <a:t>Apprenticeship Toolkit</a:t>
            </a:r>
          </a:p>
        </p:txBody>
      </p:sp>
      <p:sp>
        <p:nvSpPr>
          <p:cNvPr id="6" name="Slide Number Placeholder 5"/>
          <p:cNvSpPr>
            <a:spLocks noGrp="1"/>
          </p:cNvSpPr>
          <p:nvPr>
            <p:ph type="sldNum" sz="quarter" idx="4"/>
          </p:nvPr>
        </p:nvSpPr>
        <p:spPr>
          <a:xfrm>
            <a:off x="9574026" y="6498665"/>
            <a:ext cx="331974" cy="99358"/>
          </a:xfrm>
          <a:prstGeom prst="rect">
            <a:avLst/>
          </a:prstGeom>
        </p:spPr>
        <p:txBody>
          <a:bodyPr vert="horz" lIns="0" tIns="0" rIns="0" bIns="0" rtlCol="0" anchor="t" anchorCtr="0"/>
          <a:lstStyle>
            <a:lvl1pPr algn="l">
              <a:defRPr sz="800" b="0" i="0">
                <a:solidFill>
                  <a:srgbClr val="9B9DA1"/>
                </a:solidFill>
                <a:latin typeface="Segoe UI" panose="020B0502040204020203" pitchFamily="34" charset="0"/>
                <a:cs typeface="Segoe UI" panose="020B0502040204020203" pitchFamily="34" charset="0"/>
              </a:defRPr>
            </a:lvl1pPr>
          </a:lstStyle>
          <a:p>
            <a:fld id="{1DF4AAA5-C268-2745-B477-E8FB4AEBEA9C}" type="slidenum">
              <a:rPr lang="en-US" smtClean="0"/>
              <a:pPr/>
              <a:t>‹#›</a:t>
            </a:fld>
            <a:endParaRPr lang="en-US"/>
          </a:p>
        </p:txBody>
      </p:sp>
    </p:spTree>
    <p:extLst>
      <p:ext uri="{BB962C8B-B14F-4D97-AF65-F5344CB8AC3E}">
        <p14:creationId xmlns:p14="http://schemas.microsoft.com/office/powerpoint/2010/main" val="356790873"/>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7" r:id="rId3"/>
    <p:sldLayoutId id="214748368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orient="horz" pos="346" userDrawn="1">
          <p15:clr>
            <a:srgbClr val="F26B43"/>
          </p15:clr>
        </p15:guide>
        <p15:guide id="3" orient="horz" pos="4088" userDrawn="1">
          <p15:clr>
            <a:srgbClr val="F26B43"/>
          </p15:clr>
        </p15:guide>
        <p15:guide id="4" pos="60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170.png"/></Relationships>
</file>

<file path=ppt/slides/_rels/slide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mailto:sstack@allenandclarke.com"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s://www.employment.govt.nz/assets/uploads/documents/starting-employment/how-to-hire.pdf" TargetMode="External"/><Relationship Id="rId5" Type="http://schemas.openxmlformats.org/officeDocument/2006/relationships/hyperlink" Target="https://www.employertoolkitnz.org/_files/ugd/f0062e_66a91400d418472f98406960dea5ddc6.pdf" TargetMode="External"/><Relationship Id="rId4" Type="http://schemas.openxmlformats.org/officeDocument/2006/relationships/hyperlink" Target="https://hangaarorau.nz/wp-content/uploads/2025/09/Good-Employer-Guide-2025-Final.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rd hat and safety vest&#10;&#10;AI-generated content may be incorrect.">
            <a:extLst>
              <a:ext uri="{FF2B5EF4-FFF2-40B4-BE49-F238E27FC236}">
                <a16:creationId xmlns:a16="http://schemas.microsoft.com/office/drawing/2014/main" id="{0D237996-9DEE-9B81-FF05-C13077606AD7}"/>
              </a:ext>
            </a:extLst>
          </p:cNvPr>
          <p:cNvPicPr>
            <a:picLocks noChangeAspect="1"/>
          </p:cNvPicPr>
          <p:nvPr/>
        </p:nvPicPr>
        <p:blipFill>
          <a:blip r:embed="rId2"/>
          <a:stretch>
            <a:fillRect/>
          </a:stretch>
        </p:blipFill>
        <p:spPr>
          <a:xfrm>
            <a:off x="-5440" y="-1"/>
            <a:ext cx="10020977" cy="6937599"/>
          </a:xfrm>
          <a:prstGeom prst="rect">
            <a:avLst/>
          </a:prstGeom>
        </p:spPr>
      </p:pic>
      <p:sp>
        <p:nvSpPr>
          <p:cNvPr id="8" name="TextBox 7">
            <a:extLst>
              <a:ext uri="{FF2B5EF4-FFF2-40B4-BE49-F238E27FC236}">
                <a16:creationId xmlns:a16="http://schemas.microsoft.com/office/drawing/2014/main" id="{6D3DC9B4-4D0A-7191-FA1F-C7971B3C7A83}"/>
              </a:ext>
            </a:extLst>
          </p:cNvPr>
          <p:cNvSpPr txBox="1"/>
          <p:nvPr/>
        </p:nvSpPr>
        <p:spPr>
          <a:xfrm>
            <a:off x="7665336" y="5846358"/>
            <a:ext cx="2240664" cy="707886"/>
          </a:xfrm>
          <a:prstGeom prst="rect">
            <a:avLst/>
          </a:prstGeom>
          <a:solidFill>
            <a:srgbClr val="FFFFFF"/>
          </a:solidFill>
        </p:spPr>
        <p:txBody>
          <a:bodyPr wrap="square" rtlCol="0">
            <a:spAutoFit/>
          </a:bodyPr>
          <a:lstStyle/>
          <a:p>
            <a:r>
              <a:rPr lang="en-US" sz="4000" b="1" dirty="0">
                <a:solidFill>
                  <a:srgbClr val="10273C"/>
                </a:solidFill>
                <a:latin typeface="Segoe UI Black" panose="020B0502040204020203" pitchFamily="34" charset="0"/>
                <a:cs typeface="Segoe UI Black" panose="020B0502040204020203" pitchFamily="34" charset="0"/>
              </a:rPr>
              <a:t>[LOGO]</a:t>
            </a:r>
          </a:p>
        </p:txBody>
      </p:sp>
      <p:sp>
        <p:nvSpPr>
          <p:cNvPr id="9" name="TextBox 8">
            <a:extLst>
              <a:ext uri="{FF2B5EF4-FFF2-40B4-BE49-F238E27FC236}">
                <a16:creationId xmlns:a16="http://schemas.microsoft.com/office/drawing/2014/main" id="{A5640B0A-9E39-52F0-5212-2B632164E203}"/>
              </a:ext>
            </a:extLst>
          </p:cNvPr>
          <p:cNvSpPr txBox="1"/>
          <p:nvPr/>
        </p:nvSpPr>
        <p:spPr>
          <a:xfrm>
            <a:off x="694652" y="957464"/>
            <a:ext cx="6477000" cy="769441"/>
          </a:xfrm>
          <a:prstGeom prst="rect">
            <a:avLst/>
          </a:prstGeom>
          <a:noFill/>
        </p:spPr>
        <p:txBody>
          <a:bodyPr wrap="square" rtlCol="0">
            <a:spAutoFit/>
          </a:bodyPr>
          <a:lstStyle/>
          <a:p>
            <a:r>
              <a:rPr lang="en-US" sz="4400" b="1" spc="100">
                <a:solidFill>
                  <a:srgbClr val="10273C"/>
                </a:solidFill>
                <a:latin typeface="Segoe UI Black" panose="020B0502040204020203" pitchFamily="34" charset="0"/>
                <a:cs typeface="Segoe UI Black" panose="020B0502040204020203" pitchFamily="34" charset="0"/>
              </a:rPr>
              <a:t>Apprenticeship </a:t>
            </a:r>
            <a:r>
              <a:rPr lang="en-US" sz="4400" b="1" i="1" spc="100">
                <a:solidFill>
                  <a:srgbClr val="10273C"/>
                </a:solidFill>
                <a:latin typeface="Segoe UI Semibold" panose="020B0502040204020203" pitchFamily="34" charset="0"/>
                <a:cs typeface="Segoe UI Semibold" panose="020B0502040204020203" pitchFamily="34" charset="0"/>
              </a:rPr>
              <a:t>toolkit</a:t>
            </a:r>
          </a:p>
        </p:txBody>
      </p:sp>
      <p:pic>
        <p:nvPicPr>
          <p:cNvPr id="4" name="Picture 3">
            <a:extLst>
              <a:ext uri="{FF2B5EF4-FFF2-40B4-BE49-F238E27FC236}">
                <a16:creationId xmlns:a16="http://schemas.microsoft.com/office/drawing/2014/main" id="{1BA40D26-A43C-DA2D-39C2-0322EB563859}"/>
              </a:ext>
            </a:extLst>
          </p:cNvPr>
          <p:cNvPicPr>
            <a:picLocks noChangeAspect="1"/>
          </p:cNvPicPr>
          <p:nvPr/>
        </p:nvPicPr>
        <p:blipFill>
          <a:blip r:embed="rId3"/>
          <a:stretch>
            <a:fillRect/>
          </a:stretch>
        </p:blipFill>
        <p:spPr>
          <a:xfrm>
            <a:off x="694652" y="5927029"/>
            <a:ext cx="2443184" cy="665310"/>
          </a:xfrm>
          <a:prstGeom prst="rect">
            <a:avLst/>
          </a:prstGeom>
        </p:spPr>
      </p:pic>
    </p:spTree>
    <p:extLst>
      <p:ext uri="{BB962C8B-B14F-4D97-AF65-F5344CB8AC3E}">
        <p14:creationId xmlns:p14="http://schemas.microsoft.com/office/powerpoint/2010/main" val="356992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wearing hard hats&#10;&#10;AI-generated content may be incorrect.">
            <a:extLst>
              <a:ext uri="{FF2B5EF4-FFF2-40B4-BE49-F238E27FC236}">
                <a16:creationId xmlns:a16="http://schemas.microsoft.com/office/drawing/2014/main" id="{B4C7993C-C63B-BFBD-442F-966E771E6A37}"/>
              </a:ext>
            </a:extLst>
          </p:cNvPr>
          <p:cNvPicPr>
            <a:picLocks noChangeAspect="1"/>
          </p:cNvPicPr>
          <p:nvPr/>
        </p:nvPicPr>
        <p:blipFill>
          <a:blip r:embed="rId3"/>
          <a:stretch>
            <a:fillRect/>
          </a:stretch>
        </p:blipFill>
        <p:spPr>
          <a:xfrm>
            <a:off x="-1" y="0"/>
            <a:ext cx="9906001" cy="6858000"/>
          </a:xfrm>
          <a:prstGeom prst="rect">
            <a:avLst/>
          </a:prstGeom>
        </p:spPr>
      </p:pic>
      <p:sp>
        <p:nvSpPr>
          <p:cNvPr id="14" name="TextBox 13">
            <a:extLst>
              <a:ext uri="{FF2B5EF4-FFF2-40B4-BE49-F238E27FC236}">
                <a16:creationId xmlns:a16="http://schemas.microsoft.com/office/drawing/2014/main" id="{1E7B0F50-400B-D8B5-DD77-91308BC96C61}"/>
              </a:ext>
            </a:extLst>
          </p:cNvPr>
          <p:cNvSpPr txBox="1"/>
          <p:nvPr/>
        </p:nvSpPr>
        <p:spPr>
          <a:xfrm>
            <a:off x="6346132" y="3370781"/>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Recruitment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spTree>
    <p:extLst>
      <p:ext uri="{BB962C8B-B14F-4D97-AF65-F5344CB8AC3E}">
        <p14:creationId xmlns:p14="http://schemas.microsoft.com/office/powerpoint/2010/main" val="1671749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26760-D4C7-6072-A22B-E331A30BEAF5}"/>
              </a:ext>
            </a:extLst>
          </p:cNvPr>
          <p:cNvSpPr/>
          <p:nvPr/>
        </p:nvSpPr>
        <p:spPr>
          <a:xfrm>
            <a:off x="0" y="0"/>
            <a:ext cx="3189288" cy="6858000"/>
          </a:xfrm>
          <a:prstGeom prst="rect">
            <a:avLst/>
          </a:prstGeom>
          <a:solidFill>
            <a:srgbClr val="1027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42">
            <a:extLst>
              <a:ext uri="{FF2B5EF4-FFF2-40B4-BE49-F238E27FC236}">
                <a16:creationId xmlns:a16="http://schemas.microsoft.com/office/drawing/2014/main" id="{B1BB1DB6-94C6-FB2A-4F11-8DABFDC13281}"/>
              </a:ext>
            </a:extLst>
          </p:cNvPr>
          <p:cNvSpPr/>
          <p:nvPr/>
        </p:nvSpPr>
        <p:spPr>
          <a:xfrm>
            <a:off x="6770828" y="3710348"/>
            <a:ext cx="2790685" cy="648118"/>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5" name="Rectangle: Rounded Corners 42">
            <a:extLst>
              <a:ext uri="{FF2B5EF4-FFF2-40B4-BE49-F238E27FC236}">
                <a16:creationId xmlns:a16="http://schemas.microsoft.com/office/drawing/2014/main" id="{268EAFCF-D82D-BB86-5379-B181EEB6A123}"/>
              </a:ext>
            </a:extLst>
          </p:cNvPr>
          <p:cNvSpPr/>
          <p:nvPr/>
        </p:nvSpPr>
        <p:spPr>
          <a:xfrm>
            <a:off x="6766229" y="1910064"/>
            <a:ext cx="2790685" cy="648118"/>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89592FD2-1801-B9E2-6870-EBE19BFB3BD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190C8F1-8C52-7D3B-EACA-D4D585A8BD1B}"/>
              </a:ext>
            </a:extLst>
          </p:cNvPr>
          <p:cNvSpPr>
            <a:spLocks noGrp="1"/>
          </p:cNvSpPr>
          <p:nvPr>
            <p:ph type="sldNum" sz="quarter" idx="4"/>
          </p:nvPr>
        </p:nvSpPr>
        <p:spPr/>
        <p:txBody>
          <a:bodyPr/>
          <a:lstStyle/>
          <a:p>
            <a:fld id="{1DF4AAA5-C268-2745-B477-E8FB4AEBEA9C}" type="slidenum">
              <a:rPr lang="en-US" smtClean="0"/>
              <a:pPr/>
              <a:t>11</a:t>
            </a:fld>
            <a:endParaRPr lang="en-US"/>
          </a:p>
        </p:txBody>
      </p:sp>
      <p:sp>
        <p:nvSpPr>
          <p:cNvPr id="12" name="TextBox 11">
            <a:extLst>
              <a:ext uri="{FF2B5EF4-FFF2-40B4-BE49-F238E27FC236}">
                <a16:creationId xmlns:a16="http://schemas.microsoft.com/office/drawing/2014/main" id="{B6F5DFC3-7C68-4A63-68C1-669811B6D4C2}"/>
              </a:ext>
            </a:extLst>
          </p:cNvPr>
          <p:cNvSpPr txBox="1"/>
          <p:nvPr/>
        </p:nvSpPr>
        <p:spPr>
          <a:xfrm>
            <a:off x="381000" y="2481675"/>
            <a:ext cx="2667000" cy="3808607"/>
          </a:xfrm>
          <a:prstGeom prst="rect">
            <a:avLst/>
          </a:prstGeom>
          <a:noFill/>
        </p:spPr>
        <p:txBody>
          <a:bodyPr wrap="square" lIns="0" tIns="0" rIns="0" bIns="0" rtlCol="0">
            <a:spAutoFit/>
          </a:bodyPr>
          <a:lstStyle/>
          <a:p>
            <a:pPr>
              <a:lnSpc>
                <a:spcPts val="1350"/>
              </a:lnSpc>
              <a:spcAft>
                <a:spcPts val="1200"/>
              </a:spcAft>
            </a:pPr>
            <a:r>
              <a:rPr lang="en-NZ" sz="1100">
                <a:solidFill>
                  <a:schemeClr val="bg1"/>
                </a:solidFill>
                <a:latin typeface="Segoe UI" panose="020B0502040204020203" pitchFamily="34" charset="0"/>
                <a:cs typeface="Segoe UI" panose="020B0502040204020203" pitchFamily="34" charset="0"/>
              </a:rPr>
              <a:t>The Recruitment Framework gives businesses a structured, consistent </a:t>
            </a:r>
            <a:br>
              <a:rPr lang="en-NZ" sz="1100">
                <a:solidFill>
                  <a:schemeClr val="bg1"/>
                </a:solidFill>
                <a:latin typeface="Segoe UI" panose="020B0502040204020203" pitchFamily="34" charset="0"/>
                <a:cs typeface="Segoe UI" panose="020B0502040204020203" pitchFamily="34" charset="0"/>
              </a:rPr>
            </a:br>
            <a:r>
              <a:rPr lang="en-NZ" sz="1100">
                <a:solidFill>
                  <a:schemeClr val="bg1"/>
                </a:solidFill>
                <a:latin typeface="Segoe UI" panose="020B0502040204020203" pitchFamily="34" charset="0"/>
                <a:cs typeface="Segoe UI" panose="020B0502040204020203" pitchFamily="34" charset="0"/>
              </a:rPr>
              <a:t>way to assess candidates applying for labouring roles that may lead into apprenticeships. It ensures that decisions are based not only on availability but also on the potential, behaviours, and fit that make a successful apprentice.</a:t>
            </a:r>
          </a:p>
          <a:p>
            <a:pPr>
              <a:lnSpc>
                <a:spcPts val="1300"/>
              </a:lnSpc>
              <a:spcAft>
                <a:spcPts val="600"/>
              </a:spcAft>
            </a:pPr>
            <a:r>
              <a:rPr lang="en-NZ" sz="1000" b="1">
                <a:solidFill>
                  <a:schemeClr val="bg1"/>
                </a:solidFill>
                <a:latin typeface="Segoe UI" panose="020B0502040204020203" pitchFamily="34" charset="0"/>
                <a:cs typeface="Segoe UI" panose="020B0502040204020203" pitchFamily="34" charset="0"/>
              </a:rPr>
              <a:t>The Recruitment Framework helps employers to:</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identify candidates with the right foundation to succeed in the Confirm Stage</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use transparent criteria to make interview decisions</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reduce turnover by hiring people who will </a:t>
            </a:r>
            <a:br>
              <a:rPr lang="en-NZ" sz="1000">
                <a:solidFill>
                  <a:schemeClr val="bg1"/>
                </a:solidFill>
                <a:latin typeface="Segoe UI" panose="020B0502040204020203" pitchFamily="34" charset="0"/>
                <a:cs typeface="Segoe UI" panose="020B0502040204020203" pitchFamily="34" charset="0"/>
              </a:rPr>
            </a:br>
            <a:r>
              <a:rPr lang="en-NZ" sz="1000">
                <a:solidFill>
                  <a:schemeClr val="bg1"/>
                </a:solidFill>
                <a:latin typeface="Segoe UI" panose="020B0502040204020203" pitchFamily="34" charset="0"/>
                <a:cs typeface="Segoe UI" panose="020B0502040204020203" pitchFamily="34" charset="0"/>
              </a:rPr>
              <a:t>fit into the business and stay</a:t>
            </a:r>
          </a:p>
          <a:p>
            <a:pPr marL="171450" indent="-171450">
              <a:lnSpc>
                <a:spcPts val="1300"/>
              </a:lnSpc>
              <a:spcAft>
                <a:spcPts val="600"/>
              </a:spcAft>
              <a:buClr>
                <a:schemeClr val="bg1"/>
              </a:buClr>
              <a:buSzPct val="90000"/>
              <a:buFont typeface="System Font Regular"/>
              <a:buChar char="►"/>
            </a:pPr>
            <a:r>
              <a:rPr lang="en-NZ" sz="1000">
                <a:solidFill>
                  <a:schemeClr val="bg1"/>
                </a:solidFill>
                <a:latin typeface="Segoe UI" panose="020B0502040204020203" pitchFamily="34" charset="0"/>
                <a:cs typeface="Segoe UI" panose="020B0502040204020203" pitchFamily="34" charset="0"/>
              </a:rPr>
              <a:t>build a pipeline of apprentices who are motivated and aligned with company values.</a:t>
            </a:r>
          </a:p>
          <a:p>
            <a:pPr>
              <a:lnSpc>
                <a:spcPts val="1350"/>
              </a:lnSpc>
              <a:spcAft>
                <a:spcPts val="1200"/>
              </a:spcAft>
            </a:pPr>
            <a:endParaRPr lang="en-NZ" sz="110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361D75D-BAA8-5042-F729-E01C5DFA2136}"/>
              </a:ext>
            </a:extLst>
          </p:cNvPr>
          <p:cNvSpPr txBox="1"/>
          <p:nvPr/>
        </p:nvSpPr>
        <p:spPr>
          <a:xfrm>
            <a:off x="381000" y="1910064"/>
            <a:ext cx="2384502" cy="430887"/>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the Recruitment Framework</a:t>
            </a:r>
          </a:p>
        </p:txBody>
      </p:sp>
      <p:sp>
        <p:nvSpPr>
          <p:cNvPr id="16" name="TextBox 15">
            <a:extLst>
              <a:ext uri="{FF2B5EF4-FFF2-40B4-BE49-F238E27FC236}">
                <a16:creationId xmlns:a16="http://schemas.microsoft.com/office/drawing/2014/main" id="{E0885CA4-A2AF-5291-20A8-86234272A49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dirty="0">
                <a:solidFill>
                  <a:schemeClr val="bg1"/>
                </a:solidFill>
                <a:latin typeface="Segoe UI Black" panose="020B0502040204020203" pitchFamily="34" charset="0"/>
                <a:cs typeface="Segoe UI Black" panose="020B0502040204020203" pitchFamily="34" charset="0"/>
              </a:rPr>
              <a:t>Recruitment </a:t>
            </a:r>
            <a:r>
              <a:rPr lang="en-US" sz="2800" b="1" dirty="0">
                <a:solidFill>
                  <a:schemeClr val="bg1"/>
                </a:solidFill>
                <a:latin typeface="Segoe UI Black" panose="020B0502040204020203" pitchFamily="34" charset="0"/>
                <a:cs typeface="Segoe UI Black" panose="020B0502040204020203" pitchFamily="34" charset="0"/>
              </a:rPr>
              <a:t>Framework </a:t>
            </a:r>
            <a:r>
              <a:rPr lang="en-US" sz="2800" b="1" i="1" dirty="0">
                <a:solidFill>
                  <a:schemeClr val="bg1"/>
                </a:solidFill>
                <a:latin typeface="Segoe UI Semibold" panose="020B0502040204020203" pitchFamily="34" charset="0"/>
                <a:cs typeface="Segoe UI Semibold" panose="020B0502040204020203" pitchFamily="34" charset="0"/>
              </a:rPr>
              <a:t>How-to guide</a:t>
            </a:r>
          </a:p>
        </p:txBody>
      </p:sp>
      <p:sp>
        <p:nvSpPr>
          <p:cNvPr id="54" name="TextBox 53">
            <a:extLst>
              <a:ext uri="{FF2B5EF4-FFF2-40B4-BE49-F238E27FC236}">
                <a16:creationId xmlns:a16="http://schemas.microsoft.com/office/drawing/2014/main" id="{C8E2BC69-35DB-D931-B011-E92C819D52AB}"/>
              </a:ext>
            </a:extLst>
          </p:cNvPr>
          <p:cNvSpPr txBox="1"/>
          <p:nvPr/>
        </p:nvSpPr>
        <p:spPr>
          <a:xfrm>
            <a:off x="6748626" y="1985815"/>
            <a:ext cx="2808288" cy="4100512"/>
          </a:xfrm>
          <a:prstGeom prst="rect">
            <a:avLst/>
          </a:prstGeom>
          <a:noFill/>
        </p:spPr>
        <p:txBody>
          <a:bodyPr wrap="square" lIns="0" tIns="0" rIns="0" bIns="0" numCol="1" rtlCol="0">
            <a:noAutofit/>
          </a:bodyPr>
          <a:lstStyle/>
          <a:p>
            <a:pPr marL="302400" lvl="2">
              <a:lnSpc>
                <a:spcPts val="1300"/>
              </a:lnSpc>
              <a:spcAft>
                <a:spcPts val="1200"/>
              </a:spcAft>
            </a:pPr>
            <a:r>
              <a:rPr lang="en-NZ" sz="1000" b="1" dirty="0">
                <a:solidFill>
                  <a:srgbClr val="000000"/>
                </a:solidFill>
                <a:latin typeface="Segoe UI" panose="020B0502040204020203" pitchFamily="34" charset="0"/>
                <a:cs typeface="Segoe UI" panose="020B0502040204020203" pitchFamily="34" charset="0"/>
              </a:rPr>
              <a:t>Purpose: </a:t>
            </a:r>
            <a:r>
              <a:rPr lang="en-NZ" sz="1000" dirty="0">
                <a:solidFill>
                  <a:srgbClr val="000000"/>
                </a:solidFill>
                <a:latin typeface="Segoe UI" panose="020B0502040204020203" pitchFamily="34" charset="0"/>
                <a:cs typeface="Segoe UI" panose="020B0502040204020203" pitchFamily="34" charset="0"/>
              </a:rPr>
              <a:t>To check if the candidate has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the behaviours and mindset to succeed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in the trade and apprenticeship.</a:t>
            </a:r>
          </a:p>
          <a:p>
            <a:pPr marL="171450" lvl="0" indent="-171450">
              <a:lnSpc>
                <a:spcPts val="1300"/>
              </a:lnSpc>
              <a:spcAft>
                <a:spcPts val="1200"/>
              </a:spcAft>
              <a:buClr>
                <a:srgbClr val="10273C"/>
              </a:buClr>
              <a:buSzPct val="90000"/>
              <a:buFont typeface="System Font Regular"/>
              <a:buChar char="►"/>
            </a:pPr>
            <a:r>
              <a:rPr lang="en-NZ" sz="1000" b="1" dirty="0">
                <a:solidFill>
                  <a:srgbClr val="000000"/>
                </a:solidFill>
                <a:latin typeface="Segoe UI" panose="020B0502040204020203" pitchFamily="34" charset="0"/>
                <a:cs typeface="Segoe UI" panose="020B0502040204020203" pitchFamily="34" charset="0"/>
              </a:rPr>
              <a:t>Fit criteria (Cultural &amp; Personal Fit): </a:t>
            </a:r>
            <a:r>
              <a:rPr lang="en-NZ" sz="1000" dirty="0">
                <a:solidFill>
                  <a:srgbClr val="000000"/>
                </a:solidFill>
                <a:latin typeface="Segoe UI" panose="020B0502040204020203" pitchFamily="34" charset="0"/>
                <a:cs typeface="Segoe UI" panose="020B0502040204020203" pitchFamily="34" charset="0"/>
              </a:rPr>
              <a:t>These criteria focus on the person behind the CV, their background, hobbies, personality, values, and future goals. They are assessed through open-ended prompts that help you get to know the candidate as a whole person.</a:t>
            </a:r>
          </a:p>
          <a:p>
            <a:pPr marL="302400" lvl="2">
              <a:lnSpc>
                <a:spcPts val="1300"/>
              </a:lnSpc>
              <a:spcAft>
                <a:spcPts val="1200"/>
              </a:spcAft>
            </a:pPr>
            <a:r>
              <a:rPr lang="en-NZ" sz="1000" b="1" dirty="0">
                <a:solidFill>
                  <a:srgbClr val="000000"/>
                </a:solidFill>
                <a:latin typeface="Segoe UI" panose="020B0502040204020203" pitchFamily="34" charset="0"/>
                <a:cs typeface="Segoe UI" panose="020B0502040204020203" pitchFamily="34" charset="0"/>
              </a:rPr>
              <a:t>Purpose:</a:t>
            </a:r>
            <a:r>
              <a:rPr lang="en-NZ" sz="1000" dirty="0">
                <a:solidFill>
                  <a:srgbClr val="000000"/>
                </a:solidFill>
                <a:latin typeface="Segoe UI" panose="020B0502040204020203" pitchFamily="34" charset="0"/>
                <a:cs typeface="Segoe UI" panose="020B0502040204020203" pitchFamily="34" charset="0"/>
              </a:rPr>
              <a:t> To check if the candidate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will fit with your team, share your values, and thrive in your business environment.</a:t>
            </a:r>
          </a:p>
          <a:p>
            <a:pPr>
              <a:lnSpc>
                <a:spcPts val="1300"/>
              </a:lnSpc>
              <a:spcAft>
                <a:spcPts val="600"/>
              </a:spcAft>
            </a:pPr>
            <a:r>
              <a:rPr lang="en-NZ" sz="1000" dirty="0">
                <a:solidFill>
                  <a:srgbClr val="000000"/>
                </a:solidFill>
                <a:latin typeface="Segoe UI" panose="020B0502040204020203" pitchFamily="34" charset="0"/>
                <a:cs typeface="Segoe UI" panose="020B0502040204020203" pitchFamily="34" charset="0"/>
              </a:rPr>
              <a:t>By combining recruitment criteria and fit criteria, you get the full picture:</a:t>
            </a:r>
          </a:p>
          <a:p>
            <a:pPr marL="171450" lvl="0" indent="-171450">
              <a:lnSpc>
                <a:spcPts val="1300"/>
              </a:lnSpc>
              <a:spcAft>
                <a:spcPts val="600"/>
              </a:spcAft>
              <a:buClr>
                <a:srgbClr val="10273C"/>
              </a:buClr>
              <a:buSzPct val="90000"/>
              <a:buFont typeface="System Font Regular"/>
              <a:buChar char="►"/>
            </a:pPr>
            <a:r>
              <a:rPr lang="en-NZ" sz="1000" dirty="0">
                <a:solidFill>
                  <a:srgbClr val="000000"/>
                </a:solidFill>
                <a:latin typeface="Segoe UI" panose="020B0502040204020203" pitchFamily="34" charset="0"/>
                <a:cs typeface="Segoe UI" panose="020B0502040204020203" pitchFamily="34" charset="0"/>
              </a:rPr>
              <a:t>Are they capable of becoming a good apprentice?</a:t>
            </a:r>
          </a:p>
          <a:p>
            <a:pPr marL="171450" lvl="0" indent="-171450">
              <a:lnSpc>
                <a:spcPts val="1300"/>
              </a:lnSpc>
              <a:buClr>
                <a:srgbClr val="10273C"/>
              </a:buClr>
              <a:buSzPct val="90000"/>
              <a:buFont typeface="System Font Regular"/>
              <a:buChar char="►"/>
            </a:pPr>
            <a:r>
              <a:rPr lang="en-NZ" sz="1000" dirty="0">
                <a:solidFill>
                  <a:srgbClr val="000000"/>
                </a:solidFill>
                <a:latin typeface="Segoe UI" panose="020B0502040204020203" pitchFamily="34" charset="0"/>
                <a:cs typeface="Segoe UI" panose="020B0502040204020203" pitchFamily="34" charset="0"/>
              </a:rPr>
              <a:t>Are they likely to fit into your company and team culture?</a:t>
            </a:r>
          </a:p>
          <a:p>
            <a:endParaRPr lang="en-US" sz="1000" dirty="0"/>
          </a:p>
          <a:p>
            <a:pPr marL="374400" lvl="2">
              <a:lnSpc>
                <a:spcPts val="1300"/>
              </a:lnSpc>
              <a:spcAft>
                <a:spcPts val="1200"/>
              </a:spcAft>
            </a:pPr>
            <a:endParaRPr lang="en-NZ" sz="1000" dirty="0">
              <a:latin typeface="Segoe UI" panose="020B0502040204020203" pitchFamily="34" charset="0"/>
              <a:cs typeface="Segoe UI" panose="020B0502040204020203" pitchFamily="34" charset="0"/>
            </a:endParaRPr>
          </a:p>
          <a:p>
            <a:pPr>
              <a:lnSpc>
                <a:spcPts val="1350"/>
              </a:lnSpc>
              <a:spcAft>
                <a:spcPts val="600"/>
              </a:spcAft>
            </a:pPr>
            <a:endParaRPr lang="en-NZ" sz="1400" b="1" dirty="0">
              <a:solidFill>
                <a:srgbClr val="10273C"/>
              </a:solidFill>
              <a:latin typeface="Segoe UI Black" panose="020B0502040204020203" pitchFamily="34" charset="0"/>
              <a:cs typeface="Segoe UI Black" panose="020B0502040204020203" pitchFamily="34" charset="0"/>
            </a:endParaRPr>
          </a:p>
        </p:txBody>
      </p:sp>
      <p:sp>
        <p:nvSpPr>
          <p:cNvPr id="72" name="TextBox 71">
            <a:extLst>
              <a:ext uri="{FF2B5EF4-FFF2-40B4-BE49-F238E27FC236}">
                <a16:creationId xmlns:a16="http://schemas.microsoft.com/office/drawing/2014/main" id="{9F0B4134-AA79-3DF3-643A-6CF55137AD23}"/>
              </a:ext>
            </a:extLst>
          </p:cNvPr>
          <p:cNvSpPr txBox="1"/>
          <p:nvPr/>
        </p:nvSpPr>
        <p:spPr>
          <a:xfrm>
            <a:off x="3562578" y="1176314"/>
            <a:ext cx="2808289" cy="5212367"/>
          </a:xfrm>
          <a:prstGeom prst="rect">
            <a:avLst/>
          </a:prstGeom>
          <a:noFill/>
        </p:spPr>
        <p:txBody>
          <a:bodyPr wrap="square" lIns="0" tIns="0" rIns="0" bIns="0">
            <a:noAutofit/>
          </a:bodyPr>
          <a:lstStyle/>
          <a:p>
            <a:pPr>
              <a:lnSpc>
                <a:spcPts val="1520"/>
              </a:lnSpc>
              <a:spcAft>
                <a:spcPts val="1200"/>
              </a:spcAft>
            </a:pPr>
            <a:r>
              <a:rPr lang="en-NZ" sz="1400" b="1" dirty="0">
                <a:solidFill>
                  <a:srgbClr val="10273C"/>
                </a:solidFill>
                <a:latin typeface="Segoe UI Black" panose="020B0502040204020203" pitchFamily="34" charset="0"/>
                <a:cs typeface="Segoe UI Black" panose="020B0502040204020203" pitchFamily="34" charset="0"/>
              </a:rPr>
              <a:t>How the Recruitment Framework fits into the apprenticeship process</a:t>
            </a:r>
            <a:endParaRPr lang="en-NZ" sz="1400" b="1" spc="-30" dirty="0">
              <a:solidFill>
                <a:srgbClr val="10273C"/>
              </a:solidFill>
              <a:latin typeface="Segoe UI Black" panose="020B0502040204020203" pitchFamily="34" charset="0"/>
              <a:cs typeface="Segoe UI Black" panose="020B0502040204020203" pitchFamily="34" charset="0"/>
            </a:endParaRPr>
          </a:p>
          <a:p>
            <a:pPr marL="171450" indent="-171450">
              <a:lnSpc>
                <a:spcPts val="1300"/>
              </a:lnSpc>
              <a:spcAft>
                <a:spcPts val="600"/>
              </a:spcAft>
              <a:buClr>
                <a:srgbClr val="10273C"/>
              </a:buClr>
              <a:buSzPct val="90000"/>
              <a:buFont typeface="System Font Regular"/>
              <a:buChar char="►"/>
            </a:pPr>
            <a:r>
              <a:rPr lang="en-NZ" sz="1000" b="1" dirty="0">
                <a:solidFill>
                  <a:srgbClr val="000000"/>
                </a:solidFill>
                <a:latin typeface="Segoe UI" panose="020B0502040204020203" pitchFamily="34" charset="0"/>
                <a:cs typeface="Segoe UI" panose="020B0502040204020203" pitchFamily="34" charset="0"/>
              </a:rPr>
              <a:t>Recruitment Framework: </a:t>
            </a:r>
            <a:r>
              <a:rPr lang="en-NZ" sz="1000" dirty="0">
                <a:solidFill>
                  <a:srgbClr val="000000"/>
                </a:solidFill>
                <a:latin typeface="Segoe UI" panose="020B0502040204020203" pitchFamily="34" charset="0"/>
                <a:cs typeface="Segoe UI" panose="020B0502040204020203" pitchFamily="34" charset="0"/>
              </a:rPr>
              <a:t>helps employers decide which applicants should enter the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3-month Confirm Stage as prospective apprentices.</a:t>
            </a:r>
          </a:p>
          <a:p>
            <a:pPr marL="171450" indent="-171450">
              <a:lnSpc>
                <a:spcPts val="1300"/>
              </a:lnSpc>
              <a:spcAft>
                <a:spcPts val="600"/>
              </a:spcAft>
              <a:buClr>
                <a:srgbClr val="10273C"/>
              </a:buClr>
              <a:buSzPct val="90000"/>
              <a:buFont typeface="System Font Regular"/>
              <a:buChar char="►"/>
            </a:pPr>
            <a:r>
              <a:rPr lang="en-NZ" sz="1000" b="1" dirty="0">
                <a:solidFill>
                  <a:srgbClr val="000000"/>
                </a:solidFill>
                <a:latin typeface="Segoe UI" panose="020B0502040204020203" pitchFamily="34" charset="0"/>
                <a:cs typeface="Segoe UI" panose="020B0502040204020203" pitchFamily="34" charset="0"/>
              </a:rPr>
              <a:t>Confirm stage: </a:t>
            </a:r>
            <a:r>
              <a:rPr lang="en-NZ" sz="1000" dirty="0">
                <a:solidFill>
                  <a:srgbClr val="000000"/>
                </a:solidFill>
                <a:latin typeface="Segoe UI" panose="020B0502040204020203" pitchFamily="34" charset="0"/>
                <a:cs typeface="Segoe UI" panose="020B0502040204020203" pitchFamily="34" charset="0"/>
              </a:rPr>
              <a:t>trial period where both employer and candidate decide whether </a:t>
            </a:r>
            <a:br>
              <a:rPr lang="en-NZ" sz="1000"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to proceed to apprenticeship.</a:t>
            </a:r>
          </a:p>
          <a:p>
            <a:pPr marL="171450" indent="-171450">
              <a:lnSpc>
                <a:spcPts val="1300"/>
              </a:lnSpc>
              <a:spcAft>
                <a:spcPts val="1200"/>
              </a:spcAft>
              <a:buClr>
                <a:srgbClr val="10273C"/>
              </a:buClr>
              <a:buSzPct val="90000"/>
              <a:buFont typeface="System Font Regular"/>
              <a:buChar char="►"/>
            </a:pPr>
            <a:r>
              <a:rPr lang="en-NZ" sz="1000" b="1" dirty="0">
                <a:solidFill>
                  <a:srgbClr val="000000"/>
                </a:solidFill>
                <a:latin typeface="Segoe UI" panose="020B0502040204020203" pitchFamily="34" charset="0"/>
                <a:cs typeface="Segoe UI" panose="020B0502040204020203" pitchFamily="34" charset="0"/>
              </a:rPr>
              <a:t>Apprenticeship Progression Framework: </a:t>
            </a:r>
            <a:br>
              <a:rPr lang="en-NZ" sz="1000" b="1" dirty="0">
                <a:solidFill>
                  <a:srgbClr val="000000"/>
                </a:solidFill>
                <a:latin typeface="Segoe UI" panose="020B0502040204020203" pitchFamily="34" charset="0"/>
                <a:cs typeface="Segoe UI" panose="020B0502040204020203" pitchFamily="34" charset="0"/>
              </a:rPr>
            </a:br>
            <a:r>
              <a:rPr lang="en-NZ" sz="1000" dirty="0">
                <a:solidFill>
                  <a:srgbClr val="000000"/>
                </a:solidFill>
                <a:latin typeface="Segoe UI" panose="020B0502040204020203" pitchFamily="34" charset="0"/>
                <a:cs typeface="Segoe UI" panose="020B0502040204020203" pitchFamily="34" charset="0"/>
              </a:rPr>
              <a:t>to be applied once a prospective apprentice has been employed.</a:t>
            </a:r>
          </a:p>
          <a:p>
            <a:pPr>
              <a:lnSpc>
                <a:spcPts val="1350"/>
              </a:lnSpc>
              <a:spcBef>
                <a:spcPts val="600"/>
              </a:spcBef>
              <a:spcAft>
                <a:spcPts val="600"/>
              </a:spcAft>
            </a:pPr>
            <a:r>
              <a:rPr lang="en-NZ" sz="1400" b="1" dirty="0">
                <a:solidFill>
                  <a:srgbClr val="10273C"/>
                </a:solidFill>
                <a:latin typeface="Segoe UI Black" panose="020B0502040204020203" pitchFamily="34" charset="0"/>
                <a:cs typeface="Segoe UI Black" panose="020B0502040204020203" pitchFamily="34" charset="0"/>
              </a:rPr>
              <a:t>The two components of the framework</a:t>
            </a:r>
          </a:p>
          <a:p>
            <a:pPr>
              <a:lnSpc>
                <a:spcPts val="1300"/>
              </a:lnSpc>
              <a:spcAft>
                <a:spcPts val="600"/>
              </a:spcAft>
            </a:pPr>
            <a:r>
              <a:rPr lang="en-NZ" sz="1000" dirty="0">
                <a:solidFill>
                  <a:srgbClr val="000000"/>
                </a:solidFill>
                <a:latin typeface="Segoe UI" panose="020B0502040204020203" pitchFamily="34" charset="0"/>
                <a:cs typeface="Segoe UI" panose="020B0502040204020203" pitchFamily="34" charset="0"/>
              </a:rPr>
              <a:t>The Recruitment Framework is made up of two complementary components.</a:t>
            </a:r>
          </a:p>
          <a:p>
            <a:pPr marL="171450" lvl="0" indent="-171450">
              <a:lnSpc>
                <a:spcPts val="1300"/>
              </a:lnSpc>
              <a:spcAft>
                <a:spcPts val="1200"/>
              </a:spcAft>
              <a:buClr>
                <a:srgbClr val="10273C"/>
              </a:buClr>
              <a:buSzPct val="90000"/>
              <a:buFont typeface="System Font Regular"/>
              <a:buChar char="►"/>
            </a:pPr>
            <a:r>
              <a:rPr lang="en-NZ" sz="1000" b="1" dirty="0">
                <a:solidFill>
                  <a:srgbClr val="000000"/>
                </a:solidFill>
                <a:latin typeface="Segoe UI" panose="020B0502040204020203" pitchFamily="34" charset="0"/>
                <a:cs typeface="Segoe UI" panose="020B0502040204020203" pitchFamily="34" charset="0"/>
              </a:rPr>
              <a:t>Recruitment criteria (Capabilities &amp; Behaviours):</a:t>
            </a:r>
            <a:r>
              <a:rPr lang="en-NZ" sz="1000" dirty="0">
                <a:solidFill>
                  <a:srgbClr val="000000"/>
                </a:solidFill>
                <a:latin typeface="Segoe UI" panose="020B0502040204020203" pitchFamily="34" charset="0"/>
                <a:cs typeface="Segoe UI" panose="020B0502040204020203" pitchFamily="34" charset="0"/>
              </a:rPr>
              <a:t> These criteria focus on the qualities that predict apprenticeship success, their work ethic, reliability, safety mindset, motivation, initiative, problem-solving, communication, teamwork, and attitude. They are assessed through structured interview prompts that ask candidates to provide real examples from their past experience.</a:t>
            </a:r>
          </a:p>
          <a:p>
            <a:pPr>
              <a:lnSpc>
                <a:spcPts val="1300"/>
              </a:lnSpc>
              <a:spcAft>
                <a:spcPts val="1200"/>
              </a:spcAft>
              <a:buClr>
                <a:srgbClr val="10273C"/>
              </a:buClr>
              <a:buSzPct val="90000"/>
            </a:pPr>
            <a:endParaRPr lang="en-NZ" sz="1000" dirty="0">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dirty="0">
              <a:solidFill>
                <a:srgbClr val="10273C"/>
              </a:solidFill>
              <a:latin typeface="Segoe UI Black" panose="020B0502040204020203" pitchFamily="34" charset="0"/>
              <a:cs typeface="Segoe UI Black" panose="020B0502040204020203" pitchFamily="34" charset="0"/>
            </a:endParaRPr>
          </a:p>
        </p:txBody>
      </p:sp>
    </p:spTree>
    <p:extLst>
      <p:ext uri="{BB962C8B-B14F-4D97-AF65-F5344CB8AC3E}">
        <p14:creationId xmlns:p14="http://schemas.microsoft.com/office/powerpoint/2010/main" val="77505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42">
            <a:extLst>
              <a:ext uri="{FF2B5EF4-FFF2-40B4-BE49-F238E27FC236}">
                <a16:creationId xmlns:a16="http://schemas.microsoft.com/office/drawing/2014/main" id="{17BAEF94-490F-7809-AFB7-80467F1444D7}"/>
              </a:ext>
            </a:extLst>
          </p:cNvPr>
          <p:cNvSpPr/>
          <p:nvPr/>
        </p:nvSpPr>
        <p:spPr>
          <a:xfrm>
            <a:off x="381000" y="821234"/>
            <a:ext cx="9180513" cy="4338595"/>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7A375E61-3C84-56E5-A549-2B683CE89FDB}"/>
              </a:ext>
            </a:extLst>
          </p:cNvPr>
          <p:cNvSpPr txBox="1"/>
          <p:nvPr/>
        </p:nvSpPr>
        <p:spPr>
          <a:xfrm>
            <a:off x="741362" y="1563453"/>
            <a:ext cx="8386309" cy="3367775"/>
          </a:xfrm>
          <a:prstGeom prst="rect">
            <a:avLst/>
          </a:prstGeom>
          <a:noFill/>
        </p:spPr>
        <p:txBody>
          <a:bodyPr wrap="square" lIns="0" tIns="0" rIns="0" bIns="0" numCol="3" spcCol="360000" rtlCol="0">
            <a:noAutofit/>
          </a:bodyPr>
          <a:lstStyle/>
          <a:p>
            <a:pPr>
              <a:lnSpc>
                <a:spcPts val="1300"/>
              </a:lnSpc>
              <a:spcAft>
                <a:spcPts val="600"/>
              </a:spcAft>
            </a:pPr>
            <a:r>
              <a:rPr lang="en-NZ" sz="1000" b="1">
                <a:latin typeface="Segoe UI" panose="020B0502040204020203" pitchFamily="34" charset="0"/>
                <a:cs typeface="Segoe UI" panose="020B0502040204020203" pitchFamily="34" charset="0"/>
              </a:rPr>
              <a:t>1</a:t>
            </a:r>
            <a:r>
              <a:rPr lang="en-NZ" sz="1000" b="1">
                <a:solidFill>
                  <a:srgbClr val="000000"/>
                </a:solidFill>
                <a:latin typeface="Segoe UI" panose="020B0502040204020203" pitchFamily="34" charset="0"/>
                <a:cs typeface="Segoe UI" panose="020B0502040204020203" pitchFamily="34" charset="0"/>
              </a:rPr>
              <a:t>. Prepare for interviews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Review both criteria tables before meeting candidates.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Select a mix of recruitment criteria (capabilities/behaviours) and fit criteria (culture/personality).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Tailor prompts slightly to reflect your company’s language and daily work.</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2. Interview consistently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Use the same core set of questions with all candidates to ensure fairness.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Record answers in writing or scoring sheets for later comparison.</a:t>
            </a: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endParaRPr lang="en-NZ" sz="1000" b="1">
              <a:solidFill>
                <a:srgbClr val="000000"/>
              </a:solidFill>
              <a:latin typeface="Segoe UI" panose="020B0502040204020203" pitchFamily="34" charset="0"/>
              <a:cs typeface="Segoe UI" panose="020B0502040204020203" pitchFamily="34" charset="0"/>
            </a:endParaRP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3. Look for evidence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Recruitment criteria: listen for clear examples of work ethic, reliability, safety, etc.</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Fit criteria: notice how candidates talk about teamwork, values, and what motivates them.</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4. Balance capability and fit</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 strong candidate is not just motivated to learn but is also a good fit for your team culture.</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If a candidate is weaker in one area, consider whether it can be developed – remember that it is much easier to teach someone new skills than it is to get someone to fit into your existing culture.</a:t>
            </a:r>
          </a:p>
          <a:p>
            <a:pPr>
              <a:lnSpc>
                <a:spcPts val="1300"/>
              </a:lnSpc>
              <a:spcBef>
                <a:spcPts val="600"/>
              </a:spcBef>
              <a:spcAft>
                <a:spcPts val="600"/>
              </a:spcAft>
            </a:pPr>
            <a:r>
              <a:rPr lang="en-NZ" sz="1000" b="1">
                <a:solidFill>
                  <a:srgbClr val="000000"/>
                </a:solidFill>
                <a:latin typeface="Segoe UI" panose="020B0502040204020203" pitchFamily="34" charset="0"/>
                <a:cs typeface="Segoe UI" panose="020B0502040204020203" pitchFamily="34" charset="0"/>
              </a:rPr>
              <a:t>5. Decide fairly</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Discuss candidates with your senior staff before making offers.</a:t>
            </a:r>
          </a:p>
          <a:p>
            <a:pPr marL="171450" lvl="1" indent="-17145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Note: You don't have to appoint any of the candidates. If you're unsure/uncertain,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follow-up or don't be afraid to start again.</a:t>
            </a:r>
          </a:p>
        </p:txBody>
      </p:sp>
      <p:sp>
        <p:nvSpPr>
          <p:cNvPr id="4" name="Footer Placeholder 3">
            <a:extLst>
              <a:ext uri="{FF2B5EF4-FFF2-40B4-BE49-F238E27FC236}">
                <a16:creationId xmlns:a16="http://schemas.microsoft.com/office/drawing/2014/main" id="{8CE8EAD9-1B7E-1F2B-BD36-ABFE84755E82}"/>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4BAE63F2-5A95-2B8D-8C4E-849DEEE79C97}"/>
              </a:ext>
            </a:extLst>
          </p:cNvPr>
          <p:cNvSpPr>
            <a:spLocks noGrp="1"/>
          </p:cNvSpPr>
          <p:nvPr>
            <p:ph type="sldNum" sz="quarter" idx="4"/>
          </p:nvPr>
        </p:nvSpPr>
        <p:spPr/>
        <p:txBody>
          <a:bodyPr/>
          <a:lstStyle/>
          <a:p>
            <a:fld id="{1DF4AAA5-C268-2745-B477-E8FB4AEBEA9C}" type="slidenum">
              <a:rPr lang="en-US" smtClean="0"/>
              <a:pPr/>
              <a:t>12</a:t>
            </a:fld>
            <a:endParaRPr lang="en-US"/>
          </a:p>
        </p:txBody>
      </p:sp>
      <p:sp>
        <p:nvSpPr>
          <p:cNvPr id="9" name="TextBox 8">
            <a:extLst>
              <a:ext uri="{FF2B5EF4-FFF2-40B4-BE49-F238E27FC236}">
                <a16:creationId xmlns:a16="http://schemas.microsoft.com/office/drawing/2014/main" id="{D70C15F2-BEC3-11AE-C56D-2C6BD948C5DD}"/>
              </a:ext>
            </a:extLst>
          </p:cNvPr>
          <p:cNvSpPr txBox="1"/>
          <p:nvPr/>
        </p:nvSpPr>
        <p:spPr>
          <a:xfrm>
            <a:off x="741362" y="1211597"/>
            <a:ext cx="3813928" cy="179536"/>
          </a:xfrm>
          <a:prstGeom prst="rect">
            <a:avLst/>
          </a:prstGeom>
          <a:noFill/>
        </p:spPr>
        <p:txBody>
          <a:bodyPr wrap="square" lIns="0" tIns="0" rIns="0" bIns="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apply the Recruitment Framework</a:t>
            </a:r>
          </a:p>
        </p:txBody>
      </p:sp>
    </p:spTree>
    <p:extLst>
      <p:ext uri="{BB962C8B-B14F-4D97-AF65-F5344CB8AC3E}">
        <p14:creationId xmlns:p14="http://schemas.microsoft.com/office/powerpoint/2010/main" val="136461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94854D-0053-1D11-D532-C1F4DA7E45F1}"/>
              </a:ext>
            </a:extLst>
          </p:cNvPr>
          <p:cNvSpPr txBox="1"/>
          <p:nvPr/>
        </p:nvSpPr>
        <p:spPr>
          <a:xfrm>
            <a:off x="6753225" y="1199508"/>
            <a:ext cx="2844800" cy="3562001"/>
          </a:xfrm>
          <a:prstGeom prst="rect">
            <a:avLst/>
          </a:prstGeom>
          <a:noFill/>
        </p:spPr>
        <p:txBody>
          <a:bodyPr wrap="square" lIns="0" tIns="0" rIns="0" bIns="0" numCol="1" rtlCol="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Benefits of using the Recruitment Framework</a:t>
            </a:r>
          </a:p>
          <a:p>
            <a:pPr>
              <a:lnSpc>
                <a:spcPts val="1300"/>
              </a:lnSpc>
              <a:spcAft>
                <a:spcPts val="600"/>
              </a:spcAft>
            </a:pPr>
            <a:r>
              <a:rPr lang="en-NZ" sz="1000">
                <a:latin typeface="Segoe UI" panose="020B0502040204020203" pitchFamily="34" charset="0"/>
                <a:cs typeface="Segoe UI" panose="020B0502040204020203" pitchFamily="34" charset="0"/>
              </a:rPr>
              <a:t>Employers who adopt the Recruitment Framework can expect:</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Better hiring decisions</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Focus on candidates with true apprenticeship potential.</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Reduced turnover</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Fewer “false starts” where candidates leave or fail early.</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Stronger team culture</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Hire people whose values and behaviours align with your crew.</a:t>
            </a:r>
          </a:p>
          <a:p>
            <a:pPr marL="171450" indent="-171450">
              <a:lnSpc>
                <a:spcPts val="1300"/>
              </a:lnSpc>
              <a:spcAft>
                <a:spcPts val="600"/>
              </a:spcAft>
              <a:buClr>
                <a:srgbClr val="10273C"/>
              </a:buClr>
              <a:buSzPct val="90000"/>
              <a:buFont typeface="System Font Regular"/>
              <a:buChar char="►"/>
            </a:pPr>
            <a:r>
              <a:rPr lang="en-NZ" sz="1000" b="1">
                <a:solidFill>
                  <a:srgbClr val="000000"/>
                </a:solidFill>
                <a:latin typeface="Segoe UI" panose="020B0502040204020203" pitchFamily="34" charset="0"/>
                <a:cs typeface="Segoe UI" panose="020B0502040204020203" pitchFamily="34" charset="0"/>
              </a:rPr>
              <a:t>Faster apprentice progression</a:t>
            </a:r>
            <a:br>
              <a:rPr lang="en-NZ" sz="1000" b="1">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Candidates who start with the right mindset and fit move through the Confirm Stage and into apprenticeship more quickly.</a:t>
            </a:r>
            <a:endParaRPr lang="en-US" sz="1000">
              <a:solidFill>
                <a:srgbClr val="000000"/>
              </a:solidFill>
              <a:latin typeface="Segoe UI" panose="020B0502040204020203" pitchFamily="34" charset="0"/>
              <a:cs typeface="Segoe UI" panose="020B0502040204020203" pitchFamily="34" charset="0"/>
            </a:endParaRPr>
          </a:p>
          <a:p>
            <a:pPr>
              <a:lnSpc>
                <a:spcPts val="1350"/>
              </a:lnSpc>
            </a:pPr>
            <a:endParaRPr lang="en-NZ" sz="1000">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884B4056-46C1-B57E-9CB3-F6447D51707E}"/>
              </a:ext>
            </a:extLst>
          </p:cNvPr>
          <p:cNvSpPr>
            <a:spLocks noGrp="1"/>
          </p:cNvSpPr>
          <p:nvPr>
            <p:ph type="ftr" sz="quarter" idx="3"/>
          </p:nvPr>
        </p:nvSpPr>
        <p:spPr/>
        <p:txBody>
          <a:bodyPr/>
          <a:lstStyle/>
          <a:p>
            <a:r>
              <a:rPr lang="en-US"/>
              <a:t>Apprenticeship Toolkit</a:t>
            </a:r>
          </a:p>
        </p:txBody>
      </p:sp>
      <p:sp>
        <p:nvSpPr>
          <p:cNvPr id="6" name="Slide Number Placeholder 5">
            <a:extLst>
              <a:ext uri="{FF2B5EF4-FFF2-40B4-BE49-F238E27FC236}">
                <a16:creationId xmlns:a16="http://schemas.microsoft.com/office/drawing/2014/main" id="{3802C667-0F80-4E85-3D83-CB79A23009CF}"/>
              </a:ext>
            </a:extLst>
          </p:cNvPr>
          <p:cNvSpPr>
            <a:spLocks noGrp="1"/>
          </p:cNvSpPr>
          <p:nvPr>
            <p:ph type="sldNum" sz="quarter" idx="4"/>
          </p:nvPr>
        </p:nvSpPr>
        <p:spPr/>
        <p:txBody>
          <a:bodyPr/>
          <a:lstStyle/>
          <a:p>
            <a:fld id="{1DF4AAA5-C268-2745-B477-E8FB4AEBEA9C}" type="slidenum">
              <a:rPr lang="en-US" smtClean="0"/>
              <a:pPr/>
              <a:t>13</a:t>
            </a:fld>
            <a:endParaRPr lang="en-US"/>
          </a:p>
        </p:txBody>
      </p:sp>
      <p:sp>
        <p:nvSpPr>
          <p:cNvPr id="2" name="TextBox 1">
            <a:extLst>
              <a:ext uri="{FF2B5EF4-FFF2-40B4-BE49-F238E27FC236}">
                <a16:creationId xmlns:a16="http://schemas.microsoft.com/office/drawing/2014/main" id="{7C04B33D-B384-B496-AD9D-BDF9680569B9}"/>
              </a:ext>
            </a:extLst>
          </p:cNvPr>
          <p:cNvSpPr txBox="1"/>
          <p:nvPr/>
        </p:nvSpPr>
        <p:spPr>
          <a:xfrm>
            <a:off x="381000" y="1200887"/>
            <a:ext cx="2808288" cy="2975302"/>
          </a:xfrm>
          <a:prstGeom prst="rect">
            <a:avLst/>
          </a:prstGeom>
          <a:noFill/>
        </p:spPr>
        <p:txBody>
          <a:bodyPr wrap="square" lIns="0" tIns="0" rIns="0" bIns="0">
            <a:spAutoFit/>
          </a:bodyPr>
          <a:lstStyle/>
          <a:p>
            <a:pPr>
              <a:lnSpc>
                <a:spcPts val="1350"/>
              </a:lnSpc>
              <a:spcAft>
                <a:spcPts val="1200"/>
              </a:spcAft>
            </a:pPr>
            <a:r>
              <a:rPr lang="en-NZ" sz="1400" b="1">
                <a:solidFill>
                  <a:srgbClr val="10273C"/>
                </a:solidFill>
                <a:latin typeface="Segoe UI Black" panose="020B0502040204020203" pitchFamily="34" charset="0"/>
                <a:cs typeface="Segoe UI Black" panose="020B0502040204020203" pitchFamily="34" charset="0"/>
              </a:rPr>
              <a:t>Customising the </a:t>
            </a:r>
            <a:br>
              <a:rPr lang="en-NZ" sz="1400" b="1">
                <a:solidFill>
                  <a:srgbClr val="10273C"/>
                </a:solidFill>
                <a:latin typeface="Segoe UI Black" panose="020B0502040204020203" pitchFamily="34" charset="0"/>
                <a:cs typeface="Segoe UI Black" panose="020B0502040204020203" pitchFamily="34" charset="0"/>
              </a:rPr>
            </a:br>
            <a:r>
              <a:rPr lang="en-NZ" sz="1400" b="1">
                <a:solidFill>
                  <a:srgbClr val="10273C"/>
                </a:solidFill>
                <a:latin typeface="Segoe UI Black" panose="020B0502040204020203" pitchFamily="34" charset="0"/>
                <a:cs typeface="Segoe UI Black" panose="020B0502040204020203" pitchFamily="34" charset="0"/>
              </a:rPr>
              <a:t>Recruitment Framework</a:t>
            </a:r>
          </a:p>
          <a:p>
            <a:pPr>
              <a:lnSpc>
                <a:spcPts val="1300"/>
              </a:lnSpc>
              <a:spcAft>
                <a:spcPts val="600"/>
              </a:spcAft>
            </a:pPr>
            <a:r>
              <a:rPr lang="en-NZ" sz="1000">
                <a:solidFill>
                  <a:srgbClr val="000000"/>
                </a:solidFill>
                <a:latin typeface="Segoe UI" panose="020B0502040204020203" pitchFamily="34" charset="0"/>
                <a:cs typeface="Segoe UI" panose="020B0502040204020203" pitchFamily="34" charset="0"/>
              </a:rPr>
              <a:t>Every business is different. You can adapt the Recruitment Framework to reflect your trade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and company:</a:t>
            </a:r>
          </a:p>
          <a:p>
            <a:pPr defTabSz="385200">
              <a:lnSpc>
                <a:spcPts val="1300"/>
              </a:lnSpc>
              <a:spcAft>
                <a:spcPts val="600"/>
              </a:spcAft>
              <a:tabLst>
                <a:tab pos="0" algn="l"/>
              </a:tabLst>
            </a:pPr>
            <a:r>
              <a:rPr lang="en-NZ" sz="1000" b="1">
                <a:solidFill>
                  <a:srgbClr val="000000"/>
                </a:solidFill>
                <a:latin typeface="Segoe UI" panose="020B0502040204020203" pitchFamily="34" charset="0"/>
                <a:cs typeface="Segoe UI" panose="020B0502040204020203" pitchFamily="34" charset="0"/>
              </a:rPr>
              <a:t>Language: </a:t>
            </a:r>
            <a:r>
              <a:rPr lang="en-NZ" sz="1000">
                <a:solidFill>
                  <a:srgbClr val="000000"/>
                </a:solidFill>
                <a:latin typeface="Segoe UI" panose="020B0502040204020203" pitchFamily="34" charset="0"/>
                <a:cs typeface="Segoe UI" panose="020B0502040204020203" pitchFamily="34" charset="0"/>
              </a:rPr>
              <a:t>Replace terms with ones your team uses day-to-day.</a:t>
            </a:r>
          </a:p>
          <a:p>
            <a:pPr defTabSz="385200">
              <a:lnSpc>
                <a:spcPts val="1300"/>
              </a:lnSpc>
              <a:spcAft>
                <a:spcPts val="600"/>
              </a:spcAft>
              <a:tabLst>
                <a:tab pos="0" algn="l"/>
              </a:tabLst>
            </a:pPr>
            <a:r>
              <a:rPr lang="en-NZ" sz="1000" b="1">
                <a:solidFill>
                  <a:srgbClr val="000000"/>
                </a:solidFill>
                <a:latin typeface="Segoe UI" panose="020B0502040204020203" pitchFamily="34" charset="0"/>
                <a:cs typeface="Segoe UI" panose="020B0502040204020203" pitchFamily="34" charset="0"/>
              </a:rPr>
              <a:t>Scenarios</a:t>
            </a:r>
            <a:r>
              <a:rPr lang="en-NZ" sz="1000">
                <a:solidFill>
                  <a:srgbClr val="000000"/>
                </a:solidFill>
                <a:latin typeface="Segoe UI" panose="020B0502040204020203" pitchFamily="34" charset="0"/>
                <a:cs typeface="Segoe UI" panose="020B0502040204020203" pitchFamily="34" charset="0"/>
              </a:rPr>
              <a:t>: Insert trade-specific examples into questions.</a:t>
            </a:r>
          </a:p>
          <a:p>
            <a:pPr defTabSz="385200">
              <a:lnSpc>
                <a:spcPts val="1300"/>
              </a:lnSpc>
              <a:spcAft>
                <a:spcPts val="600"/>
              </a:spcAft>
              <a:tabLst>
                <a:tab pos="0" algn="l"/>
              </a:tabLst>
            </a:pPr>
            <a:r>
              <a:rPr lang="en-NZ" sz="1000" b="1">
                <a:solidFill>
                  <a:srgbClr val="000000"/>
                </a:solidFill>
                <a:latin typeface="Segoe UI" panose="020B0502040204020203" pitchFamily="34" charset="0"/>
                <a:cs typeface="Segoe UI" panose="020B0502040204020203" pitchFamily="34" charset="0"/>
              </a:rPr>
              <a:t>Priorities:</a:t>
            </a:r>
            <a:r>
              <a:rPr lang="en-NZ" sz="1000">
                <a:solidFill>
                  <a:srgbClr val="000000"/>
                </a:solidFill>
                <a:latin typeface="Segoe UI" panose="020B0502040204020203" pitchFamily="34" charset="0"/>
                <a:cs typeface="Segoe UI" panose="020B0502040204020203" pitchFamily="34" charset="0"/>
              </a:rPr>
              <a:t> Weight certain criteria more heavily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if they are especially important to your business (e.g., punctuality, teamwork, or safety).</a:t>
            </a:r>
          </a:p>
          <a:p>
            <a:pPr defTabSz="385200">
              <a:lnSpc>
                <a:spcPts val="1300"/>
              </a:lnSpc>
              <a:spcAft>
                <a:spcPts val="1200"/>
              </a:spcAft>
              <a:tabLst>
                <a:tab pos="0" algn="l"/>
              </a:tabLst>
            </a:pPr>
            <a:r>
              <a:rPr lang="en-NZ" sz="1000" b="1">
                <a:solidFill>
                  <a:srgbClr val="000000"/>
                </a:solidFill>
                <a:latin typeface="Segoe UI" panose="020B0502040204020203" pitchFamily="34" charset="0"/>
                <a:cs typeface="Segoe UI" panose="020B0502040204020203" pitchFamily="34" charset="0"/>
              </a:rPr>
              <a:t>Culture-fit:</a:t>
            </a:r>
            <a:r>
              <a:rPr lang="en-NZ" sz="1000">
                <a:solidFill>
                  <a:srgbClr val="000000"/>
                </a:solidFill>
                <a:latin typeface="Segoe UI" panose="020B0502040204020203" pitchFamily="34" charset="0"/>
                <a:cs typeface="Segoe UI" panose="020B0502040204020203" pitchFamily="34" charset="0"/>
              </a:rPr>
              <a:t> Involve your team in reviewing candidate responses — they know what makes </a:t>
            </a:r>
            <a:br>
              <a:rPr lang="en-NZ" sz="1000">
                <a:solidFill>
                  <a:srgbClr val="000000"/>
                </a:solidFill>
                <a:latin typeface="Segoe UI" panose="020B0502040204020203" pitchFamily="34" charset="0"/>
                <a:cs typeface="Segoe UI" panose="020B0502040204020203" pitchFamily="34" charset="0"/>
              </a:rPr>
            </a:br>
            <a:r>
              <a:rPr lang="en-NZ" sz="1000">
                <a:solidFill>
                  <a:srgbClr val="000000"/>
                </a:solidFill>
                <a:latin typeface="Segoe UI" panose="020B0502040204020203" pitchFamily="34" charset="0"/>
                <a:cs typeface="Segoe UI" panose="020B0502040204020203" pitchFamily="34" charset="0"/>
              </a:rPr>
              <a:t>a good fit. </a:t>
            </a:r>
          </a:p>
        </p:txBody>
      </p:sp>
      <p:sp>
        <p:nvSpPr>
          <p:cNvPr id="3" name="Rectangle: Rounded Corners 42">
            <a:extLst>
              <a:ext uri="{FF2B5EF4-FFF2-40B4-BE49-F238E27FC236}">
                <a16:creationId xmlns:a16="http://schemas.microsoft.com/office/drawing/2014/main" id="{5A3EEC62-6D08-1E36-3BED-78911AEEB44C}"/>
              </a:ext>
            </a:extLst>
          </p:cNvPr>
          <p:cNvSpPr/>
          <p:nvPr/>
        </p:nvSpPr>
        <p:spPr>
          <a:xfrm>
            <a:off x="3548063" y="1524000"/>
            <a:ext cx="2844800" cy="2975302"/>
          </a:xfrm>
          <a:prstGeom prst="roundRect">
            <a:avLst>
              <a:gd name="adj" fmla="val 0"/>
            </a:avLst>
          </a:prstGeom>
          <a:solidFill>
            <a:srgbClr val="10273C">
              <a:alpha val="9804"/>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C9516AF8-6152-A0B3-A6F8-C47AD586EC41}"/>
              </a:ext>
            </a:extLst>
          </p:cNvPr>
          <p:cNvPicPr>
            <a:picLocks noChangeAspect="1"/>
          </p:cNvPicPr>
          <p:nvPr/>
        </p:nvPicPr>
        <p:blipFill>
          <a:blip r:embed="rId2"/>
          <a:stretch>
            <a:fillRect/>
          </a:stretch>
        </p:blipFill>
        <p:spPr>
          <a:xfrm>
            <a:off x="5980739" y="1575139"/>
            <a:ext cx="330197" cy="330197"/>
          </a:xfrm>
          <a:prstGeom prst="rect">
            <a:avLst/>
          </a:prstGeom>
        </p:spPr>
      </p:pic>
      <p:sp>
        <p:nvSpPr>
          <p:cNvPr id="12" name="TextBox 11">
            <a:extLst>
              <a:ext uri="{FF2B5EF4-FFF2-40B4-BE49-F238E27FC236}">
                <a16:creationId xmlns:a16="http://schemas.microsoft.com/office/drawing/2014/main" id="{30421C30-3BF5-33DA-022A-CC6395B68218}"/>
              </a:ext>
            </a:extLst>
          </p:cNvPr>
          <p:cNvSpPr txBox="1"/>
          <p:nvPr/>
        </p:nvSpPr>
        <p:spPr>
          <a:xfrm>
            <a:off x="3598070" y="1711367"/>
            <a:ext cx="2547767" cy="2552109"/>
          </a:xfrm>
          <a:prstGeom prst="rect">
            <a:avLst/>
          </a:prstGeom>
          <a:noFill/>
        </p:spPr>
        <p:txBody>
          <a:bodyPr wrap="square" lIns="0" tIns="0" rIns="0" bIns="0">
            <a:spAutoFit/>
          </a:bodyPr>
          <a:lstStyle/>
          <a:p>
            <a:pPr marL="180000" lvl="1" defTabSz="172800">
              <a:lnSpc>
                <a:spcPts val="1300"/>
              </a:lnSpc>
              <a:spcAft>
                <a:spcPts val="600"/>
              </a:spcAft>
            </a:pPr>
            <a:r>
              <a:rPr lang="en-NZ" sz="1100" b="1">
                <a:solidFill>
                  <a:srgbClr val="000000"/>
                </a:solidFill>
                <a:latin typeface="Segoe UI" panose="020B0502040204020203" pitchFamily="34" charset="0"/>
                <a:cs typeface="Segoe UI" panose="020B0502040204020203" pitchFamily="34" charset="0"/>
              </a:rPr>
              <a:t>Tips:	</a:t>
            </a:r>
          </a:p>
          <a:p>
            <a:pPr marL="351450" lvl="1" indent="-171450" defTabSz="172800">
              <a:lnSpc>
                <a:spcPts val="1300"/>
              </a:lnSpc>
              <a:spcAft>
                <a:spcPts val="12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one of your team to meet the candidate for an informal coffee or drink to assess them outside of the interview scenario.</a:t>
            </a:r>
          </a:p>
          <a:p>
            <a:pPr marL="351450" lvl="1" indent="-171450" defTabSz="172800">
              <a:lnSpc>
                <a:spcPts val="1300"/>
              </a:lnSpc>
              <a:spcAft>
                <a:spcPts val="600"/>
              </a:spcAft>
              <a:buClr>
                <a:srgbClr val="10273C"/>
              </a:buClr>
              <a:buSzPct val="90000"/>
              <a:buFont typeface="System Font Regular"/>
              <a:buChar char="►"/>
            </a:pPr>
            <a:r>
              <a:rPr lang="en-NZ" sz="1000">
                <a:solidFill>
                  <a:srgbClr val="000000"/>
                </a:solidFill>
                <a:latin typeface="Segoe UI" panose="020B0502040204020203" pitchFamily="34" charset="0"/>
                <a:cs typeface="Segoe UI" panose="020B0502040204020203" pitchFamily="34" charset="0"/>
              </a:rPr>
              <a:t>Ask the prospective employees to wait in your staff room for their interview. Have one of your admin or reception staff go and have an "unplanned" informal chat with them while they wait – this can show how prospective employees are likely to treat people that don't seem directly relevant to their role.</a:t>
            </a:r>
          </a:p>
        </p:txBody>
      </p:sp>
    </p:spTree>
    <p:extLst>
      <p:ext uri="{BB962C8B-B14F-4D97-AF65-F5344CB8AC3E}">
        <p14:creationId xmlns:p14="http://schemas.microsoft.com/office/powerpoint/2010/main" val="118301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802AB7C-512D-7D6C-4B82-57C15F28D6AC}"/>
              </a:ext>
            </a:extLst>
          </p:cNvPr>
          <p:cNvGraphicFramePr>
            <a:graphicFrameLocks noGrp="1"/>
          </p:cNvGraphicFramePr>
          <p:nvPr>
            <p:extLst>
              <p:ext uri="{D42A27DB-BD31-4B8C-83A1-F6EECF244321}">
                <p14:modId xmlns:p14="http://schemas.microsoft.com/office/powerpoint/2010/main" val="3891298108"/>
              </p:ext>
            </p:extLst>
          </p:nvPr>
        </p:nvGraphicFramePr>
        <p:xfrm>
          <a:off x="390625" y="539647"/>
          <a:ext cx="9180515" cy="5723200"/>
        </p:xfrm>
        <a:graphic>
          <a:graphicData uri="http://schemas.openxmlformats.org/drawingml/2006/table">
            <a:tbl>
              <a:tblPr firstCol="1" bandRow="1">
                <a:tableStyleId>{5C22544A-7EE6-4342-B048-85BDC9FD1C3A}</a:tableStyleId>
              </a:tblPr>
              <a:tblGrid>
                <a:gridCol w="1438175">
                  <a:extLst>
                    <a:ext uri="{9D8B030D-6E8A-4147-A177-3AD203B41FA5}">
                      <a16:colId xmlns:a16="http://schemas.microsoft.com/office/drawing/2014/main" val="72553744"/>
                    </a:ext>
                  </a:extLst>
                </a:gridCol>
                <a:gridCol w="3871170">
                  <a:extLst>
                    <a:ext uri="{9D8B030D-6E8A-4147-A177-3AD203B41FA5}">
                      <a16:colId xmlns:a16="http://schemas.microsoft.com/office/drawing/2014/main" val="3813536076"/>
                    </a:ext>
                  </a:extLst>
                </a:gridCol>
                <a:gridCol w="3871170">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Description</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Prompt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459340">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Work Ethic</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3600" marR="4602"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Candidate describes past situations where they worked hard, stuck with a task, or went the extra mile.</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Can you tell me about a time when you worked really hard to get something done, even when it wasn’t easy?</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2444382"/>
                  </a:ext>
                </a:extLst>
              </a:tr>
              <a:tr h="459340">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Reliability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Candidate gives examples of consistent attendance and punctuality in past work, school, or training.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In your last job, school, or team, how did you make sure you were always on time and ready to go?</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1561964917"/>
                  </a:ext>
                </a:extLst>
              </a:tr>
              <a:tr h="459340">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Safety Mindset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When asked about health &amp; safety, candidate shows awareness of why it matters and commitment to following rules.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Why do you think safety is important on a construction site? What would you do if you saw something unsafe?</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Motivation for Trade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Candidate expresses genuine interest in trade as a career, </a:t>
                      </a:r>
                      <a:br>
                        <a:rPr lang="en-NZ" sz="1000" b="0" i="0" kern="0">
                          <a:solidFill>
                            <a:srgbClr val="10273C"/>
                          </a:solidFill>
                          <a:effectLst/>
                          <a:latin typeface="Segoe UI" panose="020B0502040204020203" pitchFamily="34" charset="0"/>
                          <a:cs typeface="Segoe UI" panose="020B0502040204020203" pitchFamily="34" charset="0"/>
                        </a:rPr>
                      </a:br>
                      <a:r>
                        <a:rPr lang="en-NZ" sz="1000" b="0" i="0" kern="0">
                          <a:solidFill>
                            <a:srgbClr val="10273C"/>
                          </a:solidFill>
                          <a:effectLst/>
                          <a:latin typeface="Segoe UI" panose="020B0502040204020203" pitchFamily="34" charset="0"/>
                          <a:cs typeface="Segoe UI" panose="020B0502040204020203" pitchFamily="34" charset="0"/>
                        </a:rPr>
                        <a:t>not just “any job.”</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What interests you about working in construction, and what made you apply for this role?</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129321656"/>
                  </a:ext>
                </a:extLst>
              </a:tr>
              <a:tr h="459340">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Commitment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Candidate clearly states intention to learn, grow, and eventually undertake an apprenticeship.</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Where do you see yourself in a couple of years? Would you be interested in training as an apprentice?</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Initiative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Candidate can provide an example of taking initiative or showing responsibility in a work, study, or community setting.</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spcBef>
                          <a:spcPts val="600"/>
                        </a:spcBef>
                        <a:spcAft>
                          <a:spcPts val="600"/>
                        </a:spcAft>
                        <a:buNone/>
                      </a:pPr>
                      <a:r>
                        <a:rPr lang="en-NZ" sz="1000" b="0" i="0" kern="0">
                          <a:solidFill>
                            <a:srgbClr val="10273C"/>
                          </a:solidFill>
                          <a:effectLst/>
                          <a:latin typeface="Segoe UI" panose="020B0502040204020203" pitchFamily="34" charset="0"/>
                          <a:cs typeface="Segoe UI" panose="020B0502040204020203" pitchFamily="34" charset="0"/>
                        </a:rPr>
                        <a:t>Can you give me an example of when you took responsibility to get something done without being asked?</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793491360"/>
                  </a:ext>
                </a:extLst>
              </a:tr>
              <a:tr h="459340">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kumimoji="0" lang="en-NZ" sz="1000" b="1" i="0" u="none" strike="noStrike" kern="0" cap="none" spc="0" normalizeH="0" baseline="0" noProof="0">
                          <a:ln>
                            <a:noFill/>
                          </a:ln>
                          <a:solidFill>
                            <a:srgbClr val="10273C"/>
                          </a:solidFill>
                          <a:effectLst/>
                          <a:uLnTx/>
                          <a:uFillTx/>
                          <a:latin typeface="Segoe UI" panose="020B0502040204020203" pitchFamily="34" charset="0"/>
                          <a:ea typeface="+mn-ea"/>
                          <a:cs typeface="Segoe UI" panose="020B0502040204020203" pitchFamily="34" charset="0"/>
                        </a:rPr>
                        <a:t>Coachability</a:t>
                      </a:r>
                      <a:endParaRPr kumimoji="0" lang="en-NZ" sz="1000" b="1" i="0" u="none" strike="noStrike" kern="100" cap="none" spc="0" normalizeH="0" baseline="0" noProof="0">
                        <a:ln>
                          <a:noFill/>
                        </a:ln>
                        <a:solidFill>
                          <a:srgbClr val="10273C"/>
                        </a:solidFill>
                        <a:effectLst/>
                        <a:uLnTx/>
                        <a:uFillTx/>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openness to feedback when asked how they’ve handled correction in the past.</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Tell me about a time when someone gave you feedback or correction. How did you take it, and what did you do next?</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Instruction Retention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can recall and explain instructions given during the interview (e.g., role expectations, safety requirements).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Think of a time when you had to learn how to do something new — how did you remember the steps?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2422725845"/>
                  </a:ext>
                </a:extLst>
              </a:tr>
              <a:tr h="459340">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Problem-Solving</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spc="0" baseline="0">
                          <a:solidFill>
                            <a:srgbClr val="10273C"/>
                          </a:solidFill>
                          <a:effectLst/>
                          <a:latin typeface="Segoe UI" panose="020B0502040204020203" pitchFamily="34" charset="0"/>
                          <a:cs typeface="Segoe UI" panose="020B0502040204020203" pitchFamily="34" charset="0"/>
                        </a:rPr>
                        <a:t>Candidate shows willingness to seek guidance when </a:t>
                      </a:r>
                      <a:br>
                        <a:rPr lang="en-NZ" sz="1000" b="0" i="0" kern="0" spc="0" baseline="0">
                          <a:solidFill>
                            <a:srgbClr val="10273C"/>
                          </a:solidFill>
                          <a:effectLst/>
                          <a:latin typeface="Segoe UI" panose="020B0502040204020203" pitchFamily="34" charset="0"/>
                          <a:cs typeface="Segoe UI" panose="020B0502040204020203" pitchFamily="34" charset="0"/>
                        </a:rPr>
                      </a:br>
                      <a:r>
                        <a:rPr lang="en-NZ" sz="1000" b="0" i="0" kern="0" spc="0" baseline="0">
                          <a:solidFill>
                            <a:srgbClr val="10273C"/>
                          </a:solidFill>
                          <a:effectLst/>
                          <a:latin typeface="Segoe UI" panose="020B0502040204020203" pitchFamily="34" charset="0"/>
                          <a:cs typeface="Segoe UI" panose="020B0502040204020203" pitchFamily="34" charset="0"/>
                        </a:rPr>
                        <a:t>encountering a problem or unfamiliar task.</a:t>
                      </a:r>
                      <a:endParaRPr lang="en-NZ" sz="1000" b="0" i="0" kern="100" spc="0" baseline="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19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If you were given a task you weren’t sure how to do, what would you do?</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233926"/>
                  </a:ext>
                </a:extLst>
              </a:tr>
              <a:tr h="459340">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Communication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an ability to communicate clearly in work situations.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spc="-20" baseline="0">
                          <a:solidFill>
                            <a:srgbClr val="10273C"/>
                          </a:solidFill>
                          <a:effectLst/>
                          <a:latin typeface="Segoe UI" panose="020B0502040204020203" pitchFamily="34" charset="0"/>
                          <a:cs typeface="Segoe UI" panose="020B0502040204020203" pitchFamily="34" charset="0"/>
                        </a:rPr>
                        <a:t>Can you describe a time when you had to explain something clearly to someone, or make sure you understood instructions properly?</a:t>
                      </a:r>
                      <a:endParaRPr lang="en-NZ" sz="1000" b="0" i="0" kern="100" spc="-20" baseline="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828232948"/>
                  </a:ext>
                </a:extLst>
              </a:tr>
              <a:tr h="459340">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Teamwork</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shares examples of working with others successfully (school, sports, past jobs).</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Tell me about a time you worked with others — maybe in a job, school, sports, or a project. How did you help the team succeed?</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194166"/>
                  </a:ext>
                </a:extLst>
              </a:tr>
              <a:tr h="459340">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kern="0">
                          <a:solidFill>
                            <a:srgbClr val="10273C"/>
                          </a:solidFill>
                          <a:effectLst/>
                          <a:latin typeface="Segoe UI" panose="020B0502040204020203" pitchFamily="34" charset="0"/>
                          <a:cs typeface="Segoe UI" panose="020B0502040204020203" pitchFamily="34" charset="0"/>
                        </a:rPr>
                        <a:t>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4602" marR="4602"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Candidate demonstrates positivity, respect, and interest in being part of a team.</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0" i="0" kern="0">
                          <a:solidFill>
                            <a:srgbClr val="10273C"/>
                          </a:solidFill>
                          <a:effectLst/>
                          <a:latin typeface="Segoe UI" panose="020B0502040204020203" pitchFamily="34" charset="0"/>
                          <a:cs typeface="Segoe UI" panose="020B0502040204020203" pitchFamily="34" charset="0"/>
                        </a:rPr>
                        <a:t>What do you think makes someone good to work with on </a:t>
                      </a:r>
                      <a:br>
                        <a:rPr lang="en-NZ" sz="1000" b="0" i="0" kern="0">
                          <a:solidFill>
                            <a:srgbClr val="10273C"/>
                          </a:solidFill>
                          <a:effectLst/>
                          <a:latin typeface="Segoe UI" panose="020B0502040204020203" pitchFamily="34" charset="0"/>
                          <a:cs typeface="Segoe UI" panose="020B0502040204020203" pitchFamily="34" charset="0"/>
                        </a:rPr>
                      </a:br>
                      <a:r>
                        <a:rPr lang="en-NZ" sz="1000" b="0" i="0" kern="0">
                          <a:solidFill>
                            <a:srgbClr val="10273C"/>
                          </a:solidFill>
                          <a:effectLst/>
                          <a:latin typeface="Segoe UI" panose="020B0502040204020203" pitchFamily="34" charset="0"/>
                          <a:cs typeface="Segoe UI" panose="020B0502040204020203" pitchFamily="34" charset="0"/>
                        </a:rPr>
                        <a:t>a site team?</a:t>
                      </a:r>
                      <a:endParaRPr lang="en-NZ" sz="1000" b="0"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1930456782"/>
                  </a:ext>
                </a:extLst>
              </a:tr>
            </a:tbl>
          </a:graphicData>
        </a:graphic>
      </p:graphicFrame>
      <p:sp>
        <p:nvSpPr>
          <p:cNvPr id="6" name="Footer Placeholder 5">
            <a:extLst>
              <a:ext uri="{FF2B5EF4-FFF2-40B4-BE49-F238E27FC236}">
                <a16:creationId xmlns:a16="http://schemas.microsoft.com/office/drawing/2014/main" id="{A07F3C11-C9C9-17CC-F61F-E2CE4A7F38E4}"/>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EF0B54D1-5C49-F5F1-4673-9011395BBE50}"/>
              </a:ext>
            </a:extLst>
          </p:cNvPr>
          <p:cNvSpPr>
            <a:spLocks noGrp="1"/>
          </p:cNvSpPr>
          <p:nvPr>
            <p:ph type="sldNum" sz="quarter" idx="4"/>
          </p:nvPr>
        </p:nvSpPr>
        <p:spPr/>
        <p:txBody>
          <a:bodyPr/>
          <a:lstStyle/>
          <a:p>
            <a:fld id="{1DF4AAA5-C268-2745-B477-E8FB4AEBEA9C}" type="slidenum">
              <a:rPr lang="en-US" smtClean="0"/>
              <a:pPr/>
              <a:t>14</a:t>
            </a:fld>
            <a:endParaRPr lang="en-US"/>
          </a:p>
        </p:txBody>
      </p:sp>
    </p:spTree>
    <p:extLst>
      <p:ext uri="{BB962C8B-B14F-4D97-AF65-F5344CB8AC3E}">
        <p14:creationId xmlns:p14="http://schemas.microsoft.com/office/powerpoint/2010/main" val="426349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1B016A9-E93B-236F-424F-8100FC0ED986}"/>
              </a:ext>
            </a:extLst>
          </p:cNvPr>
          <p:cNvSpPr>
            <a:spLocks noGrp="1"/>
          </p:cNvSpPr>
          <p:nvPr>
            <p:ph type="ftr" sz="quarter" idx="3"/>
          </p:nvPr>
        </p:nvSpPr>
        <p:spPr/>
        <p:txBody>
          <a:bodyPr/>
          <a:lstStyle/>
          <a:p>
            <a:r>
              <a:rPr lang="en-US"/>
              <a:t>Apprenticeship Toolkit</a:t>
            </a:r>
          </a:p>
        </p:txBody>
      </p:sp>
      <p:sp>
        <p:nvSpPr>
          <p:cNvPr id="7" name="Slide Number Placeholder 6">
            <a:extLst>
              <a:ext uri="{FF2B5EF4-FFF2-40B4-BE49-F238E27FC236}">
                <a16:creationId xmlns:a16="http://schemas.microsoft.com/office/drawing/2014/main" id="{5875D90C-3016-0359-0D2A-2EB07696AC66}"/>
              </a:ext>
            </a:extLst>
          </p:cNvPr>
          <p:cNvSpPr>
            <a:spLocks noGrp="1"/>
          </p:cNvSpPr>
          <p:nvPr>
            <p:ph type="sldNum" sz="quarter" idx="4"/>
          </p:nvPr>
        </p:nvSpPr>
        <p:spPr/>
        <p:txBody>
          <a:bodyPr/>
          <a:lstStyle/>
          <a:p>
            <a:fld id="{1DF4AAA5-C268-2745-B477-E8FB4AEBEA9C}" type="slidenum">
              <a:rPr lang="en-US" smtClean="0"/>
              <a:pPr/>
              <a:t>15</a:t>
            </a:fld>
            <a:endParaRPr lang="en-US"/>
          </a:p>
        </p:txBody>
      </p:sp>
      <p:graphicFrame>
        <p:nvGraphicFramePr>
          <p:cNvPr id="8" name="Table 7">
            <a:extLst>
              <a:ext uri="{FF2B5EF4-FFF2-40B4-BE49-F238E27FC236}">
                <a16:creationId xmlns:a16="http://schemas.microsoft.com/office/drawing/2014/main" id="{4BCB7F64-6EFF-FEC7-A3BF-3A7DBA6430FC}"/>
              </a:ext>
            </a:extLst>
          </p:cNvPr>
          <p:cNvGraphicFramePr>
            <a:graphicFrameLocks noGrp="1"/>
          </p:cNvGraphicFramePr>
          <p:nvPr>
            <p:extLst>
              <p:ext uri="{D42A27DB-BD31-4B8C-83A1-F6EECF244321}">
                <p14:modId xmlns:p14="http://schemas.microsoft.com/office/powerpoint/2010/main" val="964416914"/>
              </p:ext>
            </p:extLst>
          </p:nvPr>
        </p:nvGraphicFramePr>
        <p:xfrm>
          <a:off x="390624" y="539648"/>
          <a:ext cx="9170889" cy="5564819"/>
        </p:xfrm>
        <a:graphic>
          <a:graphicData uri="http://schemas.openxmlformats.org/drawingml/2006/table">
            <a:tbl>
              <a:tblPr firstCol="1" bandRow="1">
                <a:tableStyleId>{5C22544A-7EE6-4342-B048-85BDC9FD1C3A}</a:tableStyleId>
              </a:tblPr>
              <a:tblGrid>
                <a:gridCol w="2294824">
                  <a:extLst>
                    <a:ext uri="{9D8B030D-6E8A-4147-A177-3AD203B41FA5}">
                      <a16:colId xmlns:a16="http://schemas.microsoft.com/office/drawing/2014/main" val="72553744"/>
                    </a:ext>
                  </a:extLst>
                </a:gridCol>
                <a:gridCol w="6876065">
                  <a:extLst>
                    <a:ext uri="{9D8B030D-6E8A-4147-A177-3AD203B41FA5}">
                      <a16:colId xmlns:a16="http://schemas.microsoft.com/office/drawing/2014/main" val="1656622307"/>
                    </a:ext>
                  </a:extLst>
                </a:gridCol>
              </a:tblGrid>
              <a:tr h="211123">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Criteria</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Prompts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904774">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Background and life experience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“Can you tell me a bit about where you grew up and what your path has been so far?”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study, or training have you done before?”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was your favourite subject in school or training, and why?”</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“Who has been a big influence on your life?</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2444382"/>
                  </a:ext>
                </a:extLst>
              </a:tr>
              <a:tr h="920098">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Interests and hobbies</a:t>
                      </a:r>
                      <a:r>
                        <a:rPr lang="en-NZ" sz="1000" b="1" i="0" kern="0">
                          <a:solidFill>
                            <a:srgbClr val="10273C"/>
                          </a:solidFill>
                          <a:effectLst/>
                          <a:latin typeface="Segoe UI" panose="020B0502040204020203" pitchFamily="34" charset="0"/>
                          <a:cs typeface="Segoe UI" panose="020B0502040204020203" pitchFamily="34" charset="0"/>
                        </a:rPr>
                        <a:t> </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did you do on the weekend?”  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activities do you enjoy in your spare time?”  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you’re really passionate about, even if it’s got nothing to do with the trade?”  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“If you had a free weekend, how would you spend it?”</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1561964917"/>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Personality and social style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“Do you see yourself as more quiet or more outgoing on a team?”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kind of work environment helps you do your best work?”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sort of people do you enjoy working with the most?”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makes you feel like you belong in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Work habits and motivation</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reliable at work?”</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motivates you to show up and give your best?”</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  “How do you keep going when you have a tough day at work or school?”</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  “What would a good day’s work look like to you?”</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129321656"/>
                  </a:ext>
                </a:extLst>
              </a:tr>
              <a:tr h="445065">
                <a:tc>
                  <a:txBody>
                    <a:bodyPr/>
                    <a:lstStyle/>
                    <a:p>
                      <a:pPr marL="72000" marR="0" lvl="0" indent="0" algn="l" defTabSz="914400" rtl="0" eaLnBrk="1" fontAlgn="auto" latinLnBrk="0" hangingPunct="1">
                        <a:lnSpc>
                          <a:spcPct val="100000"/>
                        </a:lnSpc>
                        <a:spcBef>
                          <a:spcPts val="600"/>
                        </a:spcBef>
                        <a:spcAft>
                          <a:spcPts val="600"/>
                        </a:spcAft>
                        <a:buClrTx/>
                        <a:buSzTx/>
                        <a:buFontTx/>
                        <a:buNone/>
                        <a:tabLst/>
                        <a:defRPr/>
                      </a:pPr>
                      <a:r>
                        <a:rPr lang="en-NZ" sz="1000" b="1" i="0">
                          <a:solidFill>
                            <a:srgbClr val="10273C"/>
                          </a:solidFill>
                          <a:effectLst/>
                          <a:latin typeface="Segoe UI" panose="020B0502040204020203" pitchFamily="34" charset="0"/>
                          <a:cs typeface="Segoe UI" panose="020B0502040204020203" pitchFamily="34" charset="0"/>
                        </a:rPr>
                        <a:t>Future goals</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“Where do you see yourself in a couple of years?”</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  “Where do you want working in this trade to take you?”  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skills or experiences are you hoping to get out of this job?”  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want your future to look like outside of work?”</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45065">
                <a:tc>
                  <a:txBody>
                    <a:bodyPr/>
                    <a:lstStyle/>
                    <a:p>
                      <a:pPr marL="72000">
                        <a:spcBef>
                          <a:spcPts val="600"/>
                        </a:spcBef>
                        <a:spcAft>
                          <a:spcPts val="600"/>
                        </a:spcAft>
                        <a:buNone/>
                      </a:pPr>
                      <a:r>
                        <a:rPr lang="en-NZ" sz="1000" b="1" i="0" kern="0">
                          <a:solidFill>
                            <a:srgbClr val="10273C"/>
                          </a:solidFill>
                          <a:effectLst/>
                          <a:latin typeface="Segoe UI" panose="020B0502040204020203" pitchFamily="34" charset="0"/>
                          <a:cs typeface="Segoe UI" panose="020B0502040204020203" pitchFamily="34" charset="0"/>
                        </a:rPr>
                        <a:t>Values and attitude</a:t>
                      </a:r>
                      <a:endParaRPr lang="en-NZ" sz="1000" b="1" i="0" kern="100">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0" marR="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does respect on a worksite mean to you?”  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“Tell me about a time when you helped someone out, even if it wasn’t your responsibility.”  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 do you think makes someone a good person to work with?”  </a:t>
                      </a:r>
                    </a:p>
                    <a:p>
                      <a:pPr algn="l">
                        <a:lnSpc>
                          <a:spcPts val="1600"/>
                        </a:lnSpc>
                        <a:spcAft>
                          <a:spcPts val="0"/>
                        </a:spcAft>
                        <a:buNone/>
                      </a:pPr>
                      <a:r>
                        <a:rPr lang="en-NZ" sz="1000" b="0" i="0" kern="0" cap="none" spc="0">
                          <a:ln>
                            <a:noFill/>
                          </a:ln>
                          <a:solidFill>
                            <a:srgbClr val="10273C"/>
                          </a:solidFill>
                          <a:effectLst/>
                          <a:latin typeface="Segoe UI" panose="020B0502040204020203" pitchFamily="34" charset="0"/>
                          <a:cs typeface="Segoe UI" panose="020B0502040204020203" pitchFamily="34" charset="0"/>
                        </a:rPr>
                        <a:t>“What’s something you’d never tolerate on a team?”</a:t>
                      </a:r>
                      <a:endParaRPr lang="en-NZ" sz="1000" b="0" i="0" kern="100" cap="none" spc="0">
                        <a:ln>
                          <a:noFill/>
                        </a:ln>
                        <a:solidFill>
                          <a:srgbClr val="10273C"/>
                        </a:solidFill>
                        <a:effectLst/>
                        <a:latin typeface="Segoe UI" panose="020B0502040204020203" pitchFamily="34" charset="0"/>
                        <a:ea typeface="Aptos" panose="020B0004020202020204" pitchFamily="34" charset="0"/>
                        <a:cs typeface="Segoe UI" panose="020B0502040204020203" pitchFamily="34" charset="0"/>
                      </a:endParaRPr>
                    </a:p>
                  </a:txBody>
                  <a:tcPr marL="55440" marR="55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793491360"/>
                  </a:ext>
                </a:extLst>
              </a:tr>
            </a:tbl>
          </a:graphicData>
        </a:graphic>
      </p:graphicFrame>
    </p:spTree>
    <p:extLst>
      <p:ext uri="{BB962C8B-B14F-4D97-AF65-F5344CB8AC3E}">
        <p14:creationId xmlns:p14="http://schemas.microsoft.com/office/powerpoint/2010/main" val="974583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457E14-C724-943B-3233-0993EA6EE822}"/>
              </a:ext>
            </a:extLst>
          </p:cNvPr>
          <p:cNvPicPr>
            <a:picLocks noChangeAspect="1"/>
          </p:cNvPicPr>
          <p:nvPr/>
        </p:nvPicPr>
        <p:blipFill>
          <a:blip r:embed="rId2"/>
          <a:stretch>
            <a:fillRect/>
          </a:stretch>
        </p:blipFill>
        <p:spPr>
          <a:xfrm>
            <a:off x="-1" y="0"/>
            <a:ext cx="9906001" cy="6858000"/>
          </a:xfrm>
          <a:prstGeom prst="rect">
            <a:avLst/>
          </a:prstGeom>
        </p:spPr>
      </p:pic>
      <p:sp>
        <p:nvSpPr>
          <p:cNvPr id="12" name="TextBox 11">
            <a:extLst>
              <a:ext uri="{FF2B5EF4-FFF2-40B4-BE49-F238E27FC236}">
                <a16:creationId xmlns:a16="http://schemas.microsoft.com/office/drawing/2014/main" id="{38C2D0AF-B3CE-9E51-EB34-FE33F55D4CD0}"/>
              </a:ext>
            </a:extLst>
          </p:cNvPr>
          <p:cNvSpPr txBox="1"/>
          <p:nvPr/>
        </p:nvSpPr>
        <p:spPr>
          <a:xfrm>
            <a:off x="6355757" y="3332280"/>
            <a:ext cx="3241040" cy="1041311"/>
          </a:xfrm>
          <a:prstGeom prst="rect">
            <a:avLst/>
          </a:prstGeom>
          <a:noFill/>
        </p:spPr>
        <p:txBody>
          <a:bodyPr wrap="square" lIns="288000">
            <a:spAutoFit/>
          </a:bodyPr>
          <a:lstStyle/>
          <a:p>
            <a:pPr>
              <a:lnSpc>
                <a:spcPts val="3720"/>
              </a:lnSpc>
            </a:pP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Tools of </a:t>
            </a:r>
            <a:b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br>
            <a:r>
              <a:rPr lang="en-NZ" sz="36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the Trade</a:t>
            </a:r>
          </a:p>
        </p:txBody>
      </p:sp>
    </p:spTree>
    <p:extLst>
      <p:ext uri="{BB962C8B-B14F-4D97-AF65-F5344CB8AC3E}">
        <p14:creationId xmlns:p14="http://schemas.microsoft.com/office/powerpoint/2010/main" val="605650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FE57D1D-D913-8BC4-64D6-4FDC7D2A2D3E}"/>
              </a:ext>
            </a:extLst>
          </p:cNvPr>
          <p:cNvSpPr/>
          <p:nvPr/>
        </p:nvSpPr>
        <p:spPr>
          <a:xfrm>
            <a:off x="8038" y="0"/>
            <a:ext cx="3189288" cy="6858000"/>
          </a:xfrm>
          <a:prstGeom prst="rect">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C5B66"/>
              </a:solidFill>
            </a:endParaRPr>
          </a:p>
        </p:txBody>
      </p:sp>
      <p:sp>
        <p:nvSpPr>
          <p:cNvPr id="11" name="Pentagon 10">
            <a:extLst>
              <a:ext uri="{FF2B5EF4-FFF2-40B4-BE49-F238E27FC236}">
                <a16:creationId xmlns:a16="http://schemas.microsoft.com/office/drawing/2014/main" id="{B6B695C9-13B1-A102-086F-698B42113E05}"/>
              </a:ext>
            </a:extLst>
          </p:cNvPr>
          <p:cNvSpPr/>
          <p:nvPr/>
        </p:nvSpPr>
        <p:spPr>
          <a:xfrm>
            <a:off x="3552424" y="5114877"/>
            <a:ext cx="2314514" cy="346911"/>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C7534EC2-0A39-6121-E8C9-DF42E01F0D15}"/>
              </a:ext>
            </a:extLst>
          </p:cNvPr>
          <p:cNvSpPr/>
          <p:nvPr/>
        </p:nvSpPr>
        <p:spPr>
          <a:xfrm>
            <a:off x="3548063" y="3379341"/>
            <a:ext cx="2314514" cy="346911"/>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442F0B8-D476-76E6-DC99-19F5E17D8F7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A5399F6-3E6B-0A30-25C5-25279B6AA892}"/>
              </a:ext>
            </a:extLst>
          </p:cNvPr>
          <p:cNvSpPr>
            <a:spLocks noGrp="1"/>
          </p:cNvSpPr>
          <p:nvPr>
            <p:ph type="sldNum" sz="quarter" idx="4"/>
          </p:nvPr>
        </p:nvSpPr>
        <p:spPr>
          <a:xfrm>
            <a:off x="9571138" y="6491347"/>
            <a:ext cx="331974" cy="99358"/>
          </a:xfrm>
        </p:spPr>
        <p:txBody>
          <a:bodyPr/>
          <a:lstStyle/>
          <a:p>
            <a:fld id="{1DF4AAA5-C268-2745-B477-E8FB4AEBEA9C}" type="slidenum">
              <a:rPr lang="en-US" smtClean="0"/>
              <a:pPr/>
              <a:t>17</a:t>
            </a:fld>
            <a:endParaRPr lang="en-US"/>
          </a:p>
        </p:txBody>
      </p:sp>
      <p:sp>
        <p:nvSpPr>
          <p:cNvPr id="21" name="TextBox 20">
            <a:extLst>
              <a:ext uri="{FF2B5EF4-FFF2-40B4-BE49-F238E27FC236}">
                <a16:creationId xmlns:a16="http://schemas.microsoft.com/office/drawing/2014/main" id="{9F56B466-85BF-47D0-4730-28C9CFB36D53}"/>
              </a:ext>
            </a:extLst>
          </p:cNvPr>
          <p:cNvSpPr txBox="1"/>
          <p:nvPr/>
        </p:nvSpPr>
        <p:spPr>
          <a:xfrm>
            <a:off x="6762850" y="1181933"/>
            <a:ext cx="2808288" cy="4885492"/>
          </a:xfrm>
          <a:prstGeom prst="rect">
            <a:avLst/>
          </a:prstGeom>
          <a:noFill/>
        </p:spPr>
        <p:txBody>
          <a:bodyPr wrap="square" lIns="0" tIns="0" rIns="0" bIns="0">
            <a:noAutofit/>
          </a:bodyPr>
          <a:lstStyle/>
          <a:p>
            <a:pPr>
              <a:lnSpc>
                <a:spcPts val="1580"/>
              </a:lnSpc>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customise the Tools </a:t>
            </a:r>
            <a:b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Employers can tailor the model to their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business by:</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adjusting repayment terms to suit cashflow (weekly, fortnightly, monthly),</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scaling toolkits to match the trade (e.g., carpentry vs. plumbing),</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linking tool allowances to apprentice performance milestones,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using old or surplus tools to lower upfront outlay.</a:t>
            </a:r>
          </a:p>
          <a:p>
            <a:pPr>
              <a:lnSpc>
                <a:spcPts val="1580"/>
              </a:lnSpc>
              <a:spcBef>
                <a:spcPts val="600"/>
              </a:spcBef>
              <a:spcAft>
                <a:spcPts val="1200"/>
              </a:spcAft>
              <a:buNone/>
            </a:pP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Key elements of Tools </a:t>
            </a:r>
            <a:b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dirty="0">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lnSpc>
                <a:spcPts val="1300"/>
              </a:lnSpc>
              <a:spcAft>
                <a:spcPts val="6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Strong Tools of the Trade implementation depends on:</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immediate access to tools that enable real contribution from day one,</a:t>
            </a:r>
          </a:p>
          <a:p>
            <a:pPr marL="172800" lvl="0" indent="-172800">
              <a:lnSpc>
                <a:spcPts val="1300"/>
              </a:lnSpc>
              <a:spcAft>
                <a:spcPts val="6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fair repayment structures that match apprentice wages, and</a:t>
            </a:r>
          </a:p>
          <a:p>
            <a:pPr marL="172800" lvl="0" indent="-172800">
              <a:lnSpc>
                <a:spcPts val="1300"/>
              </a:lnSpc>
              <a:spcAft>
                <a:spcPts val="1200"/>
              </a:spcAft>
              <a:buClr>
                <a:srgbClr val="2C5B66"/>
              </a:buClr>
              <a:buSzPct val="90000"/>
              <a:buFont typeface="System Font Regular"/>
              <a:buChar char="►"/>
              <a:tabLst>
                <a:tab pos="457200" algn="l"/>
              </a:tabLst>
            </a:pPr>
            <a:r>
              <a:rPr lang="en-NZ" sz="1000" dirty="0">
                <a:effectLst/>
                <a:latin typeface="Segoe UI" panose="020B0502040204020203" pitchFamily="34" charset="0"/>
                <a:ea typeface="Arial" panose="020B0604020202020204" pitchFamily="34" charset="0"/>
                <a:cs typeface="Segoe UI" panose="020B0502040204020203" pitchFamily="34" charset="0"/>
              </a:rPr>
              <a:t>cultural change through shifting tools from a financial burden to a career enabler.</a:t>
            </a:r>
          </a:p>
        </p:txBody>
      </p:sp>
      <p:sp>
        <p:nvSpPr>
          <p:cNvPr id="23" name="TextBox 22">
            <a:extLst>
              <a:ext uri="{FF2B5EF4-FFF2-40B4-BE49-F238E27FC236}">
                <a16:creationId xmlns:a16="http://schemas.microsoft.com/office/drawing/2014/main" id="{1A4000D7-EF7B-3C91-2421-DEE9734BD9D9}"/>
              </a:ext>
            </a:extLst>
          </p:cNvPr>
          <p:cNvSpPr txBox="1"/>
          <p:nvPr/>
        </p:nvSpPr>
        <p:spPr>
          <a:xfrm>
            <a:off x="389038" y="1910065"/>
            <a:ext cx="2641400" cy="215444"/>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Purpose of Tools of the Trade</a:t>
            </a:r>
          </a:p>
        </p:txBody>
      </p:sp>
      <p:sp>
        <p:nvSpPr>
          <p:cNvPr id="24" name="TextBox 23">
            <a:extLst>
              <a:ext uri="{FF2B5EF4-FFF2-40B4-BE49-F238E27FC236}">
                <a16:creationId xmlns:a16="http://schemas.microsoft.com/office/drawing/2014/main" id="{7CE96D7B-AEF3-A3DA-10C6-EF44AFEDEA39}"/>
              </a:ext>
            </a:extLst>
          </p:cNvPr>
          <p:cNvSpPr txBox="1"/>
          <p:nvPr/>
        </p:nvSpPr>
        <p:spPr>
          <a:xfrm>
            <a:off x="389039" y="549275"/>
            <a:ext cx="2667000" cy="1192634"/>
          </a:xfrm>
          <a:prstGeom prst="rect">
            <a:avLst/>
          </a:prstGeom>
          <a:noFill/>
        </p:spPr>
        <p:txBody>
          <a:bodyPr wrap="square" lIns="0" tIns="0" rIns="0" bIns="0" rtlCol="0">
            <a:spAutoFit/>
          </a:bodyPr>
          <a:lstStyle/>
          <a:p>
            <a:pPr>
              <a:lnSpc>
                <a:spcPts val="3060"/>
              </a:lnSpc>
            </a:pPr>
            <a:r>
              <a:rPr lang="en-US" sz="2800" b="1" spc="-10" dirty="0">
                <a:solidFill>
                  <a:schemeClr val="bg1"/>
                </a:solidFill>
                <a:latin typeface="Segoe UI Black" panose="020B0502040204020203" pitchFamily="34" charset="0"/>
                <a:cs typeface="Segoe UI Black" panose="020B0502040204020203" pitchFamily="34" charset="0"/>
              </a:rPr>
              <a:t>Tools of </a:t>
            </a:r>
            <a:br>
              <a:rPr lang="en-US" sz="2800" b="1" spc="-10" dirty="0">
                <a:solidFill>
                  <a:schemeClr val="bg1"/>
                </a:solidFill>
                <a:latin typeface="Segoe UI Black" panose="020B0502040204020203" pitchFamily="34" charset="0"/>
                <a:cs typeface="Segoe UI Black" panose="020B0502040204020203" pitchFamily="34" charset="0"/>
              </a:rPr>
            </a:br>
            <a:r>
              <a:rPr lang="en-US" sz="2800" b="1" spc="-10" dirty="0">
                <a:solidFill>
                  <a:schemeClr val="bg1"/>
                </a:solidFill>
                <a:latin typeface="Segoe UI Black" panose="020B0502040204020203" pitchFamily="34" charset="0"/>
                <a:cs typeface="Segoe UI Black" panose="020B0502040204020203" pitchFamily="34" charset="0"/>
              </a:rPr>
              <a:t>the Trade</a:t>
            </a:r>
            <a:br>
              <a:rPr lang="en-US" sz="2800" b="1" spc="-10" dirty="0">
                <a:solidFill>
                  <a:schemeClr val="bg1"/>
                </a:solidFill>
                <a:latin typeface="Segoe UI Black" panose="020B0502040204020203" pitchFamily="34" charset="0"/>
                <a:cs typeface="Segoe UI Black" panose="020B0502040204020203" pitchFamily="34" charset="0"/>
              </a:rPr>
            </a:br>
            <a:r>
              <a:rPr lang="en-US" sz="2800" b="1" i="1" dirty="0">
                <a:solidFill>
                  <a:schemeClr val="bg1"/>
                </a:solidFill>
                <a:latin typeface="Segoe UI Semibold" panose="020B0502040204020203" pitchFamily="34" charset="0"/>
                <a:cs typeface="Segoe UI Semibold" panose="020B0502040204020203" pitchFamily="34" charset="0"/>
              </a:rPr>
              <a:t>How-to guide</a:t>
            </a:r>
          </a:p>
        </p:txBody>
      </p:sp>
      <p:sp>
        <p:nvSpPr>
          <p:cNvPr id="5" name="TextBox 4">
            <a:extLst>
              <a:ext uri="{FF2B5EF4-FFF2-40B4-BE49-F238E27FC236}">
                <a16:creationId xmlns:a16="http://schemas.microsoft.com/office/drawing/2014/main" id="{13EC95C5-7DFA-CD25-5E63-3E1632DEA7AD}"/>
              </a:ext>
            </a:extLst>
          </p:cNvPr>
          <p:cNvSpPr txBox="1"/>
          <p:nvPr/>
        </p:nvSpPr>
        <p:spPr>
          <a:xfrm>
            <a:off x="381000" y="2291184"/>
            <a:ext cx="2553016" cy="3949927"/>
          </a:xfrm>
          <a:prstGeom prst="rect">
            <a:avLst/>
          </a:prstGeom>
          <a:noFill/>
        </p:spPr>
        <p:txBody>
          <a:bodyPr wrap="square" lIns="0" tIns="0" rIns="0" bIns="0" numCol="1" spcCol="360000" rtlCol="0">
            <a:spAutoFit/>
          </a:bodyPr>
          <a:lstStyle/>
          <a:p>
            <a:pPr>
              <a:lnSpc>
                <a:spcPts val="1450"/>
              </a:lnSpc>
              <a:spcAft>
                <a:spcPts val="1200"/>
              </a:spcAft>
            </a:pPr>
            <a:r>
              <a:rPr lang="en-NZ" sz="1100" dirty="0">
                <a:solidFill>
                  <a:schemeClr val="bg1"/>
                </a:solidFill>
                <a:latin typeface="Segoe UI" panose="020B0502040204020203" pitchFamily="34" charset="0"/>
                <a:ea typeface="Arial" panose="020B0604020202020204" pitchFamily="34" charset="0"/>
                <a:cs typeface="Segoe UI" panose="020B0502040204020203" pitchFamily="34" charset="0"/>
              </a:rPr>
              <a:t>The Tools of the Trade provides businesses with four different options to ensure that their apprentices have the gear they need to contribute and learn, regardless of the apprentices’ personal financial circumstances</a:t>
            </a:r>
            <a:r>
              <a:rPr lang="en-NZ" sz="1100" dirty="0">
                <a:solidFill>
                  <a:schemeClr val="bg1"/>
                </a:solidFill>
                <a:latin typeface="Segoe UI" panose="020B0502040204020203" pitchFamily="34" charset="0"/>
                <a:cs typeface="Segoe UI" panose="020B0502040204020203" pitchFamily="34" charset="0"/>
              </a:rPr>
              <a:t>.</a:t>
            </a:r>
          </a:p>
          <a:p>
            <a:pPr>
              <a:lnSpc>
                <a:spcPts val="1350"/>
              </a:lnSpc>
              <a:spcAft>
                <a:spcPts val="600"/>
              </a:spcAft>
            </a:pPr>
            <a:r>
              <a:rPr lang="en-NZ" sz="1000" b="1" dirty="0">
                <a:solidFill>
                  <a:schemeClr val="bg1"/>
                </a:solidFill>
                <a:latin typeface="Segoe UI" panose="020B0502040204020203" pitchFamily="34" charset="0"/>
                <a:cs typeface="Segoe UI" panose="020B0502040204020203" pitchFamily="34" charset="0"/>
              </a:rPr>
              <a:t>The Tools of the Trade helps employers to:</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create transparency and clear expectations regarding the tool provision,</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remove the upfront cost barrier that forces many apprentices to borrow tools, delay their purchase, or even abandon their trade,</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give every apprentice structured access to essential tools from day one, ensuring they can learn and contribute straight away, and</a:t>
            </a:r>
          </a:p>
          <a:p>
            <a:pPr marL="172800" lvl="0" indent="-172800">
              <a:lnSpc>
                <a:spcPts val="1300"/>
              </a:lnSpc>
              <a:spcAft>
                <a:spcPts val="600"/>
              </a:spcAft>
              <a:buClr>
                <a:schemeClr val="bg1"/>
              </a:buClr>
              <a:buSzPct val="90000"/>
              <a:buFont typeface="System Font Regular"/>
              <a:buChar char="►"/>
              <a:tabLst>
                <a:tab pos="0" algn="l"/>
                <a:tab pos="457200" algn="l"/>
              </a:tabLst>
            </a:pPr>
            <a:r>
              <a:rPr lang="en-NZ" sz="1000" dirty="0">
                <a:solidFill>
                  <a:schemeClr val="bg1"/>
                </a:solidFill>
                <a:latin typeface="Segoe UI" panose="020B0502040204020203" pitchFamily="34" charset="0"/>
                <a:ea typeface="Arial" panose="020B0604020202020204" pitchFamily="34" charset="0"/>
                <a:cs typeface="Segoe UI" panose="020B0502040204020203" pitchFamily="34" charset="0"/>
              </a:rPr>
              <a:t>create shared value: apprentices build skills without debt, and employers gain earlier productivity and stronger retention.</a:t>
            </a:r>
          </a:p>
        </p:txBody>
      </p:sp>
      <p:sp>
        <p:nvSpPr>
          <p:cNvPr id="4" name="Pentagon 3">
            <a:extLst>
              <a:ext uri="{FF2B5EF4-FFF2-40B4-BE49-F238E27FC236}">
                <a16:creationId xmlns:a16="http://schemas.microsoft.com/office/drawing/2014/main" id="{65C5BD94-20AD-84DC-6E5D-FD6AA44D09C4}"/>
              </a:ext>
            </a:extLst>
          </p:cNvPr>
          <p:cNvSpPr/>
          <p:nvPr/>
        </p:nvSpPr>
        <p:spPr>
          <a:xfrm>
            <a:off x="3548063" y="2170581"/>
            <a:ext cx="2314514" cy="346911"/>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243DB2-D196-394A-E7BD-F5051E5EA862}"/>
              </a:ext>
            </a:extLst>
          </p:cNvPr>
          <p:cNvSpPr txBox="1"/>
          <p:nvPr/>
        </p:nvSpPr>
        <p:spPr>
          <a:xfrm>
            <a:off x="3557688" y="1173694"/>
            <a:ext cx="2844800" cy="5219506"/>
          </a:xfrm>
          <a:prstGeom prst="rect">
            <a:avLst/>
          </a:prstGeom>
          <a:noFill/>
        </p:spPr>
        <p:txBody>
          <a:bodyPr wrap="square" lIns="0" tIns="0" rIns="0" bIns="0">
            <a:spAutoFit/>
          </a:bodyPr>
          <a:lstStyle/>
          <a:p>
            <a:pPr>
              <a:lnSpc>
                <a:spcPts val="158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How to apply the Tools </a:t>
            </a:r>
            <a:b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b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of the Trade</a:t>
            </a:r>
          </a:p>
          <a:p>
            <a:pPr>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Tools of the Trade works in clear stages, aligned with the apprentice journey:</a:t>
            </a:r>
          </a:p>
          <a:p>
            <a:pPr>
              <a:spcBef>
                <a:spcPts val="1200"/>
              </a:spcBef>
              <a:spcAft>
                <a:spcPts val="1200"/>
              </a:spcAft>
              <a:buNone/>
            </a:pPr>
            <a:r>
              <a:rPr lang="en-NZ" sz="1000" b="1">
                <a:solidFill>
                  <a:schemeClr val="bg1"/>
                </a:solidFill>
                <a:effectLst/>
                <a:latin typeface="Segoe UI" panose="020B0502040204020203" pitchFamily="34" charset="0"/>
                <a:ea typeface="Arial" panose="020B0604020202020204" pitchFamily="34" charset="0"/>
                <a:cs typeface="Segoe UI" panose="020B0502040204020203" pitchFamily="34" charset="0"/>
              </a:rPr>
              <a:t>  Stage 1 – Confirm </a:t>
            </a:r>
            <a:r>
              <a:rPr lang="en-NZ" sz="1000">
                <a:solidFill>
                  <a:schemeClr val="bg1"/>
                </a:solidFill>
                <a:effectLst/>
                <a:latin typeface="Segoe UI" panose="020B0502040204020203" pitchFamily="34" charset="0"/>
                <a:ea typeface="Arial" panose="020B0604020202020204" pitchFamily="34" charset="0"/>
                <a:cs typeface="Segoe UI" panose="020B0502040204020203" pitchFamily="34" charset="0"/>
              </a:rPr>
              <a:t>(0–3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1: </a:t>
            </a:r>
            <a:r>
              <a:rPr lang="en-NZ" sz="1000">
                <a:effectLst/>
                <a:latin typeface="Segoe UI" panose="020B0502040204020203" pitchFamily="34" charset="0"/>
                <a:ea typeface="Arial" panose="020B0604020202020204" pitchFamily="34" charset="0"/>
                <a:cs typeface="Segoe UI" panose="020B0502040204020203" pitchFamily="34" charset="0"/>
              </a:rPr>
              <a:t>Loaner sets. Employers provide sets of basic tools, ideally sourced from second-hand or surplus stock. Apprentices use these during their probation or trial period.</a:t>
            </a:r>
          </a:p>
          <a:p>
            <a:pPr>
              <a:spcBef>
                <a:spcPts val="1200"/>
              </a:spcBef>
              <a:spcAft>
                <a:spcPts val="1200"/>
              </a:spcAft>
              <a:buNone/>
            </a:pPr>
            <a:r>
              <a:rPr lang="en-NZ" sz="1000" b="1">
                <a:solidFill>
                  <a:schemeClr val="bg1"/>
                </a:solidFill>
                <a:effectLst/>
                <a:latin typeface="Segoe UI" panose="020B0502040204020203" pitchFamily="34" charset="0"/>
                <a:ea typeface="Arial" panose="020B0604020202020204" pitchFamily="34" charset="0"/>
                <a:cs typeface="Segoe UI" panose="020B0502040204020203" pitchFamily="34" charset="0"/>
              </a:rPr>
              <a:t>  Stage 2 – Familiarise </a:t>
            </a:r>
            <a:r>
              <a:rPr lang="en-NZ" sz="1000">
                <a:solidFill>
                  <a:schemeClr val="bg1"/>
                </a:solidFill>
                <a:effectLst/>
                <a:latin typeface="Segoe UI" panose="020B0502040204020203" pitchFamily="34" charset="0"/>
                <a:ea typeface="Arial" panose="020B0604020202020204" pitchFamily="34" charset="0"/>
                <a:cs typeface="Segoe UI" panose="020B0502040204020203" pitchFamily="34" charset="0"/>
              </a:rPr>
              <a:t>(3–12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2: </a:t>
            </a:r>
            <a:r>
              <a:rPr lang="en-NZ" sz="1000">
                <a:effectLst/>
                <a:latin typeface="Segoe UI" panose="020B0502040204020203" pitchFamily="34" charset="0"/>
                <a:ea typeface="Arial" panose="020B0604020202020204" pitchFamily="34" charset="0"/>
                <a:cs typeface="Segoe UI" panose="020B0502040204020203" pitchFamily="34" charset="0"/>
              </a:rPr>
              <a:t>Trade account access. Apprentices purchase tools through the employer’s trade account, securing supplier discounts.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3: </a:t>
            </a:r>
            <a:r>
              <a:rPr lang="en-NZ" sz="1000">
                <a:effectLst/>
                <a:latin typeface="Segoe UI" panose="020B0502040204020203" pitchFamily="34" charset="0"/>
                <a:ea typeface="Arial" panose="020B0604020202020204" pitchFamily="34" charset="0"/>
                <a:cs typeface="Segoe UI" panose="020B0502040204020203" pitchFamily="34" charset="0"/>
              </a:rPr>
              <a:t>Repayment plan. Employers combine trade account access with wage deductions, allowing apprentices to spread payments over 12–18 months.</a:t>
            </a:r>
          </a:p>
          <a:p>
            <a:pPr>
              <a:spcBef>
                <a:spcPts val="1200"/>
              </a:spcBef>
              <a:spcAft>
                <a:spcPts val="1200"/>
              </a:spcAft>
              <a:buNone/>
            </a:pPr>
            <a:r>
              <a:rPr lang="en-NZ" sz="1000" b="1">
                <a:solidFill>
                  <a:schemeClr val="bg1"/>
                </a:solidFill>
                <a:effectLst/>
                <a:latin typeface="Segoe UI" panose="020B0502040204020203" pitchFamily="34" charset="0"/>
                <a:ea typeface="Arial" panose="020B0604020202020204" pitchFamily="34" charset="0"/>
                <a:cs typeface="Segoe UI" panose="020B0502040204020203" pitchFamily="34" charset="0"/>
              </a:rPr>
              <a:t>  Stage 3 – Train </a:t>
            </a:r>
            <a:r>
              <a:rPr lang="en-NZ" sz="1000">
                <a:solidFill>
                  <a:schemeClr val="bg1"/>
                </a:solidFill>
                <a:effectLst/>
                <a:latin typeface="Segoe UI" panose="020B0502040204020203" pitchFamily="34" charset="0"/>
                <a:ea typeface="Arial" panose="020B0604020202020204" pitchFamily="34" charset="0"/>
                <a:cs typeface="Segoe UI" panose="020B0502040204020203" pitchFamily="34" charset="0"/>
              </a:rPr>
              <a:t>(12–36 months)</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Semibold" panose="020B0502040204020203" pitchFamily="34" charset="0"/>
                <a:ea typeface="Arial" panose="020B0604020202020204" pitchFamily="34" charset="0"/>
                <a:cs typeface="Segoe UI Semibold" panose="020B0502040204020203" pitchFamily="34" charset="0"/>
              </a:rPr>
              <a:t>Option 4: </a:t>
            </a:r>
            <a:r>
              <a:rPr lang="en-NZ" sz="1000">
                <a:effectLst/>
                <a:latin typeface="Segoe UI" panose="020B0502040204020203" pitchFamily="34" charset="0"/>
                <a:ea typeface="Arial" panose="020B0604020202020204" pitchFamily="34" charset="0"/>
                <a:cs typeface="Segoe UI" panose="020B0502040204020203" pitchFamily="34" charset="0"/>
              </a:rPr>
              <a:t>Tool depreciation allowance. Employers provide ongoing allowances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for tool replacement, ensuring apprentices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stay fully equipped without heavy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reinvestment costs.</a:t>
            </a:r>
          </a:p>
        </p:txBody>
      </p:sp>
    </p:spTree>
    <p:extLst>
      <p:ext uri="{BB962C8B-B14F-4D97-AF65-F5344CB8AC3E}">
        <p14:creationId xmlns:p14="http://schemas.microsoft.com/office/powerpoint/2010/main" val="4294187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D0BF1F-4D62-7E97-DC9F-2BD941EA72F9}"/>
              </a:ext>
            </a:extLst>
          </p:cNvPr>
          <p:cNvSpPr/>
          <p:nvPr/>
        </p:nvSpPr>
        <p:spPr>
          <a:xfrm>
            <a:off x="0" y="0"/>
            <a:ext cx="3189288" cy="6858000"/>
          </a:xfrm>
          <a:prstGeom prst="rect">
            <a:avLst/>
          </a:prstGeom>
          <a:solidFill>
            <a:srgbClr val="2C5B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4809D00-760F-A226-108E-B26B7377AD8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C7AE10B-6229-CFEC-4373-9A8468AE0EF4}"/>
              </a:ext>
            </a:extLst>
          </p:cNvPr>
          <p:cNvSpPr>
            <a:spLocks noGrp="1"/>
          </p:cNvSpPr>
          <p:nvPr>
            <p:ph type="sldNum" sz="quarter" idx="4"/>
          </p:nvPr>
        </p:nvSpPr>
        <p:spPr/>
        <p:txBody>
          <a:bodyPr/>
          <a:lstStyle/>
          <a:p>
            <a:fld id="{1DF4AAA5-C268-2745-B477-E8FB4AEBEA9C}" type="slidenum">
              <a:rPr lang="en-US" smtClean="0"/>
              <a:pPr/>
              <a:t>18</a:t>
            </a:fld>
            <a:endParaRPr lang="en-US"/>
          </a:p>
        </p:txBody>
      </p:sp>
      <p:sp>
        <p:nvSpPr>
          <p:cNvPr id="5" name="TextBox 4">
            <a:extLst>
              <a:ext uri="{FF2B5EF4-FFF2-40B4-BE49-F238E27FC236}">
                <a16:creationId xmlns:a16="http://schemas.microsoft.com/office/drawing/2014/main" id="{A5E68998-E5FD-D782-8B20-09983DCE9113}"/>
              </a:ext>
            </a:extLst>
          </p:cNvPr>
          <p:cNvSpPr txBox="1"/>
          <p:nvPr/>
        </p:nvSpPr>
        <p:spPr>
          <a:xfrm>
            <a:off x="3563829" y="1211435"/>
            <a:ext cx="6013450" cy="4241720"/>
          </a:xfrm>
          <a:prstGeom prst="rect">
            <a:avLst/>
          </a:prstGeom>
          <a:noFill/>
        </p:spPr>
        <p:txBody>
          <a:bodyPr wrap="square" lIns="0" tIns="0" rIns="0" bIns="0" numCol="2" spcCol="360000">
            <a:noAutofit/>
          </a:bodyPr>
          <a:lstStyle/>
          <a:p>
            <a:pPr>
              <a:lnSpc>
                <a:spcPts val="130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Linkages</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Tools of the Trade connects directly to:</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Progression milestones: </a:t>
            </a:r>
            <a:r>
              <a:rPr lang="en-NZ" sz="1000">
                <a:effectLst/>
                <a:latin typeface="Segoe UI" panose="020B0502040204020203" pitchFamily="34" charset="0"/>
                <a:ea typeface="Arial" panose="020B0604020202020204" pitchFamily="34" charset="0"/>
                <a:cs typeface="Segoe UI" panose="020B0502040204020203" pitchFamily="34" charset="0"/>
              </a:rPr>
              <a:t>tool access allows apprentices to take on more varied work, speeding up qualification.</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Incentives and recognition: </a:t>
            </a:r>
            <a:r>
              <a:rPr lang="en-NZ" sz="1000">
                <a:effectLst/>
                <a:latin typeface="Segoe UI" panose="020B0502040204020203" pitchFamily="34" charset="0"/>
                <a:ea typeface="Arial" panose="020B0604020202020204" pitchFamily="34" charset="0"/>
                <a:cs typeface="Segoe UI" panose="020B0502040204020203" pitchFamily="34" charset="0"/>
              </a:rPr>
              <a:t>allowances or repayment completions can be tied to reviews and pay progression.</a:t>
            </a:r>
          </a:p>
          <a:p>
            <a:pPr marL="172800" lvl="0" indent="-172800">
              <a:lnSpc>
                <a:spcPts val="1300"/>
              </a:lnSpc>
              <a:spcAft>
                <a:spcPts val="600"/>
              </a:spcAft>
              <a:buClr>
                <a:srgbClr val="2C5B6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Retention systems: </a:t>
            </a:r>
            <a:r>
              <a:rPr lang="en-NZ" sz="1000">
                <a:effectLst/>
                <a:latin typeface="Segoe UI" panose="020B0502040204020203" pitchFamily="34" charset="0"/>
                <a:ea typeface="Arial" panose="020B0604020202020204" pitchFamily="34" charset="0"/>
                <a:cs typeface="Segoe UI" panose="020B0502040204020203" pitchFamily="34" charset="0"/>
              </a:rPr>
              <a:t>reducing the financial burden improves loyalty and lowers dropout rates.</a:t>
            </a:r>
          </a:p>
          <a:p>
            <a:pPr>
              <a:lnSpc>
                <a:spcPts val="1300"/>
              </a:lnSpc>
              <a:spcBef>
                <a:spcPts val="1200"/>
              </a:spcBef>
              <a:spcAft>
                <a:spcPts val="6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Tips</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Start with loaner kits, as it’s a low-risk way to trial the scheme.</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Be clear and transparent about repayment terms from the start.</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Track repayment rates and retention to show the programme’s value.</a:t>
            </a:r>
          </a:p>
          <a:p>
            <a:pPr marL="172800" lvl="0" indent="-172800">
              <a:lnSpc>
                <a:spcPts val="1300"/>
              </a:lnSpc>
              <a:spcAft>
                <a:spcPts val="600"/>
              </a:spcAft>
              <a:buClr>
                <a:srgbClr val="2C5B66"/>
              </a:buClr>
              <a:buSzPct val="90000"/>
              <a:buFont typeface="System Font Regular"/>
              <a:buChar char="►"/>
              <a:tabLst>
                <a:tab pos="457200" algn="l"/>
              </a:tabLst>
            </a:pPr>
            <a:r>
              <a:rPr lang="en-NZ" sz="1000">
                <a:effectLst/>
                <a:latin typeface="Segoe UI" panose="020B0502040204020203" pitchFamily="34" charset="0"/>
                <a:ea typeface="Arial" panose="020B0604020202020204" pitchFamily="34" charset="0"/>
                <a:cs typeface="Segoe UI" panose="020B0502040204020203" pitchFamily="34" charset="0"/>
              </a:rPr>
              <a:t>Use supplier relationships to negotiate stronger discounts for apprentices.</a:t>
            </a:r>
          </a:p>
          <a:p>
            <a:pPr>
              <a:lnSpc>
                <a:spcPts val="1300"/>
              </a:lnSpc>
              <a:spcAft>
                <a:spcPts val="1200"/>
              </a:spcAft>
              <a:buNone/>
            </a:pPr>
            <a:r>
              <a:rPr lang="en-NZ" sz="1400" b="1">
                <a:solidFill>
                  <a:srgbClr val="2C5B66"/>
                </a:solidFill>
                <a:effectLst/>
                <a:latin typeface="Segoe UI Black" panose="020B0502040204020203" pitchFamily="34" charset="0"/>
                <a:ea typeface="Arial" panose="020B0604020202020204" pitchFamily="34" charset="0"/>
                <a:cs typeface="Segoe UI Black" panose="020B0502040204020203" pitchFamily="34" charset="0"/>
              </a:rPr>
              <a:t>Employer benefits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Early Productivity Gains: </a:t>
            </a:r>
            <a:r>
              <a:rPr lang="en-NZ" sz="1000">
                <a:effectLst/>
                <a:latin typeface="Segoe UI" panose="020B0502040204020203" pitchFamily="34" charset="0"/>
                <a:ea typeface="Arial" panose="020B0604020202020204" pitchFamily="34" charset="0"/>
                <a:cs typeface="Segoe UI" panose="020B0502040204020203" pitchFamily="34" charset="0"/>
              </a:rPr>
              <a:t>Apprentices with full tool access complete more tasks sooner, reducing downtime and reliance on senior staff to “share” tools.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Retention and Loyalty: </a:t>
            </a:r>
            <a:r>
              <a:rPr lang="en-NZ" sz="1000">
                <a:effectLst/>
                <a:latin typeface="Segoe UI" panose="020B0502040204020203" pitchFamily="34" charset="0"/>
                <a:ea typeface="Arial" panose="020B0604020202020204" pitchFamily="34" charset="0"/>
                <a:cs typeface="Segoe UI" panose="020B0502040204020203" pitchFamily="34" charset="0"/>
              </a:rPr>
              <a:t>By easing the apprentice’s financial path, employers improve retention rates, reducing the cost of turnover and failed apprenticeships.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Asset Security: </a:t>
            </a:r>
            <a:r>
              <a:rPr lang="en-NZ" sz="1000">
                <a:effectLst/>
                <a:latin typeface="Segoe UI" panose="020B0502040204020203" pitchFamily="34" charset="0"/>
                <a:ea typeface="Arial" panose="020B0604020202020204" pitchFamily="34" charset="0"/>
                <a:cs typeface="Segoe UI" panose="020B0502040204020203" pitchFamily="34" charset="0"/>
              </a:rPr>
              <a:t>Since tools are purchased through the company’s account, ownership can remain with the employer until repayment, mitigating default risk.</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Increased purchasing power: </a:t>
            </a:r>
            <a:r>
              <a:rPr lang="en-NZ" sz="1000">
                <a:effectLst/>
                <a:latin typeface="Segoe UI" panose="020B0502040204020203" pitchFamily="34" charset="0"/>
                <a:ea typeface="Arial" panose="020B0604020202020204" pitchFamily="34" charset="0"/>
                <a:cs typeface="Segoe UI" panose="020B0502040204020203" pitchFamily="34" charset="0"/>
              </a:rPr>
              <a:t>Employers increased spend creates the opportunity to leverage better pricing from suppliers.</a:t>
            </a:r>
          </a:p>
          <a:p>
            <a:pPr marL="172800" lvl="0" indent="-172800">
              <a:lnSpc>
                <a:spcPts val="1300"/>
              </a:lnSpc>
              <a:spcAft>
                <a:spcPts val="600"/>
              </a:spcAft>
              <a:buClr>
                <a:srgbClr val="2C5B66"/>
              </a:buClr>
              <a:buSzPct val="90000"/>
              <a:buFont typeface="System Font Regular"/>
              <a:buChar char="►"/>
            </a:pPr>
            <a:r>
              <a:rPr lang="en-NZ" sz="1000" b="1">
                <a:effectLst/>
                <a:latin typeface="Segoe UI" panose="020B0502040204020203" pitchFamily="34" charset="0"/>
                <a:ea typeface="Arial" panose="020B0604020202020204" pitchFamily="34" charset="0"/>
                <a:cs typeface="Segoe UI" panose="020B0502040204020203" pitchFamily="34" charset="0"/>
              </a:rPr>
              <a:t>ROI on Training: </a:t>
            </a:r>
            <a:r>
              <a:rPr lang="en-NZ" sz="1000">
                <a:effectLst/>
                <a:latin typeface="Segoe UI" panose="020B0502040204020203" pitchFamily="34" charset="0"/>
                <a:ea typeface="Arial" panose="020B0604020202020204" pitchFamily="34" charset="0"/>
                <a:cs typeface="Segoe UI" panose="020B0502040204020203" pitchFamily="34" charset="0"/>
              </a:rPr>
              <a:t>Faster apprentice progression means employers recoup their training investment sooner via increased job productivity.</a:t>
            </a:r>
          </a:p>
        </p:txBody>
      </p:sp>
      <p:sp>
        <p:nvSpPr>
          <p:cNvPr id="14" name="TextBox 13">
            <a:extLst>
              <a:ext uri="{FF2B5EF4-FFF2-40B4-BE49-F238E27FC236}">
                <a16:creationId xmlns:a16="http://schemas.microsoft.com/office/drawing/2014/main" id="{3FA8960C-27A7-7F91-F22D-B113D145243D}"/>
              </a:ext>
            </a:extLst>
          </p:cNvPr>
          <p:cNvSpPr txBox="1"/>
          <p:nvPr/>
        </p:nvSpPr>
        <p:spPr>
          <a:xfrm>
            <a:off x="396766" y="1227382"/>
            <a:ext cx="2611582" cy="2343462"/>
          </a:xfrm>
          <a:prstGeom prst="rect">
            <a:avLst/>
          </a:prstGeom>
          <a:noFill/>
        </p:spPr>
        <p:txBody>
          <a:bodyPr wrap="square" lIns="0" tIns="0" rIns="0" bIns="0">
            <a:spAutoFit/>
          </a:bodyPr>
          <a:lstStyle/>
          <a:p>
            <a:pPr>
              <a:lnSpc>
                <a:spcPts val="1300"/>
              </a:lnSpc>
              <a:spcAft>
                <a:spcPts val="600"/>
              </a:spcAft>
              <a:buNone/>
            </a:pPr>
            <a:r>
              <a:rPr lang="en-NZ" sz="1400" b="1">
                <a:solidFill>
                  <a:srgbClr val="E2E228"/>
                </a:solidFill>
                <a:effectLst/>
                <a:latin typeface="Segoe UI Black" panose="020B0502040204020203" pitchFamily="34" charset="0"/>
                <a:ea typeface="Arial" panose="020B0604020202020204" pitchFamily="34" charset="0"/>
                <a:cs typeface="Segoe UI Black" panose="020B0502040204020203" pitchFamily="34" charset="0"/>
              </a:rPr>
              <a:t>Example in practice:</a:t>
            </a:r>
          </a:p>
          <a:p>
            <a:pPr>
              <a:lnSpc>
                <a:spcPts val="1500"/>
              </a:lnSpc>
              <a:spcAft>
                <a:spcPts val="1200"/>
              </a:spcAft>
              <a:buNone/>
            </a:pPr>
            <a:r>
              <a:rPr lang="en-NZ" sz="1100">
                <a:solidFill>
                  <a:schemeClr val="bg1"/>
                </a:solidFill>
                <a:effectLst/>
                <a:latin typeface="Segoe UI" panose="020B0502040204020203" pitchFamily="34" charset="0"/>
                <a:ea typeface="Arial" panose="020B0604020202020204" pitchFamily="34" charset="0"/>
                <a:cs typeface="Segoe UI" panose="020B0502040204020203" pitchFamily="34" charset="0"/>
              </a:rPr>
              <a:t>A construction firm issues second-hand kits to prospective apprentices. Once an apprentice is offered an apprenticeship, they purchase their own tools via the firm’s supplier account at a 20% discount. Repayments of $30 per week are deducted over 18 months. At two years, the apprentice receives a $500 allowance for replacement tools. This ensures the apprentice remains fully equipped while building skills and independence.</a:t>
            </a:r>
          </a:p>
        </p:txBody>
      </p:sp>
    </p:spTree>
    <p:extLst>
      <p:ext uri="{BB962C8B-B14F-4D97-AF65-F5344CB8AC3E}">
        <p14:creationId xmlns:p14="http://schemas.microsoft.com/office/powerpoint/2010/main" val="270047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a:extLst>
              <a:ext uri="{FF2B5EF4-FFF2-40B4-BE49-F238E27FC236}">
                <a16:creationId xmlns:a16="http://schemas.microsoft.com/office/drawing/2014/main" id="{50B14AE5-3FC9-3EF9-639C-A3608DCB8471}"/>
              </a:ext>
            </a:extLst>
          </p:cNvPr>
          <p:cNvSpPr/>
          <p:nvPr/>
        </p:nvSpPr>
        <p:spPr>
          <a:xfrm>
            <a:off x="5205413" y="1341437"/>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4A6AA3BD-D1FF-0BAD-3858-86577BA71D3F}"/>
              </a:ext>
            </a:extLst>
          </p:cNvPr>
          <p:cNvSpPr/>
          <p:nvPr/>
        </p:nvSpPr>
        <p:spPr>
          <a:xfrm>
            <a:off x="381000" y="1341438"/>
            <a:ext cx="3340099" cy="414063"/>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42">
            <a:extLst>
              <a:ext uri="{FF2B5EF4-FFF2-40B4-BE49-F238E27FC236}">
                <a16:creationId xmlns:a16="http://schemas.microsoft.com/office/drawing/2014/main" id="{776E96B2-F59F-0705-123C-11CAD9AD4A7F}"/>
              </a:ext>
            </a:extLst>
          </p:cNvPr>
          <p:cNvSpPr/>
          <p:nvPr/>
        </p:nvSpPr>
        <p:spPr>
          <a:xfrm>
            <a:off x="5205414" y="5387007"/>
            <a:ext cx="3801854" cy="587728"/>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2148320D-0FEC-34EB-5ACE-77995D8A1D4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A45ACE44-EB2C-1BB5-FC47-97C7E2F8F868}"/>
              </a:ext>
            </a:extLst>
          </p:cNvPr>
          <p:cNvSpPr>
            <a:spLocks noGrp="1"/>
          </p:cNvSpPr>
          <p:nvPr>
            <p:ph type="sldNum" sz="quarter" idx="4"/>
          </p:nvPr>
        </p:nvSpPr>
        <p:spPr/>
        <p:txBody>
          <a:bodyPr/>
          <a:lstStyle/>
          <a:p>
            <a:fld id="{1DF4AAA5-C268-2745-B477-E8FB4AEBEA9C}" type="slidenum">
              <a:rPr lang="en-US" smtClean="0"/>
              <a:pPr/>
              <a:t>19</a:t>
            </a:fld>
            <a:endParaRPr lang="en-US"/>
          </a:p>
        </p:txBody>
      </p:sp>
      <p:sp>
        <p:nvSpPr>
          <p:cNvPr id="4" name="TextBox 3">
            <a:extLst>
              <a:ext uri="{FF2B5EF4-FFF2-40B4-BE49-F238E27FC236}">
                <a16:creationId xmlns:a16="http://schemas.microsoft.com/office/drawing/2014/main" id="{63FBBCF5-FB7D-49FB-81EB-AEEAC1AEBA69}"/>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1: Apprentice loaner set</a:t>
            </a:r>
          </a:p>
        </p:txBody>
      </p:sp>
      <p:sp>
        <p:nvSpPr>
          <p:cNvPr id="8" name="TextBox 7">
            <a:extLst>
              <a:ext uri="{FF2B5EF4-FFF2-40B4-BE49-F238E27FC236}">
                <a16:creationId xmlns:a16="http://schemas.microsoft.com/office/drawing/2014/main" id="{5986F310-3202-1045-EA3A-68628A9B9EDD}"/>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2: Leverage the company trade account</a:t>
            </a:r>
          </a:p>
        </p:txBody>
      </p:sp>
      <p:sp>
        <p:nvSpPr>
          <p:cNvPr id="13" name="TextBox 12">
            <a:extLst>
              <a:ext uri="{FF2B5EF4-FFF2-40B4-BE49-F238E27FC236}">
                <a16:creationId xmlns:a16="http://schemas.microsoft.com/office/drawing/2014/main" id="{161A0B34-6D3E-BFB5-75A2-F10AF4167CE2}"/>
              </a:ext>
            </a:extLst>
          </p:cNvPr>
          <p:cNvSpPr txBox="1"/>
          <p:nvPr/>
        </p:nvSpPr>
        <p:spPr>
          <a:xfrm>
            <a:off x="5205413" y="1469737"/>
            <a:ext cx="4356100" cy="413454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Familiarise (3–12 months)</a:t>
            </a:r>
          </a:p>
          <a:p>
            <a:pPr>
              <a:lnSpc>
                <a:spcPts val="1320"/>
              </a:lnSpc>
              <a:spcAft>
                <a:spcPts val="650"/>
              </a:spcAft>
            </a:pPr>
            <a:r>
              <a:rPr lang="en-NZ" sz="1000" b="1">
                <a:latin typeface="Segoe UI" panose="020B0502040204020203" pitchFamily="34" charset="0"/>
                <a:cs typeface="Segoe UI" panose="020B0502040204020203" pitchFamily="34" charset="0"/>
              </a:rPr>
              <a:t>How it works: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Apprentices buy their own tools through the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trade supplier account.</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Access to better pricing via bulk/trade discounts.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3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pays upfront, but benefits from employer’s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purchasing power.</a:t>
            </a:r>
          </a:p>
          <a:p>
            <a:pPr marL="171450" lvl="0" indent="-171450">
              <a:lnSpc>
                <a:spcPts val="1330"/>
              </a:lnSpc>
              <a:spcAft>
                <a:spcPts val="64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simply facilitates access.</a:t>
            </a:r>
          </a:p>
          <a:p>
            <a:pPr>
              <a:lnSpc>
                <a:spcPts val="133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30"/>
              </a:lnSpc>
              <a:spcAft>
                <a:spcPts val="650"/>
              </a:spcAft>
            </a:pPr>
            <a:r>
              <a:rPr lang="en-NZ" sz="1000">
                <a:latin typeface="Segoe UI" panose="020B0502040204020203" pitchFamily="34" charset="0"/>
                <a:cs typeface="Segoe UI" panose="020B0502040204020203" pitchFamily="34" charset="0"/>
              </a:rPr>
              <a:t>An electrical apprentice orders a set of insulated tools via the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company’s preferred supplier, saving 20% compared to retail.</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Strengthens supplier relationship, low admin burden.</a:t>
            </a:r>
          </a:p>
          <a:p>
            <a:pPr lvl="0">
              <a:lnSpc>
                <a:spcPts val="1300"/>
              </a:lnSpc>
              <a:spcAft>
                <a:spcPts val="65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Lower costs, ability to get professional-grade tools.</a:t>
            </a:r>
          </a:p>
          <a:p>
            <a:pPr marL="2880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Set clear rules (e.g., apprentice pays supplier directly,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	or reimburses employer immediately).</a:t>
            </a:r>
          </a:p>
        </p:txBody>
      </p:sp>
      <p:pic>
        <p:nvPicPr>
          <p:cNvPr id="5" name="Picture 4">
            <a:extLst>
              <a:ext uri="{FF2B5EF4-FFF2-40B4-BE49-F238E27FC236}">
                <a16:creationId xmlns:a16="http://schemas.microsoft.com/office/drawing/2014/main" id="{B7F4AE81-29AD-1089-7BB7-A5028DC4C739}"/>
              </a:ext>
            </a:extLst>
          </p:cNvPr>
          <p:cNvPicPr>
            <a:picLocks noChangeAspect="1"/>
          </p:cNvPicPr>
          <p:nvPr/>
        </p:nvPicPr>
        <p:blipFill>
          <a:blip r:embed="rId2"/>
          <a:stretch>
            <a:fillRect/>
          </a:stretch>
        </p:blipFill>
        <p:spPr>
          <a:xfrm>
            <a:off x="4555127" y="5439180"/>
            <a:ext cx="330197" cy="330197"/>
          </a:xfrm>
          <a:prstGeom prst="rect">
            <a:avLst/>
          </a:prstGeom>
        </p:spPr>
      </p:pic>
      <p:sp>
        <p:nvSpPr>
          <p:cNvPr id="11" name="Rectangle: Rounded Corners 42">
            <a:extLst>
              <a:ext uri="{FF2B5EF4-FFF2-40B4-BE49-F238E27FC236}">
                <a16:creationId xmlns:a16="http://schemas.microsoft.com/office/drawing/2014/main" id="{F2F76040-383A-EDAC-9F30-5574B14A92C2}"/>
              </a:ext>
            </a:extLst>
          </p:cNvPr>
          <p:cNvSpPr/>
          <p:nvPr/>
        </p:nvSpPr>
        <p:spPr>
          <a:xfrm>
            <a:off x="381000" y="5387007"/>
            <a:ext cx="3801854" cy="587728"/>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680F58B-2AF0-4F62-1DF1-55FE535763FF}"/>
              </a:ext>
            </a:extLst>
          </p:cNvPr>
          <p:cNvSpPr txBox="1"/>
          <p:nvPr/>
        </p:nvSpPr>
        <p:spPr>
          <a:xfrm>
            <a:off x="1232034" y="6323798"/>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55F72D0-BEA6-9FDB-5E02-0674D8295E2D}"/>
              </a:ext>
            </a:extLst>
          </p:cNvPr>
          <p:cNvSpPr txBox="1"/>
          <p:nvPr/>
        </p:nvSpPr>
        <p:spPr>
          <a:xfrm>
            <a:off x="381000" y="1470993"/>
            <a:ext cx="4270168" cy="4352291"/>
          </a:xfrm>
          <a:prstGeom prst="rect">
            <a:avLst/>
          </a:prstGeom>
          <a:noFill/>
        </p:spPr>
        <p:txBody>
          <a:bodyPr wrap="square" lIns="0" tIns="0" rIns="0" bIns="0" rtlCol="0">
            <a:noAutofit/>
          </a:bodyPr>
          <a:lstStyle/>
          <a:p>
            <a:pPr>
              <a:lnSpc>
                <a:spcPts val="1300"/>
              </a:lnSpc>
              <a:spcAft>
                <a:spcPts val="1800"/>
              </a:spcAft>
            </a:pPr>
            <a:r>
              <a:rPr lang="en-NZ" sz="1100" b="1" dirty="0">
                <a:solidFill>
                  <a:schemeClr val="bg1"/>
                </a:solidFill>
                <a:latin typeface="Segoe UI" panose="020B0502040204020203" pitchFamily="34" charset="0"/>
                <a:cs typeface="Segoe UI" panose="020B0502040204020203" pitchFamily="34" charset="0"/>
              </a:rPr>
              <a:t>  Stages: Confirm (0–3 months)</a:t>
            </a:r>
          </a:p>
          <a:p>
            <a:pPr>
              <a:lnSpc>
                <a:spcPts val="1300"/>
              </a:lnSpc>
              <a:spcAft>
                <a:spcPts val="600"/>
              </a:spcAft>
            </a:pPr>
            <a:r>
              <a:rPr lang="en-NZ" sz="1000" b="1" dirty="0">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dirty="0">
                <a:latin typeface="Segoe UI" panose="020B0502040204020203" pitchFamily="34" charset="0"/>
                <a:cs typeface="Segoe UI" panose="020B0502040204020203" pitchFamily="34" charset="0"/>
              </a:rPr>
              <a:t>Employer assembles a set of basic tools (second-hand, surplus, or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older equipment) for apprentices to use in their first 3 months.</a:t>
            </a:r>
          </a:p>
          <a:p>
            <a:pPr marL="171450" lvl="0" indent="-171450">
              <a:lnSpc>
                <a:spcPts val="1300"/>
              </a:lnSpc>
              <a:spcAft>
                <a:spcPts val="600"/>
              </a:spcAft>
              <a:buClr>
                <a:srgbClr val="2C5B66"/>
              </a:buClr>
              <a:buSzPct val="90000"/>
              <a:buFont typeface="System Font Regular"/>
              <a:buChar char="►"/>
            </a:pPr>
            <a:r>
              <a:rPr lang="en-NZ" sz="1000" dirty="0">
                <a:latin typeface="Segoe UI" panose="020B0502040204020203" pitchFamily="34" charset="0"/>
                <a:cs typeface="Segoe UI" panose="020B0502040204020203" pitchFamily="34" charset="0"/>
              </a:rPr>
              <a:t>Tools remain the property of the employer.</a:t>
            </a:r>
          </a:p>
          <a:p>
            <a:pPr>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dirty="0">
                <a:latin typeface="Segoe UI" panose="020B0502040204020203" pitchFamily="34" charset="0"/>
                <a:cs typeface="Segoe UI" panose="020B0502040204020203" pitchFamily="34" charset="0"/>
              </a:rPr>
              <a:t>Low upfront cost (reuse existing assets).</a:t>
            </a:r>
          </a:p>
          <a:p>
            <a:pPr marL="171450" lvl="0" indent="-171450">
              <a:lnSpc>
                <a:spcPts val="1300"/>
              </a:lnSpc>
              <a:spcAft>
                <a:spcPts val="600"/>
              </a:spcAft>
              <a:buClr>
                <a:srgbClr val="2C5B66"/>
              </a:buClr>
              <a:buSzPct val="90000"/>
              <a:buFont typeface="System Font Regular"/>
              <a:buChar char="►"/>
            </a:pPr>
            <a:r>
              <a:rPr lang="en-NZ" sz="1000" dirty="0">
                <a:latin typeface="Segoe UI" panose="020B0502040204020203" pitchFamily="34" charset="0"/>
                <a:cs typeface="Segoe UI" panose="020B0502040204020203" pitchFamily="34" charset="0"/>
              </a:rPr>
              <a:t>Immediate access for apprentices.</a:t>
            </a:r>
          </a:p>
          <a:p>
            <a:pPr marL="171450" lvl="0" indent="-171450">
              <a:lnSpc>
                <a:spcPts val="1300"/>
              </a:lnSpc>
              <a:spcAft>
                <a:spcPts val="600"/>
              </a:spcAft>
              <a:buClr>
                <a:srgbClr val="2C5B66"/>
              </a:buClr>
              <a:buSzPct val="90000"/>
              <a:buFont typeface="System Font Regular"/>
              <a:buChar char="►"/>
            </a:pPr>
            <a:r>
              <a:rPr lang="en-NZ" sz="1000" dirty="0">
                <a:latin typeface="Segoe UI" panose="020B0502040204020203" pitchFamily="34" charset="0"/>
                <a:cs typeface="Segoe UI" panose="020B0502040204020203" pitchFamily="34" charset="0"/>
              </a:rPr>
              <a:t>Employer retains ownership, reducing risk if apprentice leaves.</a:t>
            </a:r>
          </a:p>
          <a:p>
            <a:pPr>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Practical example:</a:t>
            </a:r>
          </a:p>
          <a:p>
            <a:pPr>
              <a:lnSpc>
                <a:spcPts val="1300"/>
              </a:lnSpc>
              <a:spcAft>
                <a:spcPts val="600"/>
              </a:spcAft>
            </a:pPr>
            <a:r>
              <a:rPr lang="en-NZ" sz="1000" spc="-10" dirty="0">
                <a:latin typeface="Segoe UI" panose="020B0502040204020203" pitchFamily="34" charset="0"/>
                <a:cs typeface="Segoe UI" panose="020B0502040204020203" pitchFamily="34" charset="0"/>
              </a:rPr>
              <a:t>A plumbing firm issues a “loaner bag” of wrenches, drills, and safety gear for </a:t>
            </a:r>
            <a:br>
              <a:rPr lang="en-NZ" sz="1000" spc="-10" dirty="0">
                <a:latin typeface="Segoe UI" panose="020B0502040204020203" pitchFamily="34" charset="0"/>
                <a:cs typeface="Segoe UI" panose="020B0502040204020203" pitchFamily="34" charset="0"/>
              </a:rPr>
            </a:br>
            <a:r>
              <a:rPr lang="en-NZ" sz="1000" spc="-10" dirty="0">
                <a:latin typeface="Segoe UI" panose="020B0502040204020203" pitchFamily="34" charset="0"/>
                <a:cs typeface="Segoe UI" panose="020B0502040204020203" pitchFamily="34" charset="0"/>
              </a:rPr>
              <a:t>a new hire, allowing them to contribute straight away without financial stress.</a:t>
            </a:r>
          </a:p>
          <a:p>
            <a:pPr>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Benefits:</a:t>
            </a:r>
          </a:p>
          <a:p>
            <a:pPr lvl="0">
              <a:lnSpc>
                <a:spcPts val="1300"/>
              </a:lnSpc>
              <a:spcAft>
                <a:spcPts val="600"/>
              </a:spcAft>
            </a:pPr>
            <a:r>
              <a:rPr lang="en-NZ" sz="1000" i="1" dirty="0">
                <a:latin typeface="Segoe UI" panose="020B0502040204020203" pitchFamily="34" charset="0"/>
                <a:cs typeface="Segoe UI" panose="020B0502040204020203" pitchFamily="34" charset="0"/>
              </a:rPr>
              <a:t>For employers: </a:t>
            </a:r>
            <a:r>
              <a:rPr lang="en-NZ" sz="1000" dirty="0">
                <a:latin typeface="Segoe UI" panose="020B0502040204020203" pitchFamily="34" charset="0"/>
                <a:cs typeface="Segoe UI" panose="020B0502040204020203" pitchFamily="34" charset="0"/>
              </a:rPr>
              <a:t>Faster apprentice productivity, minimal financial risk.</a:t>
            </a:r>
          </a:p>
          <a:p>
            <a:pPr lvl="0">
              <a:lnSpc>
                <a:spcPts val="1300"/>
              </a:lnSpc>
              <a:spcAft>
                <a:spcPts val="1200"/>
              </a:spcAft>
            </a:pPr>
            <a:r>
              <a:rPr lang="en-NZ" sz="1000" i="1" dirty="0">
                <a:latin typeface="Segoe UI" panose="020B0502040204020203" pitchFamily="34" charset="0"/>
                <a:cs typeface="Segoe UI" panose="020B0502040204020203" pitchFamily="34" charset="0"/>
              </a:rPr>
              <a:t>For apprentices: </a:t>
            </a:r>
            <a:r>
              <a:rPr lang="en-NZ" sz="1000" dirty="0">
                <a:latin typeface="Segoe UI" panose="020B0502040204020203" pitchFamily="34" charset="0"/>
                <a:cs typeface="Segoe UI" panose="020B0502040204020203" pitchFamily="34" charset="0"/>
              </a:rPr>
              <a:t>Removes initial barrier to entry, no early debt burden.</a:t>
            </a:r>
          </a:p>
          <a:p>
            <a:pPr marL="288000" defTabSz="540000">
              <a:lnSpc>
                <a:spcPts val="1300"/>
              </a:lnSpc>
              <a:spcBef>
                <a:spcPts val="600"/>
              </a:spcBef>
              <a:spcAft>
                <a:spcPts val="600"/>
              </a:spcAft>
            </a:pPr>
            <a:r>
              <a:rPr lang="en-NZ" sz="1000" b="1" dirty="0">
                <a:latin typeface="Segoe UI" panose="020B0502040204020203" pitchFamily="34" charset="0"/>
                <a:cs typeface="Segoe UI" panose="020B0502040204020203" pitchFamily="34" charset="0"/>
              </a:rPr>
              <a:t>Tip: </a:t>
            </a:r>
            <a:r>
              <a:rPr lang="en-NZ" sz="1000" dirty="0">
                <a:latin typeface="Segoe UI" panose="020B0502040204020203" pitchFamily="34" charset="0"/>
                <a:cs typeface="Segoe UI" panose="020B0502040204020203" pitchFamily="34" charset="0"/>
              </a:rPr>
              <a:t>Keep sets basic, functional and replaceable. Track tool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	condition and returns with a simple log.</a:t>
            </a:r>
          </a:p>
          <a:p>
            <a:pPr>
              <a:lnSpc>
                <a:spcPts val="1300"/>
              </a:lnSpc>
              <a:spcAft>
                <a:spcPts val="600"/>
              </a:spcAft>
            </a:pP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5069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CD452F62-EDC8-86DA-4380-3402CA007B9D}"/>
              </a:ext>
            </a:extLst>
          </p:cNvPr>
          <p:cNvSpPr/>
          <p:nvPr/>
        </p:nvSpPr>
        <p:spPr>
          <a:xfrm>
            <a:off x="0" y="0"/>
            <a:ext cx="9906000" cy="2794483"/>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44B99D-3D27-96F1-0654-C9A31C2F1237}"/>
              </a:ext>
            </a:extLst>
          </p:cNvPr>
          <p:cNvSpPr txBox="1"/>
          <p:nvPr/>
        </p:nvSpPr>
        <p:spPr>
          <a:xfrm>
            <a:off x="381000" y="464948"/>
            <a:ext cx="6481519" cy="430887"/>
          </a:xfrm>
          <a:prstGeom prst="rect">
            <a:avLst/>
          </a:prstGeom>
          <a:noFill/>
        </p:spPr>
        <p:txBody>
          <a:bodyPr wrap="square" lIns="0" tIns="0" rIns="0" bIns="0" rtlCol="0">
            <a:spAutoFit/>
          </a:bodyPr>
          <a:lstStyle/>
          <a:p>
            <a:r>
              <a:rPr lang="en-US" sz="2800" b="1">
                <a:solidFill>
                  <a:schemeClr val="bg1"/>
                </a:solidFill>
                <a:latin typeface="Segoe UI Black" panose="020B0502040204020203" pitchFamily="34" charset="0"/>
                <a:cs typeface="Segoe UI Black" panose="020B0502040204020203" pitchFamily="34" charset="0"/>
              </a:rPr>
              <a:t>What is the purpose of this toolkit?</a:t>
            </a:r>
          </a:p>
        </p:txBody>
      </p:sp>
      <p:grpSp>
        <p:nvGrpSpPr>
          <p:cNvPr id="3" name="Group 2">
            <a:extLst>
              <a:ext uri="{FF2B5EF4-FFF2-40B4-BE49-F238E27FC236}">
                <a16:creationId xmlns:a16="http://schemas.microsoft.com/office/drawing/2014/main" id="{5FBB3C57-EC6D-C0F8-CAED-627D39BC4FBE}"/>
              </a:ext>
            </a:extLst>
          </p:cNvPr>
          <p:cNvGrpSpPr/>
          <p:nvPr/>
        </p:nvGrpSpPr>
        <p:grpSpPr>
          <a:xfrm>
            <a:off x="284950" y="4084203"/>
            <a:ext cx="9377129" cy="1987448"/>
            <a:chOff x="-825466" y="2414667"/>
            <a:chExt cx="11537696" cy="2445372"/>
          </a:xfrm>
        </p:grpSpPr>
        <p:sp>
          <p:nvSpPr>
            <p:cNvPr id="21" name="Rectangle 20">
              <a:extLst>
                <a:ext uri="{FF2B5EF4-FFF2-40B4-BE49-F238E27FC236}">
                  <a16:creationId xmlns:a16="http://schemas.microsoft.com/office/drawing/2014/main" id="{34C736C3-4FA9-B8B0-739B-D1FB8CB76488}"/>
                </a:ext>
              </a:extLst>
            </p:cNvPr>
            <p:cNvSpPr/>
            <p:nvPr/>
          </p:nvSpPr>
          <p:spPr>
            <a:xfrm>
              <a:off x="-825466" y="2930611"/>
              <a:ext cx="1525994" cy="1785608"/>
            </a:xfrm>
            <a:prstGeom prst="rect">
              <a:avLst/>
            </a:prstGeom>
            <a:solidFill>
              <a:sysClr val="window" lastClr="FFFFFF"/>
            </a:solidFill>
            <a:ln w="12700" cap="flat" cmpd="sng" algn="ctr">
              <a:noFill/>
              <a:prstDash val="solid"/>
              <a:miter lim="800000"/>
            </a:ln>
            <a:effectLst/>
          </p:spPr>
          <p:txBody>
            <a:bodyPr wrap="square" rtlCol="0" anchor="t" anchorCtr="0">
              <a:spAutoFit/>
            </a:bodyPr>
            <a:lstStyle/>
            <a:p>
              <a:pPr algn="ctr" defTabSz="914400">
                <a:spcAft>
                  <a:spcPts val="600"/>
                </a:spcAft>
                <a:defRPr/>
              </a:pPr>
              <a:r>
                <a:rPr lang="en-NZ" sz="1200" b="1" kern="0" cap="all" spc="100">
                  <a:solidFill>
                    <a:srgbClr val="000000"/>
                  </a:solidFill>
                  <a:latin typeface="Segoe UI" panose="020B0502040204020203" pitchFamily="34" charset="0"/>
                  <a:cs typeface="Segoe UI" panose="020B0502040204020203" pitchFamily="34" charset="0"/>
                </a:rPr>
                <a:t>Situation:</a:t>
              </a:r>
              <a:endParaRPr lang="en-NZ" sz="1200" b="1" kern="0">
                <a:solidFill>
                  <a:prstClr val="black"/>
                </a:solidFill>
                <a:latin typeface="Segoe UI" panose="020B0502040204020203" pitchFamily="34" charset="0"/>
                <a:cs typeface="Segoe UI" panose="020B0502040204020203" pitchFamily="34" charset="0"/>
              </a:endParaRPr>
            </a:p>
            <a:p>
              <a:pPr algn="ctr" defTabSz="914400">
                <a:spcAft>
                  <a:spcPts val="600"/>
                </a:spcAft>
                <a:defRPr/>
              </a:pPr>
              <a:r>
                <a:rPr lang="en-NZ" sz="1050" kern="0">
                  <a:solidFill>
                    <a:srgbClr val="36424A"/>
                  </a:solidFill>
                  <a:latin typeface="Segoe UI" panose="020B0502040204020203" pitchFamily="34" charset="0"/>
                  <a:cs typeface="Segoe UI" panose="020B0502040204020203" pitchFamily="34" charset="0"/>
                </a:rPr>
                <a:t>Apprenticeships are necessary for the C&amp;I sector, but challenging for employers</a:t>
              </a:r>
            </a:p>
          </p:txBody>
        </p:sp>
        <p:sp>
          <p:nvSpPr>
            <p:cNvPr id="22" name="Rectangle 21">
              <a:extLst>
                <a:ext uri="{FF2B5EF4-FFF2-40B4-BE49-F238E27FC236}">
                  <a16:creationId xmlns:a16="http://schemas.microsoft.com/office/drawing/2014/main" id="{4F1D311D-6676-E0BC-BB3A-9681D78C3ED0}"/>
                </a:ext>
              </a:extLst>
            </p:cNvPr>
            <p:cNvSpPr/>
            <p:nvPr/>
          </p:nvSpPr>
          <p:spPr>
            <a:xfrm>
              <a:off x="9396320" y="2930611"/>
              <a:ext cx="1315910" cy="1554884"/>
            </a:xfrm>
            <a:prstGeom prst="rect">
              <a:avLst/>
            </a:prstGeom>
            <a:solidFill>
              <a:sysClr val="window" lastClr="FFFFFF"/>
            </a:solidFill>
            <a:ln w="12700" cap="flat" cmpd="sng" algn="ctr">
              <a:noFill/>
              <a:prstDash val="solid"/>
              <a:miter lim="800000"/>
            </a:ln>
            <a:effectLst/>
          </p:spPr>
          <p:txBody>
            <a:bodyPr wrap="square" rtlCol="0" anchor="t" anchorCtr="0">
              <a:spAutoFit/>
            </a:bodyPr>
            <a:lstStyle/>
            <a:p>
              <a:pPr algn="ctr" defTabSz="914400">
                <a:spcAft>
                  <a:spcPts val="600"/>
                </a:spcAft>
                <a:defRPr/>
              </a:pPr>
              <a:r>
                <a:rPr lang="en-NZ" sz="1200" b="1" kern="0" cap="all" spc="100">
                  <a:solidFill>
                    <a:srgbClr val="000000"/>
                  </a:solidFill>
                  <a:latin typeface="Segoe UI" panose="020B0502040204020203" pitchFamily="34" charset="0"/>
                  <a:cs typeface="Segoe UI" panose="020B0502040204020203" pitchFamily="34" charset="0"/>
                </a:rPr>
                <a:t>GOAL:</a:t>
              </a:r>
              <a:endParaRPr lang="en-NZ" sz="1200" b="1" kern="0">
                <a:solidFill>
                  <a:prstClr val="black"/>
                </a:solidFill>
                <a:latin typeface="Segoe UI" panose="020B0502040204020203" pitchFamily="34" charset="0"/>
                <a:cs typeface="Segoe UI" panose="020B0502040204020203" pitchFamily="34" charset="0"/>
              </a:endParaRPr>
            </a:p>
            <a:p>
              <a:pPr algn="ctr" defTabSz="914400">
                <a:spcAft>
                  <a:spcPts val="600"/>
                </a:spcAft>
                <a:defRPr/>
              </a:pPr>
              <a:r>
                <a:rPr lang="en-NZ" sz="1050" kern="0">
                  <a:solidFill>
                    <a:srgbClr val="36424A"/>
                  </a:solidFill>
                  <a:latin typeface="Segoe UI" panose="020B0502040204020203" pitchFamily="34" charset="0"/>
                  <a:cs typeface="Segoe UI" panose="020B0502040204020203" pitchFamily="34" charset="0"/>
                </a:rPr>
                <a:t>A more productive, sustainable, and resilient C&amp;I sector</a:t>
              </a:r>
            </a:p>
          </p:txBody>
        </p:sp>
        <p:sp>
          <p:nvSpPr>
            <p:cNvPr id="23" name="Rectangle: Rounded Corners 41">
              <a:extLst>
                <a:ext uri="{FF2B5EF4-FFF2-40B4-BE49-F238E27FC236}">
                  <a16:creationId xmlns:a16="http://schemas.microsoft.com/office/drawing/2014/main" id="{94538062-3548-0F6E-E1F0-57525C8DFB62}"/>
                </a:ext>
              </a:extLst>
            </p:cNvPr>
            <p:cNvSpPr/>
            <p:nvPr/>
          </p:nvSpPr>
          <p:spPr>
            <a:xfrm>
              <a:off x="656061" y="3187140"/>
              <a:ext cx="1441072" cy="1672898"/>
            </a:xfrm>
            <a:prstGeom prst="roundRect">
              <a:avLst>
                <a:gd name="adj" fmla="val 0"/>
              </a:avLst>
            </a:prstGeom>
            <a:solidFill>
              <a:srgbClr val="10273C">
                <a:alpha val="9804"/>
              </a:srgbClr>
            </a:solidFill>
            <a:ln w="12700" cap="flat" cmpd="sng" algn="ctr">
              <a:noFill/>
              <a:prstDash val="solid"/>
              <a:miter lim="800000"/>
            </a:ln>
            <a:effectLst/>
          </p:spPr>
          <p:txBody>
            <a:bodyPr lIns="36000" tIns="144000" rIns="72000" bIns="72000" rtlCol="0" anchor="t" anchorCtr="0">
              <a:noAutofit/>
            </a:bodyPr>
            <a:lstStyle/>
            <a:p>
              <a:pPr algn="ctr" defTabSz="914400">
                <a:defRPr/>
              </a:pPr>
              <a:r>
                <a:rPr lang="en-AU" sz="1000" kern="0">
                  <a:solidFill>
                    <a:srgbClr val="36424A"/>
                  </a:solidFill>
                  <a:latin typeface="Segoe UI" panose="020B0502040204020203" pitchFamily="34" charset="0"/>
                  <a:cs typeface="Segoe UI" panose="020B0502040204020203" pitchFamily="34" charset="0"/>
                </a:rPr>
                <a:t>Employers </a:t>
              </a:r>
              <a:r>
                <a:rPr lang="en-AU" sz="1000" b="1" kern="0">
                  <a:solidFill>
                    <a:srgbClr val="000000"/>
                  </a:solidFill>
                  <a:latin typeface="Segoe UI" panose="020B0502040204020203" pitchFamily="34" charset="0"/>
                  <a:cs typeface="Segoe UI" panose="020B0502040204020203" pitchFamily="34" charset="0"/>
                </a:rPr>
                <a:t>recruit</a:t>
              </a:r>
              <a:r>
                <a:rPr lang="en-AU" sz="1000" kern="0">
                  <a:solidFill>
                    <a:srgbClr val="36424A"/>
                  </a:solidFill>
                  <a:latin typeface="Segoe UI" panose="020B0502040204020203" pitchFamily="34" charset="0"/>
                  <a:cs typeface="Segoe UI" panose="020B0502040204020203" pitchFamily="34" charset="0"/>
                </a:rPr>
                <a:t> </a:t>
              </a:r>
              <a:br>
                <a:rPr lang="en-AU" sz="1000" kern="0">
                  <a:solidFill>
                    <a:srgbClr val="36424A"/>
                  </a:solidFill>
                  <a:latin typeface="Segoe UI" panose="020B0502040204020203" pitchFamily="34" charset="0"/>
                  <a:cs typeface="Segoe UI" panose="020B0502040204020203" pitchFamily="34" charset="0"/>
                </a:rPr>
              </a:br>
              <a:r>
                <a:rPr lang="en-AU" sz="1000" kern="0">
                  <a:solidFill>
                    <a:srgbClr val="36424A"/>
                  </a:solidFill>
                  <a:latin typeface="Segoe UI" panose="020B0502040204020203" pitchFamily="34" charset="0"/>
                  <a:cs typeface="Segoe UI" panose="020B0502040204020203" pitchFamily="34" charset="0"/>
                </a:rPr>
                <a:t>a prospective apprentice</a:t>
              </a:r>
            </a:p>
          </p:txBody>
        </p:sp>
        <p:sp>
          <p:nvSpPr>
            <p:cNvPr id="24" name="Rectangle: Rounded Corners 42">
              <a:extLst>
                <a:ext uri="{FF2B5EF4-FFF2-40B4-BE49-F238E27FC236}">
                  <a16:creationId xmlns:a16="http://schemas.microsoft.com/office/drawing/2014/main" id="{2F9EA798-254A-0F04-09D2-7D1E84198A51}"/>
                </a:ext>
              </a:extLst>
            </p:cNvPr>
            <p:cNvSpPr/>
            <p:nvPr/>
          </p:nvSpPr>
          <p:spPr>
            <a:xfrm>
              <a:off x="2141961" y="3187142"/>
              <a:ext cx="1441450" cy="1672897"/>
            </a:xfrm>
            <a:prstGeom prst="roundRect">
              <a:avLst>
                <a:gd name="adj" fmla="val 0"/>
              </a:avLst>
            </a:prstGeom>
            <a:solidFill>
              <a:srgbClr val="2C5B66">
                <a:alpha val="9804"/>
              </a:srgbClr>
            </a:solidFill>
            <a:ln w="12700" cap="flat" cmpd="sng" algn="ctr">
              <a:noFill/>
              <a:prstDash val="solid"/>
              <a:miter lim="800000"/>
            </a:ln>
            <a:effectLst/>
          </p:spPr>
          <p:txBody>
            <a:bodyPr lIns="36000" tIns="144000" rIns="72000" bIns="72000" rtlCol="0" anchor="t" anchorCtr="0">
              <a:noAutofit/>
            </a:bodyPr>
            <a:lstStyle/>
            <a:p>
              <a:pPr algn="ctr" defTabSz="914400">
                <a:defRPr/>
              </a:pPr>
              <a:r>
                <a:rPr lang="en-NZ" sz="1000" kern="0">
                  <a:solidFill>
                    <a:srgbClr val="36424A"/>
                  </a:solidFill>
                  <a:latin typeface="Segoe UI" panose="020B0502040204020203" pitchFamily="34" charset="0"/>
                  <a:cs typeface="Segoe UI" panose="020B0502040204020203" pitchFamily="34" charset="0"/>
                </a:rPr>
                <a:t>Employers </a:t>
              </a:r>
              <a:r>
                <a:rPr lang="en-NZ" sz="1000" b="1" kern="0">
                  <a:solidFill>
                    <a:srgbClr val="000000"/>
                  </a:solidFill>
                  <a:latin typeface="Segoe UI" panose="020B0502040204020203" pitchFamily="34" charset="0"/>
                  <a:cs typeface="Segoe UI" panose="020B0502040204020203" pitchFamily="34" charset="0"/>
                </a:rPr>
                <a:t>confirm</a:t>
              </a:r>
              <a:r>
                <a:rPr lang="en-NZ" sz="1000" kern="0">
                  <a:solidFill>
                    <a:srgbClr val="36424A"/>
                  </a:solidFill>
                  <a:latin typeface="Segoe UI" panose="020B0502040204020203" pitchFamily="34" charset="0"/>
                  <a:cs typeface="Segoe UI" panose="020B0502040204020203" pitchFamily="34" charset="0"/>
                </a:rPr>
                <a:t> whether someone is a good fit for their business and an apprenticeship</a:t>
              </a:r>
            </a:p>
          </p:txBody>
        </p:sp>
        <p:sp>
          <p:nvSpPr>
            <p:cNvPr id="25" name="Rectangle: Rounded Corners 43">
              <a:extLst>
                <a:ext uri="{FF2B5EF4-FFF2-40B4-BE49-F238E27FC236}">
                  <a16:creationId xmlns:a16="http://schemas.microsoft.com/office/drawing/2014/main" id="{E589618A-C399-A018-2922-DAF6A0354AFA}"/>
                </a:ext>
              </a:extLst>
            </p:cNvPr>
            <p:cNvSpPr/>
            <p:nvPr/>
          </p:nvSpPr>
          <p:spPr>
            <a:xfrm>
              <a:off x="3621512" y="3187142"/>
              <a:ext cx="1433989" cy="1672897"/>
            </a:xfrm>
            <a:prstGeom prst="roundRect">
              <a:avLst>
                <a:gd name="adj" fmla="val 0"/>
              </a:avLst>
            </a:prstGeom>
            <a:solidFill>
              <a:srgbClr val="00A99D">
                <a:alpha val="14902"/>
              </a:srgbClr>
            </a:solidFill>
            <a:ln w="12700" cap="flat" cmpd="sng" algn="ctr">
              <a:noFill/>
              <a:prstDash val="solid"/>
              <a:miter lim="800000"/>
            </a:ln>
            <a:effectLst/>
          </p:spPr>
          <p:txBody>
            <a:bodyPr lIns="36000" tIns="144000" rIns="72000" bIns="72000" rtlCol="0" anchor="t" anchorCtr="0">
              <a:noAutofit/>
            </a:bodyPr>
            <a:lstStyle/>
            <a:p>
              <a:pPr algn="ctr" defTabSz="914400">
                <a:defRPr/>
              </a:pPr>
              <a:r>
                <a:rPr lang="en-NZ" sz="1000" kern="0">
                  <a:solidFill>
                    <a:srgbClr val="36424A"/>
                  </a:solidFill>
                  <a:latin typeface="Segoe UI" panose="020B0502040204020203" pitchFamily="34" charset="0"/>
                  <a:cs typeface="Segoe UI" panose="020B0502040204020203" pitchFamily="34" charset="0"/>
                </a:rPr>
                <a:t>Employers </a:t>
              </a:r>
              <a:r>
                <a:rPr lang="en-NZ" sz="1000" b="1" kern="0">
                  <a:solidFill>
                    <a:srgbClr val="000000"/>
                  </a:solidFill>
                  <a:latin typeface="Segoe UI" panose="020B0502040204020203" pitchFamily="34" charset="0"/>
                  <a:cs typeface="Segoe UI" panose="020B0502040204020203" pitchFamily="34" charset="0"/>
                </a:rPr>
                <a:t>familiarise</a:t>
              </a:r>
              <a:r>
                <a:rPr lang="en-NZ" sz="1000" kern="0">
                  <a:solidFill>
                    <a:srgbClr val="36424A"/>
                  </a:solidFill>
                  <a:latin typeface="Segoe UI" panose="020B0502040204020203" pitchFamily="34" charset="0"/>
                  <a:cs typeface="Segoe UI" panose="020B0502040204020203" pitchFamily="34" charset="0"/>
                </a:rPr>
                <a:t> the apprentice with their trade and business </a:t>
              </a:r>
            </a:p>
          </p:txBody>
        </p:sp>
        <p:sp>
          <p:nvSpPr>
            <p:cNvPr id="26" name="Rectangle: Rounded Corners 44">
              <a:extLst>
                <a:ext uri="{FF2B5EF4-FFF2-40B4-BE49-F238E27FC236}">
                  <a16:creationId xmlns:a16="http://schemas.microsoft.com/office/drawing/2014/main" id="{21EF5D39-AAEA-8501-AC7D-9A1719398D58}"/>
                </a:ext>
              </a:extLst>
            </p:cNvPr>
            <p:cNvSpPr/>
            <p:nvPr/>
          </p:nvSpPr>
          <p:spPr>
            <a:xfrm>
              <a:off x="5107411" y="3187142"/>
              <a:ext cx="1428750" cy="1672897"/>
            </a:xfrm>
            <a:prstGeom prst="roundRect">
              <a:avLst>
                <a:gd name="adj" fmla="val 0"/>
              </a:avLst>
            </a:prstGeom>
            <a:solidFill>
              <a:srgbClr val="66686D">
                <a:alpha val="14902"/>
              </a:srgbClr>
            </a:solidFill>
            <a:ln w="12700" cap="flat" cmpd="sng" algn="ctr">
              <a:noFill/>
              <a:prstDash val="solid"/>
              <a:miter lim="800000"/>
            </a:ln>
            <a:effectLst/>
          </p:spPr>
          <p:txBody>
            <a:bodyPr lIns="36000" tIns="144000" rIns="72000" bIns="72000" rtlCol="0" anchor="t" anchorCtr="0">
              <a:noAutofit/>
            </a:bodyPr>
            <a:lstStyle/>
            <a:p>
              <a:pPr algn="ctr" defTabSz="914400">
                <a:defRPr/>
              </a:pPr>
              <a:r>
                <a:rPr lang="en-NZ" sz="1000" kern="0">
                  <a:solidFill>
                    <a:srgbClr val="36424A"/>
                  </a:solidFill>
                  <a:latin typeface="Segoe UI" panose="020B0502040204020203" pitchFamily="34" charset="0"/>
                  <a:cs typeface="Segoe UI" panose="020B0502040204020203" pitchFamily="34" charset="0"/>
                </a:rPr>
                <a:t>Employers </a:t>
              </a:r>
              <a:r>
                <a:rPr lang="en-NZ" sz="1000" b="1" kern="0">
                  <a:solidFill>
                    <a:srgbClr val="000000"/>
                  </a:solidFill>
                  <a:latin typeface="Segoe UI" panose="020B0502040204020203" pitchFamily="34" charset="0"/>
                  <a:cs typeface="Segoe UI" panose="020B0502040204020203" pitchFamily="34" charset="0"/>
                </a:rPr>
                <a:t>train</a:t>
              </a:r>
              <a:r>
                <a:rPr lang="en-NZ" sz="1000" kern="0">
                  <a:solidFill>
                    <a:srgbClr val="36424A"/>
                  </a:solidFill>
                  <a:latin typeface="Segoe UI" panose="020B0502040204020203" pitchFamily="34" charset="0"/>
                  <a:cs typeface="Segoe UI" panose="020B0502040204020203" pitchFamily="34" charset="0"/>
                </a:rPr>
                <a:t> the apprentice </a:t>
              </a:r>
              <a:br>
                <a:rPr lang="en-NZ" sz="1000" kern="0">
                  <a:solidFill>
                    <a:srgbClr val="36424A"/>
                  </a:solidFill>
                  <a:latin typeface="Segoe UI" panose="020B0502040204020203" pitchFamily="34" charset="0"/>
                  <a:cs typeface="Segoe UI" panose="020B0502040204020203" pitchFamily="34" charset="0"/>
                </a:rPr>
              </a:br>
              <a:r>
                <a:rPr lang="en-NZ" sz="1000" kern="0">
                  <a:solidFill>
                    <a:srgbClr val="36424A"/>
                  </a:solidFill>
                  <a:latin typeface="Segoe UI" panose="020B0502040204020203" pitchFamily="34" charset="0"/>
                  <a:cs typeface="Segoe UI" panose="020B0502040204020203" pitchFamily="34" charset="0"/>
                </a:rPr>
                <a:t>to become a productive employee</a:t>
              </a:r>
            </a:p>
          </p:txBody>
        </p:sp>
        <p:sp>
          <p:nvSpPr>
            <p:cNvPr id="27" name="Rectangle: Rounded Corners 45">
              <a:extLst>
                <a:ext uri="{FF2B5EF4-FFF2-40B4-BE49-F238E27FC236}">
                  <a16:creationId xmlns:a16="http://schemas.microsoft.com/office/drawing/2014/main" id="{50D1A748-A50A-7FEA-2D61-D1109F5B15AB}"/>
                </a:ext>
              </a:extLst>
            </p:cNvPr>
            <p:cNvSpPr/>
            <p:nvPr/>
          </p:nvSpPr>
          <p:spPr>
            <a:xfrm>
              <a:off x="6586961" y="3187142"/>
              <a:ext cx="1441450" cy="1672897"/>
            </a:xfrm>
            <a:prstGeom prst="roundRect">
              <a:avLst>
                <a:gd name="adj" fmla="val 0"/>
              </a:avLst>
            </a:prstGeom>
            <a:solidFill>
              <a:srgbClr val="F05326">
                <a:alpha val="14902"/>
              </a:srgbClr>
            </a:solidFill>
            <a:ln w="12700" cap="flat" cmpd="sng" algn="ctr">
              <a:noFill/>
              <a:prstDash val="solid"/>
              <a:miter lim="800000"/>
            </a:ln>
            <a:effectLst/>
          </p:spPr>
          <p:txBody>
            <a:bodyPr lIns="36000" tIns="144000" rIns="72000" bIns="72000" rtlCol="0" anchor="t" anchorCtr="0">
              <a:noAutofit/>
            </a:bodyPr>
            <a:lstStyle/>
            <a:p>
              <a:pPr algn="ctr" defTabSz="914400">
                <a:defRPr/>
              </a:pPr>
              <a:r>
                <a:rPr lang="en-NZ" sz="1000" kern="0">
                  <a:solidFill>
                    <a:srgbClr val="36424A"/>
                  </a:solidFill>
                  <a:latin typeface="Segoe UI" panose="020B0502040204020203" pitchFamily="34" charset="0"/>
                  <a:cs typeface="Segoe UI" panose="020B0502040204020203" pitchFamily="34" charset="0"/>
                </a:rPr>
                <a:t>Employers start to </a:t>
              </a:r>
              <a:r>
                <a:rPr lang="en-NZ" sz="1000" b="1" kern="0">
                  <a:solidFill>
                    <a:srgbClr val="000000"/>
                  </a:solidFill>
                  <a:latin typeface="Segoe UI" panose="020B0502040204020203" pitchFamily="34" charset="0"/>
                  <a:cs typeface="Segoe UI" panose="020B0502040204020203" pitchFamily="34" charset="0"/>
                </a:rPr>
                <a:t>earn</a:t>
              </a:r>
              <a:r>
                <a:rPr lang="en-NZ" sz="1000" kern="0">
                  <a:solidFill>
                    <a:srgbClr val="36424A"/>
                  </a:solidFill>
                  <a:latin typeface="Segoe UI" panose="020B0502040204020203" pitchFamily="34" charset="0"/>
                  <a:cs typeface="Segoe UI" panose="020B0502040204020203" pitchFamily="34" charset="0"/>
                </a:rPr>
                <a:t> back their investment in training the apprentice</a:t>
              </a:r>
            </a:p>
          </p:txBody>
        </p:sp>
        <p:sp>
          <p:nvSpPr>
            <p:cNvPr id="28" name="Rectangle: Rounded Corners 46">
              <a:extLst>
                <a:ext uri="{FF2B5EF4-FFF2-40B4-BE49-F238E27FC236}">
                  <a16:creationId xmlns:a16="http://schemas.microsoft.com/office/drawing/2014/main" id="{ED40E308-6C13-C484-574F-42F2BB81C375}"/>
                </a:ext>
              </a:extLst>
            </p:cNvPr>
            <p:cNvSpPr/>
            <p:nvPr/>
          </p:nvSpPr>
          <p:spPr>
            <a:xfrm>
              <a:off x="8066510" y="3187142"/>
              <a:ext cx="1443990" cy="1672897"/>
            </a:xfrm>
            <a:prstGeom prst="roundRect">
              <a:avLst>
                <a:gd name="adj" fmla="val 0"/>
              </a:avLst>
            </a:prstGeom>
            <a:solidFill>
              <a:srgbClr val="E2E228">
                <a:alpha val="14902"/>
              </a:srgbClr>
            </a:solidFill>
            <a:ln w="12700" cap="flat" cmpd="sng" algn="ctr">
              <a:noFill/>
              <a:prstDash val="solid"/>
              <a:miter lim="800000"/>
            </a:ln>
            <a:effectLst/>
          </p:spPr>
          <p:txBody>
            <a:bodyPr wrap="square" lIns="36000" tIns="144000" rIns="72000" bIns="72000" rtlCol="0" anchor="t" anchorCtr="0">
              <a:noAutofit/>
            </a:bodyPr>
            <a:lstStyle/>
            <a:p>
              <a:pPr algn="ctr" defTabSz="914400">
                <a:defRPr/>
              </a:pPr>
              <a:r>
                <a:rPr lang="en-NZ" sz="1000" kern="0">
                  <a:solidFill>
                    <a:srgbClr val="36424A"/>
                  </a:solidFill>
                  <a:latin typeface="Segoe UI" panose="020B0502040204020203" pitchFamily="34" charset="0"/>
                  <a:cs typeface="Segoe UI" panose="020B0502040204020203" pitchFamily="34" charset="0"/>
                </a:rPr>
                <a:t>Employers receive </a:t>
              </a:r>
              <a:br>
                <a:rPr lang="en-NZ" sz="1000" kern="0">
                  <a:solidFill>
                    <a:srgbClr val="36424A"/>
                  </a:solidFill>
                  <a:latin typeface="Segoe UI" panose="020B0502040204020203" pitchFamily="34" charset="0"/>
                  <a:cs typeface="Segoe UI" panose="020B0502040204020203" pitchFamily="34" charset="0"/>
                </a:rPr>
              </a:br>
              <a:r>
                <a:rPr lang="en-NZ" sz="1000" kern="0">
                  <a:solidFill>
                    <a:srgbClr val="36424A"/>
                  </a:solidFill>
                  <a:latin typeface="Segoe UI" panose="020B0502040204020203" pitchFamily="34" charset="0"/>
                  <a:cs typeface="Segoe UI" panose="020B0502040204020203" pitchFamily="34" charset="0"/>
                </a:rPr>
                <a:t>a</a:t>
              </a:r>
              <a:r>
                <a:rPr lang="en-NZ" sz="1000" kern="0">
                  <a:solidFill>
                    <a:srgbClr val="000000"/>
                  </a:solidFill>
                  <a:latin typeface="Segoe UI" panose="020B0502040204020203" pitchFamily="34" charset="0"/>
                  <a:cs typeface="Segoe UI" panose="020B0502040204020203" pitchFamily="34" charset="0"/>
                </a:rPr>
                <a:t> </a:t>
              </a:r>
              <a:r>
                <a:rPr lang="en-NZ" sz="1000" b="1" kern="0">
                  <a:solidFill>
                    <a:srgbClr val="000000"/>
                  </a:solidFill>
                  <a:latin typeface="Segoe UI" panose="020B0502040204020203" pitchFamily="34" charset="0"/>
                  <a:cs typeface="Segoe UI" panose="020B0502040204020203" pitchFamily="34" charset="0"/>
                </a:rPr>
                <a:t>return</a:t>
              </a:r>
              <a:r>
                <a:rPr lang="en-NZ" sz="1000" kern="0">
                  <a:solidFill>
                    <a:srgbClr val="000000"/>
                  </a:solidFill>
                  <a:latin typeface="Segoe UI" panose="020B0502040204020203" pitchFamily="34" charset="0"/>
                  <a:cs typeface="Segoe UI" panose="020B0502040204020203" pitchFamily="34" charset="0"/>
                </a:rPr>
                <a:t> </a:t>
              </a:r>
              <a:r>
                <a:rPr lang="en-NZ" sz="1000" kern="0">
                  <a:solidFill>
                    <a:srgbClr val="36424A"/>
                  </a:solidFill>
                  <a:latin typeface="Segoe UI" panose="020B0502040204020203" pitchFamily="34" charset="0"/>
                  <a:cs typeface="Segoe UI" panose="020B0502040204020203" pitchFamily="34" charset="0"/>
                </a:rPr>
                <a:t>on their investment through increased profitability, sustainability, and scalability</a:t>
              </a:r>
            </a:p>
          </p:txBody>
        </p:sp>
        <p:sp>
          <p:nvSpPr>
            <p:cNvPr id="29" name="Arrow: Chevron 48">
              <a:extLst>
                <a:ext uri="{FF2B5EF4-FFF2-40B4-BE49-F238E27FC236}">
                  <a16:creationId xmlns:a16="http://schemas.microsoft.com/office/drawing/2014/main" id="{9C25D254-D3E1-9FF4-E93A-141C91E13590}"/>
                </a:ext>
              </a:extLst>
            </p:cNvPr>
            <p:cNvSpPr/>
            <p:nvPr/>
          </p:nvSpPr>
          <p:spPr>
            <a:xfrm>
              <a:off x="659192" y="2414667"/>
              <a:ext cx="1681088" cy="787715"/>
            </a:xfrm>
            <a:prstGeom prst="chevron">
              <a:avLst>
                <a:gd name="adj" fmla="val 30839"/>
              </a:avLst>
            </a:prstGeom>
            <a:solidFill>
              <a:srgbClr val="10273C"/>
            </a:solidFill>
            <a:ln w="12700" cap="flat" cmpd="sng" algn="ctr">
              <a:noFill/>
              <a:prstDash val="solid"/>
              <a:miter lim="800000"/>
            </a:ln>
            <a:effectLst/>
          </p:spPr>
          <p:txBody>
            <a:bodyPr lIns="36000" rIns="3600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Recruit</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&lt;0 months</a:t>
              </a:r>
            </a:p>
          </p:txBody>
        </p:sp>
        <p:sp>
          <p:nvSpPr>
            <p:cNvPr id="30" name="Arrow: Chevron 49">
              <a:extLst>
                <a:ext uri="{FF2B5EF4-FFF2-40B4-BE49-F238E27FC236}">
                  <a16:creationId xmlns:a16="http://schemas.microsoft.com/office/drawing/2014/main" id="{2F652DBE-C6D5-2621-D36C-3689FAD14D7F}"/>
                </a:ext>
              </a:extLst>
            </p:cNvPr>
            <p:cNvSpPr/>
            <p:nvPr/>
          </p:nvSpPr>
          <p:spPr>
            <a:xfrm>
              <a:off x="2140988" y="2414667"/>
              <a:ext cx="1681088" cy="787715"/>
            </a:xfrm>
            <a:prstGeom prst="chevron">
              <a:avLst>
                <a:gd name="adj" fmla="val 30517"/>
              </a:avLst>
            </a:prstGeom>
            <a:solidFill>
              <a:srgbClr val="2C5B66"/>
            </a:solidFill>
            <a:ln w="12700" cap="flat" cmpd="sng" algn="ctr">
              <a:noFill/>
              <a:prstDash val="solid"/>
              <a:miter lim="800000"/>
            </a:ln>
            <a:effectLst/>
          </p:spPr>
          <p:txBody>
            <a:bodyPr lIns="36000" rIns="3600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Confirm</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0–3 months</a:t>
              </a:r>
            </a:p>
          </p:txBody>
        </p:sp>
        <p:sp>
          <p:nvSpPr>
            <p:cNvPr id="31" name="Arrow: Chevron 50">
              <a:extLst>
                <a:ext uri="{FF2B5EF4-FFF2-40B4-BE49-F238E27FC236}">
                  <a16:creationId xmlns:a16="http://schemas.microsoft.com/office/drawing/2014/main" id="{4481864C-D442-9514-6763-8E1119E79551}"/>
                </a:ext>
              </a:extLst>
            </p:cNvPr>
            <p:cNvSpPr/>
            <p:nvPr/>
          </p:nvSpPr>
          <p:spPr>
            <a:xfrm>
              <a:off x="3622784" y="2414667"/>
              <a:ext cx="1681088" cy="787715"/>
            </a:xfrm>
            <a:prstGeom prst="chevron">
              <a:avLst>
                <a:gd name="adj" fmla="val 31000"/>
              </a:avLst>
            </a:prstGeom>
            <a:solidFill>
              <a:srgbClr val="00A99D"/>
            </a:solidFill>
            <a:ln w="12700" cap="flat" cmpd="sng" algn="ctr">
              <a:noFill/>
              <a:prstDash val="solid"/>
              <a:miter lim="800000"/>
            </a:ln>
            <a:effectLst/>
          </p:spPr>
          <p:txBody>
            <a:bodyPr lIns="72000" rIns="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Familiarise</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3–12 months</a:t>
              </a:r>
            </a:p>
          </p:txBody>
        </p:sp>
        <p:sp>
          <p:nvSpPr>
            <p:cNvPr id="32" name="Arrow: Chevron 51">
              <a:extLst>
                <a:ext uri="{FF2B5EF4-FFF2-40B4-BE49-F238E27FC236}">
                  <a16:creationId xmlns:a16="http://schemas.microsoft.com/office/drawing/2014/main" id="{30D01F90-1F76-157B-65A1-9B88CCAAC10F}"/>
                </a:ext>
              </a:extLst>
            </p:cNvPr>
            <p:cNvSpPr/>
            <p:nvPr/>
          </p:nvSpPr>
          <p:spPr>
            <a:xfrm>
              <a:off x="5104580" y="2414667"/>
              <a:ext cx="1681088" cy="787715"/>
            </a:xfrm>
            <a:prstGeom prst="chevron">
              <a:avLst>
                <a:gd name="adj" fmla="val 31242"/>
              </a:avLst>
            </a:prstGeom>
            <a:solidFill>
              <a:srgbClr val="66686D"/>
            </a:solidFill>
            <a:ln w="12700" cap="flat" cmpd="sng" algn="ctr">
              <a:noFill/>
              <a:prstDash val="solid"/>
              <a:miter lim="800000"/>
            </a:ln>
            <a:effectLst/>
          </p:spPr>
          <p:txBody>
            <a:bodyPr lIns="0" rIns="0" rtlCol="0" anchor="ctr"/>
            <a:lstStyle/>
            <a:p>
              <a:pPr algn="ctr" defTabSz="914400">
                <a:spcAft>
                  <a:spcPts val="300"/>
                </a:spcAft>
                <a:defRPr/>
              </a:pPr>
              <a:r>
                <a:rPr lang="en-AU" sz="1200" b="1" kern="0" spc="50">
                  <a:solidFill>
                    <a:schemeClr val="bg1"/>
                  </a:solidFill>
                  <a:latin typeface="Segoe UI" panose="020B0502040204020203" pitchFamily="34" charset="0"/>
                  <a:cs typeface="Segoe UI" panose="020B0502040204020203" pitchFamily="34" charset="0"/>
                </a:rPr>
                <a:t>Train</a:t>
              </a:r>
            </a:p>
            <a:p>
              <a:pPr algn="ctr" defTabSz="914400">
                <a:spcAft>
                  <a:spcPts val="300"/>
                </a:spcAft>
                <a:defRPr/>
              </a:pPr>
              <a:r>
                <a:rPr lang="en-AU" sz="1000" kern="0" spc="100">
                  <a:solidFill>
                    <a:schemeClr val="bg1"/>
                  </a:solidFill>
                  <a:latin typeface="Segoe UI" panose="020B0502040204020203" pitchFamily="34" charset="0"/>
                  <a:cs typeface="Segoe UI" panose="020B0502040204020203" pitchFamily="34" charset="0"/>
                </a:rPr>
                <a:t>12–36 months</a:t>
              </a:r>
            </a:p>
          </p:txBody>
        </p:sp>
        <p:sp>
          <p:nvSpPr>
            <p:cNvPr id="33" name="Arrow: Chevron 52">
              <a:extLst>
                <a:ext uri="{FF2B5EF4-FFF2-40B4-BE49-F238E27FC236}">
                  <a16:creationId xmlns:a16="http://schemas.microsoft.com/office/drawing/2014/main" id="{5EB2726C-634A-0267-51E2-C576163AE479}"/>
                </a:ext>
              </a:extLst>
            </p:cNvPr>
            <p:cNvSpPr/>
            <p:nvPr/>
          </p:nvSpPr>
          <p:spPr>
            <a:xfrm>
              <a:off x="8068172" y="2414667"/>
              <a:ext cx="1681088" cy="787715"/>
            </a:xfrm>
            <a:prstGeom prst="chevron">
              <a:avLst>
                <a:gd name="adj" fmla="val 31242"/>
              </a:avLst>
            </a:prstGeom>
            <a:solidFill>
              <a:srgbClr val="E2E228"/>
            </a:solidFill>
            <a:ln w="12700" cap="flat" cmpd="sng" algn="ctr">
              <a:noFill/>
              <a:prstDash val="solid"/>
              <a:miter lim="800000"/>
            </a:ln>
            <a:effectLst/>
          </p:spPr>
          <p:txBody>
            <a:bodyPr lIns="36000" rIns="36000" rtlCol="0" anchor="ctr"/>
            <a:lstStyle/>
            <a:p>
              <a:pPr algn="ctr" defTabSz="914400">
                <a:spcAft>
                  <a:spcPts val="300"/>
                </a:spcAft>
                <a:defRPr/>
              </a:pPr>
              <a:r>
                <a:rPr lang="en-AU" sz="1200" b="1" kern="0" spc="50">
                  <a:solidFill>
                    <a:srgbClr val="10273C"/>
                  </a:solidFill>
                  <a:latin typeface="Segoe UI" panose="020B0502040204020203" pitchFamily="34" charset="0"/>
                  <a:cs typeface="Segoe UI" panose="020B0502040204020203" pitchFamily="34" charset="0"/>
                </a:rPr>
                <a:t>Return</a:t>
              </a:r>
            </a:p>
            <a:p>
              <a:pPr algn="ctr" defTabSz="914400">
                <a:spcAft>
                  <a:spcPts val="300"/>
                </a:spcAft>
                <a:defRPr/>
              </a:pPr>
              <a:r>
                <a:rPr lang="en-AU" sz="1000" kern="0" spc="100">
                  <a:solidFill>
                    <a:srgbClr val="10273C"/>
                  </a:solidFill>
                  <a:latin typeface="Segoe UI" panose="020B0502040204020203" pitchFamily="34" charset="0"/>
                  <a:cs typeface="Segoe UI" panose="020B0502040204020203" pitchFamily="34" charset="0"/>
                </a:rPr>
                <a:t>48+ months</a:t>
              </a:r>
            </a:p>
          </p:txBody>
        </p:sp>
        <p:sp>
          <p:nvSpPr>
            <p:cNvPr id="34" name="Arrow: Chevron 53">
              <a:extLst>
                <a:ext uri="{FF2B5EF4-FFF2-40B4-BE49-F238E27FC236}">
                  <a16:creationId xmlns:a16="http://schemas.microsoft.com/office/drawing/2014/main" id="{96298FEC-0D0F-D004-C253-9F5CF33BD5E2}"/>
                </a:ext>
              </a:extLst>
            </p:cNvPr>
            <p:cNvSpPr/>
            <p:nvPr/>
          </p:nvSpPr>
          <p:spPr>
            <a:xfrm>
              <a:off x="6586376" y="2414667"/>
              <a:ext cx="1681088" cy="787715"/>
            </a:xfrm>
            <a:prstGeom prst="chevron">
              <a:avLst>
                <a:gd name="adj" fmla="val 31242"/>
              </a:avLst>
            </a:prstGeom>
            <a:solidFill>
              <a:srgbClr val="F05326"/>
            </a:solidFill>
            <a:ln w="12700" cap="flat" cmpd="sng" algn="ctr">
              <a:noFill/>
              <a:prstDash val="solid"/>
              <a:miter lim="800000"/>
            </a:ln>
            <a:effectLst/>
          </p:spPr>
          <p:txBody>
            <a:bodyPr lIns="0" rIns="0" rtlCol="0" anchor="ctr"/>
            <a:lstStyle/>
            <a:p>
              <a:pPr algn="ctr" defTabSz="914400">
                <a:spcAft>
                  <a:spcPts val="300"/>
                </a:spcAft>
                <a:defRPr/>
              </a:pPr>
              <a:r>
                <a:rPr lang="en-AU" sz="1200" b="1" kern="0" spc="50">
                  <a:solidFill>
                    <a:schemeClr val="bg1"/>
                  </a:solidFill>
                  <a:latin typeface="Segoe UI" panose="020B0502040204020203" pitchFamily="34" charset="0"/>
                  <a:cs typeface="Segoe UI" panose="020B0502040204020203" pitchFamily="34" charset="0"/>
                </a:rPr>
                <a:t>Earn</a:t>
              </a:r>
            </a:p>
            <a:p>
              <a:pPr algn="ctr" defTabSz="914400">
                <a:spcAft>
                  <a:spcPts val="300"/>
                </a:spcAft>
                <a:defRPr/>
              </a:pPr>
              <a:r>
                <a:rPr lang="en-AU" sz="1000" kern="0" spc="100">
                  <a:solidFill>
                    <a:schemeClr val="bg1"/>
                  </a:solidFill>
                  <a:latin typeface="Segoe UI" panose="020B0502040204020203" pitchFamily="34" charset="0"/>
                  <a:cs typeface="Segoe UI" panose="020B0502040204020203" pitchFamily="34" charset="0"/>
                </a:rPr>
                <a:t>36–48 months</a:t>
              </a:r>
            </a:p>
          </p:txBody>
        </p:sp>
        <p:pic>
          <p:nvPicPr>
            <p:cNvPr id="35" name="Graphic 34">
              <a:extLst>
                <a:ext uri="{FF2B5EF4-FFF2-40B4-BE49-F238E27FC236}">
                  <a16:creationId xmlns:a16="http://schemas.microsoft.com/office/drawing/2014/main" id="{E21A375A-263A-B58B-DE1A-0AF607B420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6931" y="2478605"/>
              <a:ext cx="360000" cy="360000"/>
            </a:xfrm>
            <a:prstGeom prst="rect">
              <a:avLst/>
            </a:prstGeom>
          </p:spPr>
        </p:pic>
        <p:pic>
          <p:nvPicPr>
            <p:cNvPr id="36" name="Graphic 35">
              <a:extLst>
                <a:ext uri="{FF2B5EF4-FFF2-40B4-BE49-F238E27FC236}">
                  <a16:creationId xmlns:a16="http://schemas.microsoft.com/office/drawing/2014/main" id="{AA63F660-517B-E65C-68EE-A1B991AD10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571" y="2478605"/>
              <a:ext cx="360000" cy="360000"/>
            </a:xfrm>
            <a:prstGeom prst="rect">
              <a:avLst/>
            </a:prstGeom>
          </p:spPr>
        </p:pic>
      </p:grpSp>
      <p:sp>
        <p:nvSpPr>
          <p:cNvPr id="38" name="TextBox 37">
            <a:extLst>
              <a:ext uri="{FF2B5EF4-FFF2-40B4-BE49-F238E27FC236}">
                <a16:creationId xmlns:a16="http://schemas.microsoft.com/office/drawing/2014/main" id="{7849BAA2-89AF-FA12-6550-6AB4669F7D67}"/>
              </a:ext>
            </a:extLst>
          </p:cNvPr>
          <p:cNvSpPr txBox="1"/>
          <p:nvPr/>
        </p:nvSpPr>
        <p:spPr>
          <a:xfrm>
            <a:off x="390684" y="3489485"/>
            <a:ext cx="9217025" cy="390295"/>
          </a:xfrm>
          <a:prstGeom prst="rect">
            <a:avLst/>
          </a:prstGeom>
          <a:noFill/>
        </p:spPr>
        <p:txBody>
          <a:bodyPr wrap="square" lIns="0" tIns="0" rIns="0" bIns="36000">
            <a:spAutoFit/>
          </a:bodyPr>
          <a:lstStyle/>
          <a:p>
            <a:r>
              <a:rPr lang="en-NZ" sz="1150">
                <a:latin typeface="Segoe UI" panose="020B0502040204020203" pitchFamily="34" charset="0"/>
                <a:cs typeface="Segoe UI" panose="020B0502040204020203" pitchFamily="34" charset="0"/>
              </a:rPr>
              <a:t>The toolkit breaks the process of training an apprentice into six key stages. </a:t>
            </a:r>
            <a:br>
              <a:rPr lang="en-NZ" sz="1150">
                <a:latin typeface="Segoe UI" panose="020B0502040204020203" pitchFamily="34" charset="0"/>
                <a:cs typeface="Segoe UI" panose="020B0502040204020203" pitchFamily="34" charset="0"/>
              </a:rPr>
            </a:br>
            <a:r>
              <a:rPr lang="en-NZ" sz="1150">
                <a:latin typeface="Segoe UI" panose="020B0502040204020203" pitchFamily="34" charset="0"/>
                <a:cs typeface="Segoe UI" panose="020B0502040204020203" pitchFamily="34" charset="0"/>
              </a:rPr>
              <a:t>The diagram below shows these stages and describes each of them. </a:t>
            </a:r>
          </a:p>
        </p:txBody>
      </p:sp>
      <p:cxnSp>
        <p:nvCxnSpPr>
          <p:cNvPr id="5" name="Straight Connector 4">
            <a:extLst>
              <a:ext uri="{FF2B5EF4-FFF2-40B4-BE49-F238E27FC236}">
                <a16:creationId xmlns:a16="http://schemas.microsoft.com/office/drawing/2014/main" id="{78F46073-1E8C-721D-7DDE-43ECC1A31BE5}"/>
              </a:ext>
            </a:extLst>
          </p:cNvPr>
          <p:cNvCxnSpPr>
            <a:cxnSpLocks/>
          </p:cNvCxnSpPr>
          <p:nvPr/>
        </p:nvCxnSpPr>
        <p:spPr>
          <a:xfrm>
            <a:off x="381000" y="987535"/>
            <a:ext cx="9185031" cy="0"/>
          </a:xfrm>
          <a:prstGeom prst="line">
            <a:avLst/>
          </a:prstGeom>
          <a:ln w="12700">
            <a:solidFill>
              <a:schemeClr val="bg1"/>
            </a:solidFill>
          </a:ln>
        </p:spPr>
        <p:style>
          <a:lnRef idx="1">
            <a:schemeClr val="accent2"/>
          </a:lnRef>
          <a:fillRef idx="0">
            <a:schemeClr val="accent2"/>
          </a:fillRef>
          <a:effectRef idx="0">
            <a:schemeClr val="accent2"/>
          </a:effectRef>
          <a:fontRef idx="minor">
            <a:schemeClr val="tx1"/>
          </a:fontRef>
        </p:style>
      </p:cxnSp>
      <p:sp>
        <p:nvSpPr>
          <p:cNvPr id="99" name="TextBox 98">
            <a:extLst>
              <a:ext uri="{FF2B5EF4-FFF2-40B4-BE49-F238E27FC236}">
                <a16:creationId xmlns:a16="http://schemas.microsoft.com/office/drawing/2014/main" id="{E6DE10FF-4F39-FB40-6950-C98475B60C5C}"/>
              </a:ext>
            </a:extLst>
          </p:cNvPr>
          <p:cNvSpPr txBox="1"/>
          <p:nvPr/>
        </p:nvSpPr>
        <p:spPr>
          <a:xfrm>
            <a:off x="381000" y="3179236"/>
            <a:ext cx="6481519" cy="215444"/>
          </a:xfrm>
          <a:prstGeom prst="rect">
            <a:avLst/>
          </a:prstGeom>
          <a:noFill/>
        </p:spPr>
        <p:txBody>
          <a:bodyPr wrap="square" lIns="0" tIns="0" rIns="0" bIns="0" rtlCol="0">
            <a:spAutoFit/>
          </a:bodyPr>
          <a:lstStyle/>
          <a:p>
            <a:r>
              <a:rPr lang="en-US" sz="1400" b="1" dirty="0">
                <a:solidFill>
                  <a:srgbClr val="10273C"/>
                </a:solidFill>
                <a:latin typeface="Segoe UI Black" panose="020B0502040204020203" pitchFamily="34" charset="0"/>
                <a:cs typeface="Segoe UI Black" panose="020B0502040204020203" pitchFamily="34" charset="0"/>
              </a:rPr>
              <a:t>How does the toolkit work?</a:t>
            </a:r>
          </a:p>
        </p:txBody>
      </p:sp>
      <p:sp>
        <p:nvSpPr>
          <p:cNvPr id="100" name="TextBox 99">
            <a:extLst>
              <a:ext uri="{FF2B5EF4-FFF2-40B4-BE49-F238E27FC236}">
                <a16:creationId xmlns:a16="http://schemas.microsoft.com/office/drawing/2014/main" id="{1D136756-6F6C-3B33-06F4-E70D5E0EC2D3}"/>
              </a:ext>
            </a:extLst>
          </p:cNvPr>
          <p:cNvSpPr txBox="1"/>
          <p:nvPr/>
        </p:nvSpPr>
        <p:spPr>
          <a:xfrm>
            <a:off x="381000" y="1310347"/>
            <a:ext cx="4473318" cy="1330364"/>
          </a:xfrm>
          <a:prstGeom prst="rect">
            <a:avLst/>
          </a:prstGeom>
          <a:noFill/>
        </p:spPr>
        <p:txBody>
          <a:bodyPr wrap="square" lIns="0" tIns="0" rIns="0" bIns="0" rtlCol="0">
            <a:spAutoFit/>
          </a:bodyPr>
          <a:lstStyle/>
          <a:p>
            <a:pPr>
              <a:lnSpc>
                <a:spcPts val="1520"/>
              </a:lnSpc>
            </a:pPr>
            <a:r>
              <a:rPr lang="en-NZ" sz="1100" b="1">
                <a:solidFill>
                  <a:schemeClr val="bg1"/>
                </a:solidFill>
                <a:latin typeface="Segoe UI Semibold" panose="020B0502040204020203" pitchFamily="34" charset="0"/>
                <a:cs typeface="Segoe UI Semibold" panose="020B0502040204020203" pitchFamily="34" charset="0"/>
              </a:rPr>
              <a:t>This toolkit has been designed to help employers in the construction and infrastructure (C&amp;I) sector make their apprenticeships more enjoyable, cost-effective, less risky – and therefore generate a sustainable return for their businesses, faster. Applying the toolkit will enable employers to better engage, equip and develop their apprentices, ultimately enabling businesses to realise a quicker return on their investment. </a:t>
            </a:r>
          </a:p>
        </p:txBody>
      </p:sp>
      <p:sp>
        <p:nvSpPr>
          <p:cNvPr id="101" name="TextBox 100">
            <a:extLst>
              <a:ext uri="{FF2B5EF4-FFF2-40B4-BE49-F238E27FC236}">
                <a16:creationId xmlns:a16="http://schemas.microsoft.com/office/drawing/2014/main" id="{EFB56692-15C0-C7B7-0EA7-7CE42530E751}"/>
              </a:ext>
            </a:extLst>
          </p:cNvPr>
          <p:cNvSpPr txBox="1"/>
          <p:nvPr/>
        </p:nvSpPr>
        <p:spPr>
          <a:xfrm>
            <a:off x="5174875" y="1320676"/>
            <a:ext cx="3525471" cy="861774"/>
          </a:xfrm>
          <a:prstGeom prst="rect">
            <a:avLst/>
          </a:prstGeom>
          <a:noFill/>
        </p:spPr>
        <p:txBody>
          <a:bodyPr wrap="square" lIns="0" tIns="0" rIns="0" bIns="0" rtlCol="0">
            <a:spAutoFit/>
          </a:bodyPr>
          <a:lstStyle/>
          <a:p>
            <a:r>
              <a:rPr lang="en-NZ" sz="1400" b="1">
                <a:solidFill>
                  <a:srgbClr val="E2E228"/>
                </a:solidFill>
                <a:latin typeface="Segoe UI Semibold" panose="020B0502040204020203" pitchFamily="34" charset="0"/>
                <a:cs typeface="Segoe UI Semibold" panose="020B0502040204020203" pitchFamily="34" charset="0"/>
              </a:rPr>
              <a:t>In summary, the toolkit helps make training apprentices more productive, profitable, and sustainable.</a:t>
            </a:r>
          </a:p>
          <a:p>
            <a:endParaRPr lang="en-US" sz="1400" b="1">
              <a:solidFill>
                <a:srgbClr val="E2E228"/>
              </a:solidFill>
              <a:latin typeface="Segoe UI Semibold" panose="020B0502040204020203" pitchFamily="34" charset="0"/>
              <a:cs typeface="Segoe UI Semibold" panose="020B0502040204020203" pitchFamily="34" charset="0"/>
            </a:endParaRPr>
          </a:p>
        </p:txBody>
      </p:sp>
      <p:sp>
        <p:nvSpPr>
          <p:cNvPr id="103" name="Footer Placeholder 102">
            <a:extLst>
              <a:ext uri="{FF2B5EF4-FFF2-40B4-BE49-F238E27FC236}">
                <a16:creationId xmlns:a16="http://schemas.microsoft.com/office/drawing/2014/main" id="{F0313778-5303-1EC3-4D3F-9351E0356BCF}"/>
              </a:ext>
            </a:extLst>
          </p:cNvPr>
          <p:cNvSpPr>
            <a:spLocks noGrp="1"/>
          </p:cNvSpPr>
          <p:nvPr>
            <p:ph type="ftr" sz="quarter" idx="3"/>
          </p:nvPr>
        </p:nvSpPr>
        <p:spPr/>
        <p:txBody>
          <a:bodyPr/>
          <a:lstStyle/>
          <a:p>
            <a:r>
              <a:rPr lang="en-US"/>
              <a:t>Apprenticeship Toolkit</a:t>
            </a:r>
          </a:p>
        </p:txBody>
      </p:sp>
      <p:sp>
        <p:nvSpPr>
          <p:cNvPr id="104" name="Slide Number Placeholder 103">
            <a:extLst>
              <a:ext uri="{FF2B5EF4-FFF2-40B4-BE49-F238E27FC236}">
                <a16:creationId xmlns:a16="http://schemas.microsoft.com/office/drawing/2014/main" id="{B9354F79-6876-B907-18F3-BF1095B80737}"/>
              </a:ext>
            </a:extLst>
          </p:cNvPr>
          <p:cNvSpPr>
            <a:spLocks noGrp="1"/>
          </p:cNvSpPr>
          <p:nvPr>
            <p:ph type="sldNum" sz="quarter" idx="4"/>
          </p:nvPr>
        </p:nvSpPr>
        <p:spPr/>
        <p:txBody>
          <a:bodyPr/>
          <a:lstStyle/>
          <a:p>
            <a:fld id="{1DF4AAA5-C268-2745-B477-E8FB4AEBEA9C}" type="slidenum">
              <a:rPr lang="en-US" smtClean="0"/>
              <a:pPr/>
              <a:t>2</a:t>
            </a:fld>
            <a:endParaRPr lang="en-US"/>
          </a:p>
        </p:txBody>
      </p:sp>
    </p:spTree>
    <p:extLst>
      <p:ext uri="{BB962C8B-B14F-4D97-AF65-F5344CB8AC3E}">
        <p14:creationId xmlns:p14="http://schemas.microsoft.com/office/powerpoint/2010/main" val="2383588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C8CA-2AD8-0F75-0650-5C90DADFDC74}"/>
            </a:ext>
          </a:extLst>
        </p:cNvPr>
        <p:cNvGrpSpPr/>
        <p:nvPr/>
      </p:nvGrpSpPr>
      <p:grpSpPr>
        <a:xfrm>
          <a:off x="0" y="0"/>
          <a:ext cx="0" cy="0"/>
          <a:chOff x="0" y="0"/>
          <a:chExt cx="0" cy="0"/>
        </a:xfrm>
      </p:grpSpPr>
      <p:sp>
        <p:nvSpPr>
          <p:cNvPr id="7" name="Pentagon 6">
            <a:extLst>
              <a:ext uri="{FF2B5EF4-FFF2-40B4-BE49-F238E27FC236}">
                <a16:creationId xmlns:a16="http://schemas.microsoft.com/office/drawing/2014/main" id="{33DD4F6F-7C73-548F-020C-4139BF95B554}"/>
              </a:ext>
            </a:extLst>
          </p:cNvPr>
          <p:cNvSpPr/>
          <p:nvPr/>
        </p:nvSpPr>
        <p:spPr>
          <a:xfrm>
            <a:off x="381000" y="1341438"/>
            <a:ext cx="3340099" cy="414063"/>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99F52E99-C46F-1BA5-3BA5-16C94C842B52}"/>
              </a:ext>
            </a:extLst>
          </p:cNvPr>
          <p:cNvSpPr/>
          <p:nvPr/>
        </p:nvSpPr>
        <p:spPr>
          <a:xfrm>
            <a:off x="5205413" y="1341438"/>
            <a:ext cx="3340099" cy="414063"/>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E4FE3D-6C73-6AD1-769B-1E49FD5A4C19}"/>
              </a:ext>
            </a:extLst>
          </p:cNvPr>
          <p:cNvSpPr txBox="1"/>
          <p:nvPr/>
        </p:nvSpPr>
        <p:spPr>
          <a:xfrm>
            <a:off x="381000" y="1470992"/>
            <a:ext cx="4205979" cy="4911794"/>
          </a:xfrm>
          <a:prstGeom prst="rect">
            <a:avLst/>
          </a:prstGeom>
          <a:noFill/>
        </p:spPr>
        <p:txBody>
          <a:bodyPr wrap="square" lIns="0" tIns="0" rIns="0" bIns="0" rtlCol="0">
            <a:spAutoFit/>
          </a:bodyPr>
          <a:lstStyle/>
          <a:p>
            <a:pPr>
              <a:lnSpc>
                <a:spcPts val="1300"/>
              </a:lnSpc>
              <a:spcAft>
                <a:spcPts val="1800"/>
              </a:spcAft>
            </a:pPr>
            <a:r>
              <a:rPr lang="en-NZ" sz="1100" b="1">
                <a:solidFill>
                  <a:schemeClr val="bg1"/>
                </a:solidFill>
                <a:latin typeface="Segoe UI" panose="020B0502040204020203" pitchFamily="34" charset="0"/>
                <a:cs typeface="Segoe UI" panose="020B0502040204020203" pitchFamily="34" charset="0"/>
              </a:rPr>
              <a:t>  Stage: Familiarise (3–12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Apprentice purchases tools through the company trade account.</a:t>
            </a:r>
          </a:p>
          <a:p>
            <a:pPr marL="17145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deducts repayments gradually from wages.</a:t>
            </a:r>
          </a:p>
          <a:p>
            <a:pPr marL="171450" lvl="0" indent="-171450">
              <a:lnSpc>
                <a:spcPts val="1300"/>
              </a:lnSpc>
              <a:spcAft>
                <a:spcPts val="5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Ownership transfers once repayment complete.</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Key elements: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manages the admin and risk.</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Default risk partly offset because tools remain employer’s property</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until repaid.</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Practical example:</a:t>
            </a:r>
          </a:p>
          <a:p>
            <a:pPr>
              <a:lnSpc>
                <a:spcPts val="1300"/>
              </a:lnSpc>
              <a:spcAft>
                <a:spcPts val="500"/>
              </a:spcAft>
            </a:pPr>
            <a:r>
              <a:rPr lang="en-NZ" sz="1000" spc="-10">
                <a:latin typeface="Segoe UI" panose="020B0502040204020203" pitchFamily="34" charset="0"/>
                <a:cs typeface="Segoe UI" panose="020B0502040204020203" pitchFamily="34" charset="0"/>
              </a:rPr>
              <a:t>A building apprentice gets $1,500 worth of power tools, repaid at $50/week over 30 weeks via payroll deduction.</a:t>
            </a:r>
          </a:p>
          <a:p>
            <a:pPr>
              <a:lnSpc>
                <a:spcPts val="1300"/>
              </a:lnSpc>
              <a:spcBef>
                <a:spcPts val="600"/>
              </a:spcBef>
              <a:spcAft>
                <a:spcPts val="600"/>
              </a:spcAft>
            </a:pPr>
            <a:r>
              <a:rPr lang="en-NZ" sz="1000" b="1">
                <a:latin typeface="Segoe UI" panose="020B0502040204020203" pitchFamily="34" charset="0"/>
                <a:cs typeface="Segoe UI" panose="020B0502040204020203" pitchFamily="34" charset="0"/>
              </a:rPr>
              <a:t>Benefits:</a:t>
            </a:r>
          </a:p>
          <a:p>
            <a:pPr lvl="0">
              <a:lnSpc>
                <a:spcPts val="1300"/>
              </a:lnSpc>
              <a:spcAft>
                <a:spcPts val="60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More loyal apprentices, structured repayment reduces risk.</a:t>
            </a:r>
          </a:p>
          <a:p>
            <a:pPr lvl="0">
              <a:lnSpc>
                <a:spcPts val="1300"/>
              </a:lnSpc>
              <a:spcAft>
                <a:spcPts val="120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Access to high-quality tools earlier, no need for debt or personal credit.</a:t>
            </a:r>
          </a:p>
          <a:p>
            <a:pPr marL="288000" defTabSz="540000">
              <a:lnSpc>
                <a:spcPts val="1300"/>
              </a:lnSpc>
              <a:spcBef>
                <a:spcPts val="6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Document repayment agreements clearly. Consider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	recovery options if the apprentice leaves.</a:t>
            </a:r>
          </a:p>
          <a:p>
            <a:pPr>
              <a:lnSpc>
                <a:spcPts val="1300"/>
              </a:lnSpc>
              <a:spcAft>
                <a:spcPts val="600"/>
              </a:spcAft>
            </a:pPr>
            <a:endParaRPr lang="en-US" sz="1000">
              <a:latin typeface="Segoe UI" panose="020B0502040204020203" pitchFamily="34" charset="0"/>
              <a:cs typeface="Segoe UI" panose="020B0502040204020203" pitchFamily="34" charset="0"/>
            </a:endParaRPr>
          </a:p>
        </p:txBody>
      </p:sp>
      <p:sp>
        <p:nvSpPr>
          <p:cNvPr id="16" name="Rectangle: Rounded Corners 42">
            <a:extLst>
              <a:ext uri="{FF2B5EF4-FFF2-40B4-BE49-F238E27FC236}">
                <a16:creationId xmlns:a16="http://schemas.microsoft.com/office/drawing/2014/main" id="{17F01BFD-B3BB-9A2C-A777-1E7FF20F4EDB}"/>
              </a:ext>
            </a:extLst>
          </p:cNvPr>
          <p:cNvSpPr/>
          <p:nvPr/>
        </p:nvSpPr>
        <p:spPr>
          <a:xfrm>
            <a:off x="374997" y="5460793"/>
            <a:ext cx="3902765" cy="597107"/>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17" name="Rectangle: Rounded Corners 42">
            <a:extLst>
              <a:ext uri="{FF2B5EF4-FFF2-40B4-BE49-F238E27FC236}">
                <a16:creationId xmlns:a16="http://schemas.microsoft.com/office/drawing/2014/main" id="{2FDEAB61-ED91-2ECE-3364-0E860244779B}"/>
              </a:ext>
            </a:extLst>
          </p:cNvPr>
          <p:cNvSpPr/>
          <p:nvPr/>
        </p:nvSpPr>
        <p:spPr>
          <a:xfrm>
            <a:off x="5220390" y="5470732"/>
            <a:ext cx="3957477" cy="593794"/>
          </a:xfrm>
          <a:prstGeom prst="roundRect">
            <a:avLst>
              <a:gd name="adj" fmla="val 0"/>
            </a:avLst>
          </a:prstGeom>
          <a:solidFill>
            <a:srgbClr val="F05326">
              <a:alpha val="14902"/>
            </a:srgbClr>
          </a:solidFill>
          <a:ln w="12700" cap="flat" cmpd="sng" algn="ctr">
            <a:noFill/>
            <a:prstDash val="solid"/>
            <a:miter lim="800000"/>
          </a:ln>
          <a:effectLst/>
        </p:spPr>
        <p:txBody>
          <a:bodyPr lIns="36000" tIns="252000" rIns="72000" bIns="72000" rtlCol="0" anchor="t" anchorCtr="0">
            <a:noAutofit/>
          </a:bodyPr>
          <a:lstStyle/>
          <a:p>
            <a:pPr algn="ctr" defTabSz="914400">
              <a:defRPr/>
            </a:pPr>
            <a:endParaRPr lang="en-NZ" sz="1200" kern="0">
              <a:solidFill>
                <a:srgbClr val="36424A"/>
              </a:solidFill>
              <a:latin typeface="Segoe UI" panose="020B0502040204020203" pitchFamily="34" charset="0"/>
              <a:cs typeface="Segoe UI" panose="020B0502040204020203" pitchFamily="34" charset="0"/>
            </a:endParaRPr>
          </a:p>
        </p:txBody>
      </p:sp>
      <p:sp>
        <p:nvSpPr>
          <p:cNvPr id="2" name="Footer Placeholder 1">
            <a:extLst>
              <a:ext uri="{FF2B5EF4-FFF2-40B4-BE49-F238E27FC236}">
                <a16:creationId xmlns:a16="http://schemas.microsoft.com/office/drawing/2014/main" id="{2760761F-060B-52E1-72C8-E46D0286B3AD}"/>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CF57136-506B-4248-1965-96E556692EAD}"/>
              </a:ext>
            </a:extLst>
          </p:cNvPr>
          <p:cNvSpPr>
            <a:spLocks noGrp="1"/>
          </p:cNvSpPr>
          <p:nvPr>
            <p:ph type="sldNum" sz="quarter" idx="4"/>
          </p:nvPr>
        </p:nvSpPr>
        <p:spPr/>
        <p:txBody>
          <a:bodyPr/>
          <a:lstStyle/>
          <a:p>
            <a:fld id="{1DF4AAA5-C268-2745-B477-E8FB4AEBEA9C}" type="slidenum">
              <a:rPr lang="en-US" smtClean="0"/>
              <a:pPr/>
              <a:t>20</a:t>
            </a:fld>
            <a:endParaRPr lang="en-US"/>
          </a:p>
        </p:txBody>
      </p:sp>
      <p:sp>
        <p:nvSpPr>
          <p:cNvPr id="4" name="TextBox 3">
            <a:extLst>
              <a:ext uri="{FF2B5EF4-FFF2-40B4-BE49-F238E27FC236}">
                <a16:creationId xmlns:a16="http://schemas.microsoft.com/office/drawing/2014/main" id="{57013E6F-D661-98F0-4A65-9D45C0AD8601}"/>
              </a:ext>
            </a:extLst>
          </p:cNvPr>
          <p:cNvSpPr txBox="1"/>
          <p:nvPr/>
        </p:nvSpPr>
        <p:spPr>
          <a:xfrm>
            <a:off x="381000" y="966970"/>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3: Trade Account + Wage Repayment Plan</a:t>
            </a:r>
          </a:p>
        </p:txBody>
      </p:sp>
      <p:sp>
        <p:nvSpPr>
          <p:cNvPr id="8" name="TextBox 7">
            <a:extLst>
              <a:ext uri="{FF2B5EF4-FFF2-40B4-BE49-F238E27FC236}">
                <a16:creationId xmlns:a16="http://schemas.microsoft.com/office/drawing/2014/main" id="{59573EAF-CB5D-F1FB-47BB-F14771BA153A}"/>
              </a:ext>
            </a:extLst>
          </p:cNvPr>
          <p:cNvSpPr txBox="1"/>
          <p:nvPr/>
        </p:nvSpPr>
        <p:spPr>
          <a:xfrm>
            <a:off x="5205413" y="957031"/>
            <a:ext cx="4469296" cy="215444"/>
          </a:xfrm>
          <a:prstGeom prst="rect">
            <a:avLst/>
          </a:prstGeom>
          <a:noFill/>
        </p:spPr>
        <p:txBody>
          <a:bodyPr wrap="square" lIns="0" tIns="0" rIns="0" bIns="0" rtlCol="0">
            <a:spAutoFit/>
          </a:bodyPr>
          <a:lstStyle/>
          <a:p>
            <a:r>
              <a:rPr lang="en-US" sz="1400" b="1">
                <a:solidFill>
                  <a:srgbClr val="2C5B66"/>
                </a:solidFill>
                <a:latin typeface="Segoe UI Black" panose="020B0502040204020203" pitchFamily="34" charset="0"/>
                <a:cs typeface="Segoe UI Black" panose="020B0502040204020203" pitchFamily="34" charset="0"/>
              </a:rPr>
              <a:t>Option 4: Tools “Depreciation Allowance”</a:t>
            </a:r>
          </a:p>
        </p:txBody>
      </p:sp>
      <p:sp>
        <p:nvSpPr>
          <p:cNvPr id="13" name="TextBox 12">
            <a:extLst>
              <a:ext uri="{FF2B5EF4-FFF2-40B4-BE49-F238E27FC236}">
                <a16:creationId xmlns:a16="http://schemas.microsoft.com/office/drawing/2014/main" id="{9EF0E61E-1FC6-88B8-AEED-BF264C256CA0}"/>
              </a:ext>
            </a:extLst>
          </p:cNvPr>
          <p:cNvSpPr txBox="1"/>
          <p:nvPr/>
        </p:nvSpPr>
        <p:spPr>
          <a:xfrm>
            <a:off x="5205413" y="1461191"/>
            <a:ext cx="4019867" cy="4580622"/>
          </a:xfrm>
          <a:prstGeom prst="rect">
            <a:avLst/>
          </a:prstGeom>
          <a:noFill/>
        </p:spPr>
        <p:txBody>
          <a:bodyPr wrap="square" lIns="0" tIns="0" rIns="0" bIns="0" rtlCol="0">
            <a:noAutofit/>
          </a:bodyPr>
          <a:lstStyle/>
          <a:p>
            <a:pPr>
              <a:lnSpc>
                <a:spcPts val="1300"/>
              </a:lnSpc>
              <a:spcAft>
                <a:spcPts val="1800"/>
              </a:spcAft>
            </a:pPr>
            <a:r>
              <a:rPr lang="en-NZ" sz="1100" b="1">
                <a:latin typeface="Segoe UI" panose="020B0502040204020203" pitchFamily="34" charset="0"/>
                <a:cs typeface="Segoe UI" panose="020B0502040204020203" pitchFamily="34" charset="0"/>
              </a:rPr>
              <a:t>  </a:t>
            </a:r>
            <a:r>
              <a:rPr lang="en-NZ" sz="1100" b="1">
                <a:solidFill>
                  <a:schemeClr val="bg1"/>
                </a:solidFill>
                <a:latin typeface="Segoe UI" panose="020B0502040204020203" pitchFamily="34" charset="0"/>
                <a:cs typeface="Segoe UI" panose="020B0502040204020203" pitchFamily="34" charset="0"/>
              </a:rPr>
              <a:t>Stage: Train (12–36 months)</a:t>
            </a:r>
          </a:p>
          <a:p>
            <a:pPr>
              <a:lnSpc>
                <a:spcPts val="1300"/>
              </a:lnSpc>
              <a:spcAft>
                <a:spcPts val="600"/>
              </a:spcAft>
            </a:pPr>
            <a:r>
              <a:rPr lang="en-NZ" sz="1000" b="1">
                <a:latin typeface="Segoe UI" panose="020B0502040204020203" pitchFamily="34" charset="0"/>
                <a:cs typeface="Segoe UI" panose="020B0502040204020203" pitchFamily="34" charset="0"/>
              </a:rPr>
              <a:t>How it works: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Employer provides an allowance (e.g., $10/week) to offset wear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tear or replacement costs of tools.</a:t>
            </a:r>
          </a:p>
          <a:p>
            <a:pPr marL="171450" lvl="0" indent="-171450">
              <a:lnSpc>
                <a:spcPts val="135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Can be a cash allowance or tool credit through suppliers.</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Key elements:</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Supports long-term tool upkeep.</a:t>
            </a:r>
          </a:p>
          <a:p>
            <a:pPr marL="171450" lvl="0" indent="-171450">
              <a:lnSpc>
                <a:spcPts val="1320"/>
              </a:lnSpc>
              <a:spcAft>
                <a:spcPts val="65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Reinforces professional responsibility.</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Practical example:</a:t>
            </a:r>
          </a:p>
          <a:p>
            <a:pPr>
              <a:lnSpc>
                <a:spcPts val="1350"/>
              </a:lnSpc>
              <a:spcAft>
                <a:spcPts val="650"/>
              </a:spcAft>
            </a:pPr>
            <a:r>
              <a:rPr lang="en-NZ" sz="1000">
                <a:latin typeface="Segoe UI" panose="020B0502040204020203" pitchFamily="34" charset="0"/>
                <a:cs typeface="Segoe UI" panose="020B0502040204020203" pitchFamily="34" charset="0"/>
              </a:rPr>
              <a:t>A masonry apprentice uses their allowance to replace a damaged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grinder after 18 months, ensuring they stay fully equipped.</a:t>
            </a:r>
          </a:p>
          <a:p>
            <a:pPr>
              <a:lnSpc>
                <a:spcPts val="1320"/>
              </a:lnSpc>
              <a:spcBef>
                <a:spcPts val="600"/>
              </a:spcBef>
              <a:spcAft>
                <a:spcPts val="650"/>
              </a:spcAft>
            </a:pPr>
            <a:r>
              <a:rPr lang="en-NZ" sz="1000" b="1">
                <a:latin typeface="Segoe UI" panose="020B0502040204020203" pitchFamily="34" charset="0"/>
                <a:cs typeface="Segoe UI" panose="020B0502040204020203" pitchFamily="34" charset="0"/>
              </a:rPr>
              <a:t>Benefits:</a:t>
            </a:r>
          </a:p>
          <a:p>
            <a:pPr lvl="0">
              <a:lnSpc>
                <a:spcPts val="1320"/>
              </a:lnSpc>
              <a:spcAft>
                <a:spcPts val="650"/>
              </a:spcAft>
            </a:pPr>
            <a:r>
              <a:rPr lang="en-NZ" sz="1000" i="1">
                <a:latin typeface="Segoe UI" panose="020B0502040204020203" pitchFamily="34" charset="0"/>
                <a:cs typeface="Segoe UI" panose="020B0502040204020203" pitchFamily="34" charset="0"/>
              </a:rPr>
              <a:t>For employers: </a:t>
            </a:r>
            <a:r>
              <a:rPr lang="en-NZ" sz="1000">
                <a:latin typeface="Segoe UI" panose="020B0502040204020203" pitchFamily="34" charset="0"/>
                <a:cs typeface="Segoe UI" panose="020B0502040204020203" pitchFamily="34" charset="0"/>
              </a:rPr>
              <a:t>Well-equipped apprentices mean fewer work delays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safety risks.</a:t>
            </a:r>
          </a:p>
          <a:p>
            <a:pPr lvl="0">
              <a:lnSpc>
                <a:spcPts val="1320"/>
              </a:lnSpc>
              <a:spcAft>
                <a:spcPts val="660"/>
              </a:spcAft>
            </a:pPr>
            <a:r>
              <a:rPr lang="en-NZ" sz="1000" i="1">
                <a:latin typeface="Segoe UI" panose="020B0502040204020203" pitchFamily="34" charset="0"/>
                <a:cs typeface="Segoe UI" panose="020B0502040204020203" pitchFamily="34" charset="0"/>
              </a:rPr>
              <a:t>For apprentices: </a:t>
            </a:r>
            <a:r>
              <a:rPr lang="en-NZ" sz="1000">
                <a:latin typeface="Segoe UI" panose="020B0502040204020203" pitchFamily="34" charset="0"/>
                <a:cs typeface="Segoe UI" panose="020B0502040204020203" pitchFamily="34" charset="0"/>
              </a:rPr>
              <a:t>Builds financial resilience and tool management habits.</a:t>
            </a:r>
          </a:p>
          <a:p>
            <a:pPr marL="288000" defTabSz="540000">
              <a:lnSpc>
                <a:spcPts val="1300"/>
              </a:lnSpc>
              <a:spcBef>
                <a:spcPts val="1200"/>
              </a:spcBef>
              <a:spcAft>
                <a:spcPts val="600"/>
              </a:spcAft>
            </a:pPr>
            <a:r>
              <a:rPr lang="en-NZ" sz="1000" b="1">
                <a:latin typeface="Segoe UI" panose="020B0502040204020203" pitchFamily="34" charset="0"/>
                <a:cs typeface="Segoe UI" panose="020B0502040204020203" pitchFamily="34" charset="0"/>
              </a:rPr>
              <a:t>Tip: </a:t>
            </a:r>
            <a:r>
              <a:rPr lang="en-NZ" sz="1000">
                <a:latin typeface="Segoe UI" panose="020B0502040204020203" pitchFamily="34" charset="0"/>
                <a:cs typeface="Segoe UI" panose="020B0502040204020203" pitchFamily="34" charset="0"/>
              </a:rPr>
              <a:t>Frame allowance as part of professional development.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	Encourage apprentices to budget and plan tool upgrades.</a:t>
            </a:r>
          </a:p>
        </p:txBody>
      </p:sp>
      <p:pic>
        <p:nvPicPr>
          <p:cNvPr id="6" name="Picture 5">
            <a:extLst>
              <a:ext uri="{FF2B5EF4-FFF2-40B4-BE49-F238E27FC236}">
                <a16:creationId xmlns:a16="http://schemas.microsoft.com/office/drawing/2014/main" id="{304DA158-F354-F92A-93D3-466F52B1614A}"/>
              </a:ext>
            </a:extLst>
          </p:cNvPr>
          <p:cNvPicPr>
            <a:picLocks noChangeAspect="1"/>
          </p:cNvPicPr>
          <p:nvPr/>
        </p:nvPicPr>
        <p:blipFill>
          <a:blip r:embed="rId3"/>
          <a:stretch>
            <a:fillRect/>
          </a:stretch>
        </p:blipFill>
        <p:spPr>
          <a:xfrm>
            <a:off x="4558510" y="5560833"/>
            <a:ext cx="330197" cy="330197"/>
          </a:xfrm>
          <a:prstGeom prst="rect">
            <a:avLst/>
          </a:prstGeom>
        </p:spPr>
      </p:pic>
    </p:spTree>
    <p:extLst>
      <p:ext uri="{BB962C8B-B14F-4D97-AF65-F5344CB8AC3E}">
        <p14:creationId xmlns:p14="http://schemas.microsoft.com/office/powerpoint/2010/main" val="3611518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DD5DED-BD38-6AD9-2B28-B3CC309BC0EE}"/>
              </a:ext>
            </a:extLst>
          </p:cNvPr>
          <p:cNvSpPr/>
          <p:nvPr/>
        </p:nvSpPr>
        <p:spPr>
          <a:xfrm>
            <a:off x="5205414" y="1848786"/>
            <a:ext cx="2226482" cy="4351989"/>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BB585F-30FC-E125-45F1-82BFFB1AEEAA}"/>
              </a:ext>
            </a:extLst>
          </p:cNvPr>
          <p:cNvSpPr/>
          <p:nvPr/>
        </p:nvSpPr>
        <p:spPr>
          <a:xfrm>
            <a:off x="381000" y="1842302"/>
            <a:ext cx="2190307" cy="4358473"/>
          </a:xfrm>
          <a:prstGeom prst="rect">
            <a:avLst/>
          </a:prstGeom>
          <a:solidFill>
            <a:srgbClr val="2C5B66">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7ABE358-12C2-57C9-E95E-FEBB24EC3B0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04DC7B7-8882-7A81-CAB4-135355301EEF}"/>
              </a:ext>
            </a:extLst>
          </p:cNvPr>
          <p:cNvSpPr>
            <a:spLocks noGrp="1"/>
          </p:cNvSpPr>
          <p:nvPr>
            <p:ph type="sldNum" sz="quarter" idx="4"/>
          </p:nvPr>
        </p:nvSpPr>
        <p:spPr/>
        <p:txBody>
          <a:bodyPr/>
          <a:lstStyle/>
          <a:p>
            <a:fld id="{1DF4AAA5-C268-2745-B477-E8FB4AEBEA9C}" type="slidenum">
              <a:rPr lang="en-US" smtClean="0"/>
              <a:pPr/>
              <a:t>21</a:t>
            </a:fld>
            <a:endParaRPr lang="en-US"/>
          </a:p>
        </p:txBody>
      </p:sp>
      <p:sp>
        <p:nvSpPr>
          <p:cNvPr id="5" name="TextBox 4">
            <a:extLst>
              <a:ext uri="{FF2B5EF4-FFF2-40B4-BE49-F238E27FC236}">
                <a16:creationId xmlns:a16="http://schemas.microsoft.com/office/drawing/2014/main" id="{FEB613F1-9D91-0412-0777-8AF20568A874}"/>
              </a:ext>
            </a:extLst>
          </p:cNvPr>
          <p:cNvSpPr txBox="1"/>
          <p:nvPr/>
        </p:nvSpPr>
        <p:spPr>
          <a:xfrm>
            <a:off x="492361" y="1904484"/>
            <a:ext cx="1895352" cy="3821687"/>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Carpentry</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and blades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Chisel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Nail punch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Marking pencils and chalk</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Builders square (combination square or speed square)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Claw 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Linesman pliers</a:t>
            </a:r>
          </a:p>
          <a:p>
            <a:pPr marL="171450" lvl="0" indent="-171450">
              <a:lnSpc>
                <a:spcPts val="1300"/>
              </a:lnSpc>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a:lnSpc>
                <a:spcPts val="1300"/>
              </a:lnSpc>
              <a:spcBef>
                <a:spcPts val="600"/>
              </a:spcBef>
            </a:pPr>
            <a:r>
              <a:rPr lang="en-NZ" sz="1000">
                <a:latin typeface="Segoe UI" panose="020B0502040204020203" pitchFamily="34" charset="0"/>
                <a:cs typeface="Segoe UI" panose="020B0502040204020203" pitchFamily="34" charset="0"/>
              </a:rPr>
              <a:t>Basic 11-piece apprentice tool kits are available from retailers like </a:t>
            </a:r>
            <a:r>
              <a:rPr lang="en-NZ" sz="1000" err="1">
                <a:latin typeface="Segoe UI" panose="020B0502040204020203" pitchFamily="34" charset="0"/>
                <a:cs typeface="Segoe UI" panose="020B0502040204020203" pitchFamily="34" charset="0"/>
              </a:rPr>
              <a:t>PlaceMakers</a:t>
            </a:r>
            <a:r>
              <a:rPr lang="en-NZ" sz="1000">
                <a:latin typeface="Segoe UI" panose="020B0502040204020203" pitchFamily="34" charset="0"/>
                <a:cs typeface="Segoe UI" panose="020B0502040204020203" pitchFamily="34" charset="0"/>
              </a:rPr>
              <a:t> for around $269. More comprehensive kits with about 35 essential tools, like the ITM Year 1 Apprentice Kit, typically range from $700 to $1,200. </a:t>
            </a:r>
          </a:p>
        </p:txBody>
      </p:sp>
      <p:sp>
        <p:nvSpPr>
          <p:cNvPr id="7" name="TextBox 6">
            <a:extLst>
              <a:ext uri="{FF2B5EF4-FFF2-40B4-BE49-F238E27FC236}">
                <a16:creationId xmlns:a16="http://schemas.microsoft.com/office/drawing/2014/main" id="{F226A79B-7F8D-4787-3B9B-D3F4A37EDB36}"/>
              </a:ext>
            </a:extLst>
          </p:cNvPr>
          <p:cNvSpPr txBox="1"/>
          <p:nvPr/>
        </p:nvSpPr>
        <p:spPr>
          <a:xfrm>
            <a:off x="381000" y="902318"/>
            <a:ext cx="4469296"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Examples: Apprentice loaner toolkits</a:t>
            </a:r>
          </a:p>
        </p:txBody>
      </p:sp>
      <p:sp>
        <p:nvSpPr>
          <p:cNvPr id="8" name="TextBox 7">
            <a:extLst>
              <a:ext uri="{FF2B5EF4-FFF2-40B4-BE49-F238E27FC236}">
                <a16:creationId xmlns:a16="http://schemas.microsoft.com/office/drawing/2014/main" id="{65508A1C-354E-7047-FCDD-F4D30ED138C3}"/>
              </a:ext>
            </a:extLst>
          </p:cNvPr>
          <p:cNvSpPr txBox="1"/>
          <p:nvPr/>
        </p:nvSpPr>
        <p:spPr>
          <a:xfrm>
            <a:off x="381000" y="1241951"/>
            <a:ext cx="8792818" cy="505831"/>
          </a:xfrm>
          <a:prstGeom prst="rect">
            <a:avLst/>
          </a:prstGeom>
          <a:noFill/>
        </p:spPr>
        <p:txBody>
          <a:bodyPr wrap="square" lIns="0" tIns="0" rIns="0" bIns="0" numCol="1" spcCol="360000" rtlCol="0">
            <a:noAutofit/>
          </a:bodyPr>
          <a:lstStyle/>
          <a:p>
            <a:pPr>
              <a:lnSpc>
                <a:spcPts val="1300"/>
              </a:lnSpc>
              <a:spcAft>
                <a:spcPts val="600"/>
              </a:spcAft>
            </a:pPr>
            <a:r>
              <a:rPr lang="en-NZ" sz="1000">
                <a:solidFill>
                  <a:srgbClr val="10273C"/>
                </a:solidFill>
                <a:latin typeface="Segoe UI" panose="020B0502040204020203" pitchFamily="34" charset="0"/>
                <a:cs typeface="Segoe UI" panose="020B0502040204020203" pitchFamily="34" charset="0"/>
              </a:rPr>
              <a:t>From discussions with Apprentices about the tools they relied on most when beginning their work, along with further desktop research, we recommend the following loaner tool sets for newcomers in the building, plumbing, and electrical trades, along with the estimated cost. You’ll know your own requirements better than anyone though, so customise these according to your needs.</a:t>
            </a:r>
          </a:p>
        </p:txBody>
      </p:sp>
      <p:sp>
        <p:nvSpPr>
          <p:cNvPr id="9" name="TextBox 8">
            <a:extLst>
              <a:ext uri="{FF2B5EF4-FFF2-40B4-BE49-F238E27FC236}">
                <a16:creationId xmlns:a16="http://schemas.microsoft.com/office/drawing/2014/main" id="{45274395-24D2-6046-391A-A4B724DF1E8F}"/>
              </a:ext>
            </a:extLst>
          </p:cNvPr>
          <p:cNvSpPr txBox="1"/>
          <p:nvPr/>
        </p:nvSpPr>
        <p:spPr>
          <a:xfrm>
            <a:off x="7596909" y="1887542"/>
            <a:ext cx="1964604" cy="3116431"/>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Power tools</a:t>
            </a:r>
          </a:p>
          <a:p>
            <a:pPr>
              <a:lnSpc>
                <a:spcPts val="1300"/>
              </a:lnSpc>
              <a:spcAft>
                <a:spcPts val="600"/>
              </a:spcAft>
            </a:pPr>
            <a:r>
              <a:rPr lang="en-NZ" sz="1000">
                <a:latin typeface="Segoe UI" panose="020B0502040204020203" pitchFamily="34" charset="0"/>
                <a:cs typeface="Segoe UI" panose="020B0502040204020203" pitchFamily="34" charset="0"/>
              </a:rPr>
              <a:t>A trade quality power tool kit suitable for a new start Carpentry apprentice, consisting of a: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drill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Impact driver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Angle grinder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Circular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Reciprocating 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Extra batteries</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For organising and storing tools on site</a:t>
            </a:r>
          </a:p>
          <a:p>
            <a:pPr>
              <a:lnSpc>
                <a:spcPts val="1300"/>
              </a:lnSpc>
              <a:spcAft>
                <a:spcPts val="600"/>
              </a:spcAft>
            </a:pPr>
            <a:r>
              <a:rPr lang="en-NZ" sz="1000">
                <a:latin typeface="Segoe UI" panose="020B0502040204020203" pitchFamily="34" charset="0"/>
                <a:cs typeface="Segoe UI" panose="020B0502040204020203" pitchFamily="34" charset="0"/>
              </a:rPr>
              <a:t>The total cost for a trade-quality power tool set would be between $1,780 and $3,000.</a:t>
            </a:r>
          </a:p>
        </p:txBody>
      </p:sp>
      <p:sp>
        <p:nvSpPr>
          <p:cNvPr id="10" name="TextBox 9">
            <a:extLst>
              <a:ext uri="{FF2B5EF4-FFF2-40B4-BE49-F238E27FC236}">
                <a16:creationId xmlns:a16="http://schemas.microsoft.com/office/drawing/2014/main" id="{EBACE635-A1B6-3EFA-E12B-6D86ED8AF682}"/>
              </a:ext>
            </a:extLst>
          </p:cNvPr>
          <p:cNvSpPr txBox="1"/>
          <p:nvPr/>
        </p:nvSpPr>
        <p:spPr>
          <a:xfrm>
            <a:off x="2753439" y="1897125"/>
            <a:ext cx="2244869" cy="4383953"/>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Plumbing</a:t>
            </a:r>
          </a:p>
          <a:p>
            <a:pPr>
              <a:lnSpc>
                <a:spcPts val="1250"/>
              </a:lnSpc>
              <a:spcAft>
                <a:spcPts val="600"/>
              </a:spcAft>
            </a:pPr>
            <a:r>
              <a:rPr lang="en-NZ" sz="1000" err="1">
                <a:latin typeface="Segoe UI" panose="020B0502040204020203" pitchFamily="34" charset="0"/>
                <a:cs typeface="Segoe UI" panose="020B0502040204020203" pitchFamily="34" charset="0"/>
              </a:rPr>
              <a:t>Masterlink</a:t>
            </a:r>
            <a:r>
              <a:rPr lang="en-NZ" sz="1000">
                <a:latin typeface="Segoe UI" panose="020B0502040204020203" pitchFamily="34" charset="0"/>
                <a:cs typeface="Segoe UI" panose="020B0502040204020203" pitchFamily="34" charset="0"/>
              </a:rPr>
              <a:t> provides apprentices with the following starter toolkit valued at around $2,000 as part of their programme support: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Groove joint pliers (channel locks)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Adjustable wrenches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Screwdrivers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Tube cutters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Hacksaw</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Pipe reamer/deburring tool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Basin wrench</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Spirit level (small/torpedo level)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Allen key set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Pencils and markers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Safety equipment</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Power drill (cordless)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and organise tools</a:t>
            </a:r>
          </a:p>
        </p:txBody>
      </p:sp>
      <p:sp>
        <p:nvSpPr>
          <p:cNvPr id="11" name="TextBox 10">
            <a:extLst>
              <a:ext uri="{FF2B5EF4-FFF2-40B4-BE49-F238E27FC236}">
                <a16:creationId xmlns:a16="http://schemas.microsoft.com/office/drawing/2014/main" id="{6F2E5FB9-9ADD-A094-238B-172A4FAC92AD}"/>
              </a:ext>
            </a:extLst>
          </p:cNvPr>
          <p:cNvSpPr txBox="1"/>
          <p:nvPr/>
        </p:nvSpPr>
        <p:spPr>
          <a:xfrm>
            <a:off x="5344838" y="1890862"/>
            <a:ext cx="1986988" cy="4068236"/>
          </a:xfrm>
          <a:prstGeom prst="rect">
            <a:avLst/>
          </a:prstGeom>
          <a:noFill/>
        </p:spPr>
        <p:txBody>
          <a:bodyPr wrap="square" lIns="0" tIns="0" rIns="0" bIns="0" numCol="1" spcCol="216000" rtlCol="0">
            <a:spAutoFit/>
          </a:bodyPr>
          <a:lstStyle/>
          <a:p>
            <a:pPr>
              <a:lnSpc>
                <a:spcPts val="1300"/>
              </a:lnSpc>
              <a:spcAft>
                <a:spcPts val="600"/>
              </a:spcAft>
            </a:pPr>
            <a:r>
              <a:rPr lang="en-NZ" sz="1000" b="1">
                <a:solidFill>
                  <a:srgbClr val="2C5B66"/>
                </a:solidFill>
                <a:latin typeface="Segoe UI" panose="020B0502040204020203" pitchFamily="34" charset="0"/>
                <a:cs typeface="Segoe UI" panose="020B0502040204020203" pitchFamily="34" charset="0"/>
              </a:rPr>
              <a:t>Electrical</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screwdriver set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(Phillips, flathead, Posidrive)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Insulated pliers (long-nose,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side-cutters, lineman’s)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Wire strippers</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Voltage tester or </a:t>
            </a:r>
            <a:r>
              <a:rPr lang="en-NZ" sz="1000" err="1">
                <a:latin typeface="Segoe UI" panose="020B0502040204020203" pitchFamily="34" charset="0"/>
                <a:cs typeface="Segoe UI" panose="020B0502040204020203" pitchFamily="34" charset="0"/>
              </a:rPr>
              <a:t>multimeter</a:t>
            </a:r>
            <a:endParaRPr lang="en-NZ" sz="1000">
              <a:latin typeface="Segoe UI" panose="020B0502040204020203" pitchFamily="34" charset="0"/>
              <a:cs typeface="Segoe UI" panose="020B0502040204020203" pitchFamily="34" charset="0"/>
            </a:endParaRP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Tape measure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Cable ties and electrical tape</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Utility knife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Hammer and spirit level </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Fish tape or cable puller</a:t>
            </a:r>
          </a:p>
          <a:p>
            <a:pPr marL="171450" lvl="0" indent="-171450">
              <a:lnSpc>
                <a:spcPts val="1300"/>
              </a:lnSpc>
              <a:spcAft>
                <a:spcPts val="3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Safe isolation kit (voltage indicator, proving unit,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lock-off device)</a:t>
            </a:r>
          </a:p>
          <a:p>
            <a:pPr marL="171450" lvl="0" indent="-171450">
              <a:lnSpc>
                <a:spcPts val="1300"/>
              </a:lnSpc>
              <a:spcAft>
                <a:spcPts val="300"/>
              </a:spcAft>
              <a:buClr>
                <a:srgbClr val="2C5B66"/>
              </a:buClr>
              <a:buSzPct val="90000"/>
              <a:buFont typeface="System Font Regular"/>
              <a:buChar char="►"/>
            </a:pPr>
            <a:r>
              <a:rPr lang="en-NZ" sz="1000" spc="-20">
                <a:latin typeface="Segoe UI" panose="020B0502040204020203" pitchFamily="34" charset="0"/>
                <a:cs typeface="Segoe UI" panose="020B0502040204020203" pitchFamily="34" charset="0"/>
              </a:rPr>
              <a:t>Power drill (cordless) and drill bits </a:t>
            </a:r>
          </a:p>
          <a:p>
            <a:pPr marL="171450" lvl="0" indent="-171450">
              <a:lnSpc>
                <a:spcPts val="1300"/>
              </a:lnSpc>
              <a:spcAft>
                <a:spcPts val="600"/>
              </a:spcAft>
              <a:buClr>
                <a:srgbClr val="2C5B66"/>
              </a:buClr>
              <a:buSzPct val="90000"/>
              <a:buFont typeface="System Font Regular"/>
              <a:buChar char="►"/>
            </a:pPr>
            <a:r>
              <a:rPr lang="en-NZ" sz="1000">
                <a:latin typeface="Segoe UI" panose="020B0502040204020203" pitchFamily="34" charset="0"/>
                <a:cs typeface="Segoe UI" panose="020B0502040204020203" pitchFamily="34" charset="0"/>
              </a:rPr>
              <a:t>Toolbox or tool bag to carry and organize tools</a:t>
            </a:r>
          </a:p>
          <a:p>
            <a:pPr>
              <a:lnSpc>
                <a:spcPts val="1300"/>
              </a:lnSpc>
              <a:spcAft>
                <a:spcPts val="600"/>
              </a:spcAft>
            </a:pPr>
            <a:r>
              <a:rPr lang="en-NZ" sz="1000">
                <a:latin typeface="Segoe UI" panose="020B0502040204020203" pitchFamily="34" charset="0"/>
                <a:cs typeface="Segoe UI" panose="020B0502040204020203" pitchFamily="34" charset="0"/>
              </a:rPr>
              <a:t>A toolkit with the listed items would typically cost between $1,550 and $2,440.</a:t>
            </a:r>
          </a:p>
        </p:txBody>
      </p:sp>
    </p:spTree>
    <p:extLst>
      <p:ext uri="{BB962C8B-B14F-4D97-AF65-F5344CB8AC3E}">
        <p14:creationId xmlns:p14="http://schemas.microsoft.com/office/powerpoint/2010/main" val="1193551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in hardhats sitting at a table&#10;&#10;AI-generated content may be incorrect.">
            <a:extLst>
              <a:ext uri="{FF2B5EF4-FFF2-40B4-BE49-F238E27FC236}">
                <a16:creationId xmlns:a16="http://schemas.microsoft.com/office/drawing/2014/main" id="{81E6A2BE-6B1E-6579-BDEE-EF01E8CE78BE}"/>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A71190B9-1A3D-A236-5426-537827256CF6}"/>
              </a:ext>
            </a:extLst>
          </p:cNvPr>
          <p:cNvSpPr txBox="1"/>
          <p:nvPr/>
        </p:nvSpPr>
        <p:spPr>
          <a:xfrm>
            <a:off x="6276180" y="3350752"/>
            <a:ext cx="3559480" cy="1041311"/>
          </a:xfrm>
          <a:prstGeom prst="rect">
            <a:avLst/>
          </a:prstGeom>
          <a:noFill/>
        </p:spPr>
        <p:txBody>
          <a:bodyPr wrap="square" lIns="288000">
            <a:spAutoFit/>
          </a:bodyPr>
          <a:lstStyle/>
          <a:p>
            <a:pPr>
              <a:lnSpc>
                <a:spcPts val="3720"/>
              </a:lnSpc>
            </a:pPr>
            <a:r>
              <a:rPr lang="en-NZ" sz="3200" b="1" kern="100" spc="-2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a:solidFill>
                  <a:schemeClr val="bg1"/>
                </a:solidFill>
                <a:latin typeface="Segoe UI Black" panose="020B0502040204020203" pitchFamily="34" charset="0"/>
                <a:ea typeface="Aptos" panose="020B0004020202020204" pitchFamily="34" charset="0"/>
                <a:cs typeface="Segoe UI Black" panose="020B0502040204020203" pitchFamily="34" charset="0"/>
              </a:rPr>
              <a:t> Schedule</a:t>
            </a:r>
          </a:p>
        </p:txBody>
      </p:sp>
    </p:spTree>
    <p:extLst>
      <p:ext uri="{BB962C8B-B14F-4D97-AF65-F5344CB8AC3E}">
        <p14:creationId xmlns:p14="http://schemas.microsoft.com/office/powerpoint/2010/main" val="2492561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27056F-BBE8-B2E8-C8D6-3A0137BB97C3}"/>
              </a:ext>
            </a:extLst>
          </p:cNvPr>
          <p:cNvSpPr/>
          <p:nvPr/>
        </p:nvSpPr>
        <p:spPr>
          <a:xfrm>
            <a:off x="0" y="0"/>
            <a:ext cx="3189288" cy="6858000"/>
          </a:xfrm>
          <a:prstGeom prst="rect">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047A402-54C5-C870-A440-1AD87729156A}"/>
              </a:ext>
            </a:extLst>
          </p:cNvPr>
          <p:cNvSpPr>
            <a:spLocks noGrp="1"/>
          </p:cNvSpPr>
          <p:nvPr>
            <p:ph type="ftr" sz="quarter" idx="3"/>
          </p:nvPr>
        </p:nvSpPr>
        <p:spPr/>
        <p:txBody>
          <a:bodyPr/>
          <a:lstStyle/>
          <a:p>
            <a:r>
              <a:rPr lang="en-US">
                <a:solidFill>
                  <a:srgbClr val="BBBDC0"/>
                </a:solidFill>
              </a:rPr>
              <a:t>Apprenticeship Toolkit</a:t>
            </a:r>
          </a:p>
        </p:txBody>
      </p:sp>
      <p:sp>
        <p:nvSpPr>
          <p:cNvPr id="3" name="Slide Number Placeholder 2">
            <a:extLst>
              <a:ext uri="{FF2B5EF4-FFF2-40B4-BE49-F238E27FC236}">
                <a16:creationId xmlns:a16="http://schemas.microsoft.com/office/drawing/2014/main" id="{2C9E4180-E8B2-0592-77FE-3EFDF5EA18D6}"/>
              </a:ext>
            </a:extLst>
          </p:cNvPr>
          <p:cNvSpPr>
            <a:spLocks noGrp="1"/>
          </p:cNvSpPr>
          <p:nvPr>
            <p:ph type="sldNum" sz="quarter" idx="4"/>
          </p:nvPr>
        </p:nvSpPr>
        <p:spPr/>
        <p:txBody>
          <a:bodyPr/>
          <a:lstStyle/>
          <a:p>
            <a:fld id="{1DF4AAA5-C268-2745-B477-E8FB4AEBEA9C}" type="slidenum">
              <a:rPr lang="en-US" smtClean="0"/>
              <a:pPr/>
              <a:t>23</a:t>
            </a:fld>
            <a:endParaRPr lang="en-US"/>
          </a:p>
        </p:txBody>
      </p:sp>
      <p:sp>
        <p:nvSpPr>
          <p:cNvPr id="5" name="TextBox 4">
            <a:extLst>
              <a:ext uri="{FF2B5EF4-FFF2-40B4-BE49-F238E27FC236}">
                <a16:creationId xmlns:a16="http://schemas.microsoft.com/office/drawing/2014/main" id="{2167E60C-E6CA-919C-6A40-B7BBD516DF40}"/>
              </a:ext>
            </a:extLst>
          </p:cNvPr>
          <p:cNvSpPr txBox="1"/>
          <p:nvPr/>
        </p:nvSpPr>
        <p:spPr>
          <a:xfrm>
            <a:off x="381001" y="2683388"/>
            <a:ext cx="2608384" cy="1782411"/>
          </a:xfrm>
          <a:prstGeom prst="rect">
            <a:avLst/>
          </a:prstGeom>
          <a:noFill/>
        </p:spPr>
        <p:txBody>
          <a:bodyPr wrap="square" lIns="0" tIns="0" rIns="0" bIns="0" rtlCol="0">
            <a:spAutoFit/>
          </a:bodyPr>
          <a:lstStyle/>
          <a:p>
            <a:pPr>
              <a:lnSpc>
                <a:spcPts val="1420"/>
              </a:lnSpc>
            </a:pPr>
            <a:r>
              <a:rPr lang="en-NZ" sz="1100" b="1" dirty="0">
                <a:solidFill>
                  <a:schemeClr val="bg1"/>
                </a:solidFill>
                <a:latin typeface="Segoe UI Semibold" panose="020B0502040204020203" pitchFamily="34" charset="0"/>
                <a:cs typeface="Segoe UI Semibold" panose="020B0502040204020203" pitchFamily="34" charset="0"/>
              </a:rPr>
              <a:t>The Apprenticeship Schedule gives businesses a consistent monthly rhythm for developing apprentices. It integrates on-job learning, qualification progress, business exposure, and wellbeing into a single framework. This ensures apprentices are supported across all areas of their development, while giving employers a clear structure and visibility of progress.</a:t>
            </a:r>
          </a:p>
        </p:txBody>
      </p:sp>
      <p:sp>
        <p:nvSpPr>
          <p:cNvPr id="6" name="TextBox 5">
            <a:extLst>
              <a:ext uri="{FF2B5EF4-FFF2-40B4-BE49-F238E27FC236}">
                <a16:creationId xmlns:a16="http://schemas.microsoft.com/office/drawing/2014/main" id="{BF62B1E3-67D9-B4A5-2EB2-93203F285977}"/>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Apprenticeship Schedule</a:t>
            </a:r>
          </a:p>
        </p:txBody>
      </p:sp>
      <p:sp>
        <p:nvSpPr>
          <p:cNvPr id="7" name="TextBox 6">
            <a:extLst>
              <a:ext uri="{FF2B5EF4-FFF2-40B4-BE49-F238E27FC236}">
                <a16:creationId xmlns:a16="http://schemas.microsoft.com/office/drawing/2014/main" id="{02C1A23F-84A1-C2B9-CA61-186D968CBBCA}"/>
              </a:ext>
            </a:extLst>
          </p:cNvPr>
          <p:cNvSpPr txBox="1"/>
          <p:nvPr/>
        </p:nvSpPr>
        <p:spPr>
          <a:xfrm>
            <a:off x="3556940" y="1513125"/>
            <a:ext cx="6004573" cy="4739695"/>
          </a:xfrm>
          <a:prstGeom prst="rect">
            <a:avLst/>
          </a:prstGeom>
          <a:noFill/>
        </p:spPr>
        <p:txBody>
          <a:bodyPr wrap="square" lIns="0" tIns="0" rIns="0" bIns="0" numCol="2" spcCol="360000" rtlCol="0">
            <a:noAutofit/>
          </a:bodyPr>
          <a:lstStyle/>
          <a:p>
            <a:pPr>
              <a:lnSpc>
                <a:spcPts val="1300"/>
              </a:lnSpc>
              <a:spcAft>
                <a:spcPts val="600"/>
              </a:spcAft>
            </a:pPr>
            <a:r>
              <a:rPr lang="en-NZ" sz="1000" dirty="0">
                <a:latin typeface="Segoe UI" panose="020B0502040204020203" pitchFamily="34" charset="0"/>
                <a:cs typeface="Segoe UI" panose="020B0502040204020203" pitchFamily="34" charset="0"/>
              </a:rPr>
              <a:t>The schedule sets out weekly and monthly learning opportunities, which apprentices and staff commit to as part of normal work.</a:t>
            </a:r>
          </a:p>
          <a:p>
            <a:pPr>
              <a:lnSpc>
                <a:spcPts val="1300"/>
              </a:lnSpc>
              <a:spcAft>
                <a:spcPts val="600"/>
              </a:spcAft>
            </a:pPr>
            <a:r>
              <a:rPr lang="en-NZ" sz="1000" dirty="0">
                <a:latin typeface="Segoe UI" panose="020B0502040204020203" pitchFamily="34" charset="0"/>
                <a:cs typeface="Segoe UI" panose="020B0502040204020203" pitchFamily="34" charset="0"/>
              </a:rPr>
              <a:t>The schedule includes: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Weekly apprentice catch-ups: </a:t>
            </a:r>
            <a:r>
              <a:rPr lang="en-NZ" sz="1000" dirty="0">
                <a:latin typeface="Segoe UI" panose="020B0502040204020203" pitchFamily="34" charset="0"/>
                <a:cs typeface="Segoe UI" panose="020B0502040204020203" pitchFamily="34" charset="0"/>
              </a:rPr>
              <a:t>apprentices meet as a group with a leading hand to work on training, reflect on progress, and prepare for upcoming opportunities.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Monthly training advisor check-ins: </a:t>
            </a:r>
            <a:r>
              <a:rPr lang="en-NZ" sz="1000" dirty="0">
                <a:latin typeface="Segoe UI" panose="020B0502040204020203" pitchFamily="34" charset="0"/>
                <a:cs typeface="Segoe UI" panose="020B0502040204020203" pitchFamily="34" charset="0"/>
              </a:rPr>
              <a:t>structured review of progress against the apprentice’s qualification. Having your training advisor attend a monthly meeting time where you already have all your apprentices present can be a great way to incentivise regular engagement from your training advisor, as it makes the training advisor’s job easier.</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Training simulations: </a:t>
            </a:r>
            <a:r>
              <a:rPr lang="en-NZ" sz="1000" dirty="0">
                <a:latin typeface="Segoe UI" panose="020B0502040204020203" pitchFamily="34" charset="0"/>
                <a:cs typeface="Segoe UI" panose="020B0502040204020203" pitchFamily="34" charset="0"/>
              </a:rPr>
              <a:t>scheduled time for apprentices to practice skills in a safe, structured setting. These can be held in your yard on a site. They should be used to provide opportunities for apprentices to practice or demonstrate skills during tasks that are either risky or that don’t come up often during your usual work. ‘Risky’ tasks include ones where errors are costly or difficult to fix if made during client work.  </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Admin/office support: </a:t>
            </a:r>
            <a:r>
              <a:rPr lang="en-NZ" sz="1000" dirty="0">
                <a:latin typeface="Segoe UI" panose="020B0502040204020203" pitchFamily="34" charset="0"/>
                <a:cs typeface="Segoe UI" panose="020B0502040204020203" pitchFamily="34" charset="0"/>
              </a:rPr>
              <a:t>short, focused sessions in the company office where apprentices clear the ancillary tasks that slow qualification progress. With an admin staff member on hand, apprentices quickly scan and label evidence, upload to the provider portal, log hours and sign-offs, book block courses, fix portal/login issues, and sort any paperwork.</a:t>
            </a:r>
          </a:p>
          <a:p>
            <a:pPr marL="171450" lvl="0" indent="-171450">
              <a:lnSpc>
                <a:spcPts val="1300"/>
              </a:lnSpc>
              <a:spcAft>
                <a:spcPts val="12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Wellbeing check-ins: </a:t>
            </a:r>
            <a:r>
              <a:rPr lang="en-NZ" sz="1000" dirty="0">
                <a:latin typeface="Segoe UI" panose="020B0502040204020203" pitchFamily="34" charset="0"/>
                <a:cs typeface="Segoe UI" panose="020B0502040204020203" pitchFamily="34" charset="0"/>
              </a:rPr>
              <a:t>short, regular meetings between apprentices and the company’s general manager or owner. These build strong relationships, allow issues to be raised early, and provide apprentices with direct support from leadership.</a:t>
            </a:r>
          </a:p>
          <a:p>
            <a:pPr>
              <a:lnSpc>
                <a:spcPts val="1300"/>
              </a:lnSpc>
              <a:spcAft>
                <a:spcPts val="600"/>
              </a:spcAft>
            </a:pPr>
            <a:r>
              <a:rPr lang="en-NZ" sz="1100" b="1" dirty="0">
                <a:latin typeface="Segoe UI Black" panose="020B0502040204020203" pitchFamily="34" charset="0"/>
                <a:cs typeface="Segoe UI Black" panose="020B0502040204020203" pitchFamily="34" charset="0"/>
              </a:rPr>
              <a:t>Supporting material</a:t>
            </a:r>
          </a:p>
          <a:p>
            <a:pPr>
              <a:lnSpc>
                <a:spcPts val="1300"/>
              </a:lnSpc>
              <a:spcAft>
                <a:spcPts val="600"/>
              </a:spcAft>
            </a:pPr>
            <a:r>
              <a:rPr lang="en-NZ" sz="1000" dirty="0">
                <a:latin typeface="Segoe UI" panose="020B0502040204020203" pitchFamily="34" charset="0"/>
                <a:cs typeface="Segoe UI" panose="020B0502040204020203" pitchFamily="34" charset="0"/>
              </a:rPr>
              <a:t>To make the schedule practical, the package includes: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Catch-up agendas and examples: </a:t>
            </a:r>
            <a:r>
              <a:rPr lang="en-NZ" sz="1000" dirty="0">
                <a:latin typeface="Segoe UI" panose="020B0502040204020203" pitchFamily="34" charset="0"/>
                <a:cs typeface="Segoe UI" panose="020B0502040204020203" pitchFamily="34" charset="0"/>
              </a:rPr>
              <a:t>for apprentices and leading hands.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Training advisor catch-up agenda: </a:t>
            </a:r>
            <a:r>
              <a:rPr lang="en-NZ" sz="1000" dirty="0">
                <a:latin typeface="Segoe UI" panose="020B0502040204020203" pitchFamily="34" charset="0"/>
                <a:cs typeface="Segoe UI" panose="020B0502040204020203" pitchFamily="34" charset="0"/>
              </a:rPr>
              <a:t>for monthly apprentice/supervisor/training advisor meetings.</a:t>
            </a:r>
          </a:p>
          <a:p>
            <a:pPr marL="171450" lvl="0" indent="-171450">
              <a:lnSpc>
                <a:spcPts val="1300"/>
              </a:lnSpc>
              <a:spcAft>
                <a:spcPts val="600"/>
              </a:spcAft>
              <a:buClr>
                <a:srgbClr val="00A99D"/>
              </a:buClr>
              <a:buSzPct val="90000"/>
              <a:buFont typeface="System Font Regular"/>
              <a:buChar char="►"/>
            </a:pPr>
            <a:r>
              <a:rPr lang="en-NZ" sz="1000" b="1" dirty="0">
                <a:latin typeface="Segoe UI" panose="020B0502040204020203" pitchFamily="34" charset="0"/>
                <a:cs typeface="Segoe UI" panose="020B0502040204020203" pitchFamily="34" charset="0"/>
              </a:rPr>
              <a:t>Wellbeing check-in template: </a:t>
            </a:r>
            <a:r>
              <a:rPr lang="en-NZ" sz="1000" dirty="0">
                <a:latin typeface="Segoe UI" panose="020B0502040204020203" pitchFamily="34" charset="0"/>
                <a:cs typeface="Segoe UI" panose="020B0502040204020203" pitchFamily="34" charset="0"/>
              </a:rPr>
              <a:t>short prompts to guide conversations between apprentices and the general manager or owner.</a:t>
            </a:r>
          </a:p>
        </p:txBody>
      </p:sp>
      <p:sp>
        <p:nvSpPr>
          <p:cNvPr id="8" name="TextBox 7">
            <a:extLst>
              <a:ext uri="{FF2B5EF4-FFF2-40B4-BE49-F238E27FC236}">
                <a16:creationId xmlns:a16="http://schemas.microsoft.com/office/drawing/2014/main" id="{B61F1D7A-19A9-7173-2DB6-75FD817DDBDF}"/>
              </a:ext>
            </a:extLst>
          </p:cNvPr>
          <p:cNvSpPr txBox="1"/>
          <p:nvPr/>
        </p:nvSpPr>
        <p:spPr>
          <a:xfrm>
            <a:off x="3548063" y="1160894"/>
            <a:ext cx="4955626"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The Apprenticeship Schedule</a:t>
            </a:r>
          </a:p>
        </p:txBody>
      </p:sp>
      <p:sp>
        <p:nvSpPr>
          <p:cNvPr id="9" name="TextBox 8">
            <a:extLst>
              <a:ext uri="{FF2B5EF4-FFF2-40B4-BE49-F238E27FC236}">
                <a16:creationId xmlns:a16="http://schemas.microsoft.com/office/drawing/2014/main" id="{E973E1D0-ECF0-D041-E097-8F4B306E2666}"/>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dirty="0">
                <a:solidFill>
                  <a:schemeClr val="bg1"/>
                </a:solidFill>
                <a:latin typeface="Segoe UI Black" panose="020B0502040204020203" pitchFamily="34" charset="0"/>
                <a:cs typeface="Segoe UI Black" panose="020B0502040204020203" pitchFamily="34" charset="0"/>
              </a:rPr>
              <a:t>Apprenticeship </a:t>
            </a:r>
            <a:r>
              <a:rPr lang="en-US" sz="2800" b="1" dirty="0">
                <a:solidFill>
                  <a:schemeClr val="bg1"/>
                </a:solidFill>
                <a:latin typeface="Segoe UI Black" panose="020B0502040204020203" pitchFamily="34" charset="0"/>
                <a:cs typeface="Segoe UI Black" panose="020B0502040204020203" pitchFamily="34" charset="0"/>
              </a:rPr>
              <a:t>Schedule </a:t>
            </a:r>
            <a:br>
              <a:rPr lang="en-US" sz="2800" b="1" dirty="0">
                <a:solidFill>
                  <a:schemeClr val="bg1"/>
                </a:solidFill>
                <a:latin typeface="Segoe UI Black" panose="020B0502040204020203" pitchFamily="34" charset="0"/>
                <a:cs typeface="Segoe UI Black" panose="020B0502040204020203" pitchFamily="34" charset="0"/>
              </a:rPr>
            </a:br>
            <a:r>
              <a:rPr lang="en-US" sz="2800" b="1" i="1" dirty="0">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1546863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3E1B1A-A4A6-AA3F-EC06-E108DFAE15B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399A0C6F-9429-C2A6-EDF2-29CBEE556471}"/>
              </a:ext>
            </a:extLst>
          </p:cNvPr>
          <p:cNvSpPr>
            <a:spLocks noGrp="1"/>
          </p:cNvSpPr>
          <p:nvPr>
            <p:ph type="sldNum" sz="quarter" idx="4"/>
          </p:nvPr>
        </p:nvSpPr>
        <p:spPr/>
        <p:txBody>
          <a:bodyPr/>
          <a:lstStyle/>
          <a:p>
            <a:fld id="{1DF4AAA5-C268-2745-B477-E8FB4AEBEA9C}" type="slidenum">
              <a:rPr lang="en-US" smtClean="0"/>
              <a:pPr/>
              <a:t>24</a:t>
            </a:fld>
            <a:endParaRPr lang="en-US"/>
          </a:p>
        </p:txBody>
      </p:sp>
      <p:sp>
        <p:nvSpPr>
          <p:cNvPr id="4" name="TextBox 3">
            <a:extLst>
              <a:ext uri="{FF2B5EF4-FFF2-40B4-BE49-F238E27FC236}">
                <a16:creationId xmlns:a16="http://schemas.microsoft.com/office/drawing/2014/main" id="{B6ADE0FA-1B43-4059-82E6-A1FEFB4116F4}"/>
              </a:ext>
            </a:extLst>
          </p:cNvPr>
          <p:cNvSpPr txBox="1"/>
          <p:nvPr/>
        </p:nvSpPr>
        <p:spPr>
          <a:xfrm>
            <a:off x="381001" y="1218150"/>
            <a:ext cx="9180512" cy="4484596"/>
          </a:xfrm>
          <a:prstGeom prst="rect">
            <a:avLst/>
          </a:prstGeom>
          <a:noFill/>
        </p:spPr>
        <p:txBody>
          <a:bodyPr wrap="square" lIns="0" tIns="0" rIns="0" bIns="0" numCol="3" spcCol="360000" rtlCol="0">
            <a:noAutofit/>
          </a:bodyPr>
          <a:lstStyle/>
          <a:p>
            <a:pPr>
              <a:lnSpc>
                <a:spcPts val="1300"/>
              </a:lnSpc>
              <a:spcAft>
                <a:spcPts val="600"/>
              </a:spcAft>
            </a:pPr>
            <a:r>
              <a:rPr lang="en-NZ" sz="1100" b="1">
                <a:latin typeface="Segoe UI Black" panose="020B0502040204020203" pitchFamily="34" charset="0"/>
                <a:cs typeface="Segoe UI Black" panose="020B0502040204020203" pitchFamily="34" charset="0"/>
              </a:rPr>
              <a:t>How to apply the Apprenticeship Schedule</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Introduce early: </a:t>
            </a:r>
            <a:r>
              <a:rPr lang="en-NZ" sz="1000">
                <a:latin typeface="Segoe UI" panose="020B0502040204020203" pitchFamily="34" charset="0"/>
                <a:cs typeface="Segoe UI" panose="020B0502040204020203" pitchFamily="34" charset="0"/>
              </a:rPr>
              <a:t>apprentices should see the schedule as part of their role from the beginning.</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Plan consistently: </a:t>
            </a:r>
            <a:r>
              <a:rPr lang="en-NZ" sz="1000">
                <a:latin typeface="Segoe UI" panose="020B0502040204020203" pitchFamily="34" charset="0"/>
                <a:cs typeface="Segoe UI" panose="020B0502040204020203" pitchFamily="34" charset="0"/>
              </a:rPr>
              <a:t>lock in times for catch-ups, advisor visits, simulations, and wellbeing check-ins.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Use the tools: </a:t>
            </a:r>
            <a:r>
              <a:rPr lang="en-NZ" sz="1000">
                <a:latin typeface="Segoe UI" panose="020B0502040204020203" pitchFamily="34" charset="0"/>
                <a:cs typeface="Segoe UI" panose="020B0502040204020203" pitchFamily="34" charset="0"/>
              </a:rPr>
              <a:t>templates and checklists make sessions focused and efficient.</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Measure the investment: </a:t>
            </a:r>
            <a:r>
              <a:rPr lang="en-NZ" sz="1000">
                <a:latin typeface="Segoe UI" panose="020B0502040204020203" pitchFamily="34" charset="0"/>
                <a:cs typeface="Segoe UI" panose="020B0502040204020203" pitchFamily="34" charset="0"/>
              </a:rPr>
              <a:t>use the calculator to check cost and time commitments, and adjust if necessary.</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Keep it visible: </a:t>
            </a:r>
            <a:r>
              <a:rPr lang="en-NZ" sz="1000">
                <a:latin typeface="Segoe UI" panose="020B0502040204020203" pitchFamily="34" charset="0"/>
                <a:cs typeface="Segoe UI" panose="020B0502040204020203" pitchFamily="34" charset="0"/>
              </a:rPr>
              <a:t>post the schedule where apprentices and staff can see it.</a:t>
            </a:r>
          </a:p>
          <a:p>
            <a:pPr>
              <a:lnSpc>
                <a:spcPts val="1300"/>
              </a:lnSpc>
              <a:spcBef>
                <a:spcPts val="600"/>
              </a:spcBef>
              <a:spcAft>
                <a:spcPts val="600"/>
              </a:spcAft>
            </a:pPr>
            <a:r>
              <a:rPr lang="en-NZ" sz="1100" b="1">
                <a:latin typeface="Segoe UI Black" panose="020B0502040204020203" pitchFamily="34" charset="0"/>
                <a:cs typeface="Segoe UI Black" panose="020B0502040204020203" pitchFamily="34" charset="0"/>
              </a:rPr>
              <a:t>How to customise the Apprenticeship Schedule</a:t>
            </a:r>
          </a:p>
          <a:p>
            <a:pPr>
              <a:lnSpc>
                <a:spcPts val="1300"/>
              </a:lnSpc>
              <a:spcAft>
                <a:spcPts val="600"/>
              </a:spcAft>
            </a:pPr>
            <a:r>
              <a:rPr lang="en-NZ" sz="1000">
                <a:latin typeface="Segoe UI" panose="020B0502040204020203" pitchFamily="34" charset="0"/>
                <a:cs typeface="Segoe UI" panose="020B0502040204020203" pitchFamily="34" charset="0"/>
              </a:rPr>
              <a:t>Every business is different. The schedule is designed to be flexible, so you can adapt it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suit your operations, staff size, and culture.</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Adjust frequency or timing: </a:t>
            </a:r>
            <a:r>
              <a:rPr lang="en-NZ" sz="1000">
                <a:latin typeface="Segoe UI" panose="020B0502040204020203" pitchFamily="34" charset="0"/>
                <a:cs typeface="Segoe UI" panose="020B0502040204020203" pitchFamily="34" charset="0"/>
              </a:rPr>
              <a:t>if weekly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catch-ups are too frequent, try fortnightly,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or shorten the session to 30 minutes.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Tailor the admin/office support: </a:t>
            </a:r>
            <a:r>
              <a:rPr lang="en-NZ" sz="1000">
                <a:latin typeface="Segoe UI" panose="020B0502040204020203" pitchFamily="34" charset="0"/>
                <a:cs typeface="Segoe UI" panose="020B0502040204020203" pitchFamily="34" charset="0"/>
              </a:rPr>
              <a:t>decide which admin tasks matter most (e.g., uploading evidence, booking courses) and create a task list that matches your provider and systems.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Adapt wellbeing check-ins: </a:t>
            </a:r>
            <a:r>
              <a:rPr lang="en-NZ" sz="1000">
                <a:latin typeface="Segoe UI" panose="020B0502040204020203" pitchFamily="34" charset="0"/>
                <a:cs typeface="Segoe UI" panose="020B0502040204020203" pitchFamily="34" charset="0"/>
              </a:rPr>
              <a:t>some businesses may prefer monthly one-on-one sessions, others quarterly. What matters is the regular connection between apprentices and leadership.</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Link simulations to your trade: </a:t>
            </a:r>
            <a:r>
              <a:rPr lang="en-NZ" sz="1000">
                <a:latin typeface="Segoe UI" panose="020B0502040204020203" pitchFamily="34" charset="0"/>
                <a:cs typeface="Segoe UI" panose="020B0502040204020203" pitchFamily="34" charset="0"/>
              </a:rPr>
              <a:t>design training simulations around the most common or critical tasks in your business.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Use the calculator: </a:t>
            </a:r>
            <a:r>
              <a:rPr lang="en-NZ" sz="1000">
                <a:latin typeface="Segoe UI" panose="020B0502040204020203" pitchFamily="34" charset="0"/>
                <a:cs typeface="Segoe UI" panose="020B0502040204020203" pitchFamily="34" charset="0"/>
              </a:rPr>
              <a:t>test different schedule designs to find a balance between apprentice support and business efficiency.</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Reflect your culture: </a:t>
            </a:r>
            <a:r>
              <a:rPr lang="en-NZ" sz="1000">
                <a:latin typeface="Segoe UI" panose="020B0502040204020203" pitchFamily="34" charset="0"/>
                <a:cs typeface="Segoe UI" panose="020B0502040204020203" pitchFamily="34" charset="0"/>
              </a:rPr>
              <a:t>if teamwork or leadership development is central to your business, adjust the agendas to give more focus to those areas.</a:t>
            </a:r>
          </a:p>
          <a:p>
            <a:pPr>
              <a:lnSpc>
                <a:spcPts val="1300"/>
              </a:lnSpc>
              <a:spcAft>
                <a:spcPts val="600"/>
              </a:spcAft>
            </a:pPr>
            <a:r>
              <a:rPr lang="en-NZ" sz="1000">
                <a:latin typeface="Segoe UI" panose="020B0502040204020203" pitchFamily="34" charset="0"/>
                <a:cs typeface="Segoe UI" panose="020B0502040204020203" pitchFamily="34" charset="0"/>
              </a:rPr>
              <a:t>The goal is not to adopt the schedule rigidly,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but to make it work for your business while keeping the structure and rhythm that drive apprentice success.</a:t>
            </a:r>
          </a:p>
          <a:p>
            <a:pPr>
              <a:lnSpc>
                <a:spcPts val="1300"/>
              </a:lnSpc>
              <a:spcAft>
                <a:spcPts val="600"/>
              </a:spcAft>
            </a:pPr>
            <a:endParaRPr lang="en-NZ" sz="1000">
              <a:latin typeface="Segoe UI" panose="020B0502040204020203" pitchFamily="34" charset="0"/>
              <a:cs typeface="Segoe UI" panose="020B0502040204020203" pitchFamily="34" charset="0"/>
            </a:endParaRPr>
          </a:p>
          <a:p>
            <a:pPr>
              <a:lnSpc>
                <a:spcPts val="1300"/>
              </a:lnSpc>
              <a:spcAft>
                <a:spcPts val="600"/>
              </a:spcAft>
            </a:pPr>
            <a:r>
              <a:rPr lang="en-NZ" sz="1100" b="1">
                <a:latin typeface="Segoe UI Black" panose="020B0502040204020203" pitchFamily="34" charset="0"/>
                <a:cs typeface="Segoe UI Black" panose="020B0502040204020203" pitchFamily="34" charset="0"/>
              </a:rPr>
              <a:t>Benefits for Employers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Certainty: </a:t>
            </a:r>
            <a:r>
              <a:rPr lang="en-NZ" sz="1000">
                <a:latin typeface="Segoe UI" panose="020B0502040204020203" pitchFamily="34" charset="0"/>
                <a:cs typeface="Segoe UI" panose="020B0502040204020203" pitchFamily="34" charset="0"/>
              </a:rPr>
              <a:t>apprentices progress on a reliable timetable.</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Retention: </a:t>
            </a:r>
            <a:r>
              <a:rPr lang="en-NZ" sz="1000">
                <a:latin typeface="Segoe UI" panose="020B0502040204020203" pitchFamily="34" charset="0"/>
                <a:cs typeface="Segoe UI" panose="020B0502040204020203" pitchFamily="34" charset="0"/>
              </a:rPr>
              <a:t>apprentices feel supported and valued.</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Productivity: </a:t>
            </a:r>
            <a:r>
              <a:rPr lang="en-NZ" sz="1000">
                <a:latin typeface="Segoe UI" panose="020B0502040204020203" pitchFamily="34" charset="0"/>
                <a:cs typeface="Segoe UI" panose="020B0502040204020203" pitchFamily="34" charset="0"/>
              </a:rPr>
              <a:t>structured sessions reduce wasted supervision time and support qualification progress.</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Transparency: </a:t>
            </a:r>
            <a:r>
              <a:rPr lang="en-NZ" sz="1000">
                <a:latin typeface="Segoe UI" panose="020B0502040204020203" pitchFamily="34" charset="0"/>
                <a:cs typeface="Segoe UI" panose="020B0502040204020203" pitchFamily="34" charset="0"/>
              </a:rPr>
              <a:t>the calculator shows real investment and cost, helping with planning.</a:t>
            </a:r>
          </a:p>
          <a:p>
            <a:pPr marL="171450" lvl="0" indent="-171450">
              <a:lnSpc>
                <a:spcPts val="1300"/>
              </a:lnSpc>
              <a:spcAft>
                <a:spcPts val="600"/>
              </a:spcAft>
              <a:buClr>
                <a:srgbClr val="00A99D"/>
              </a:buClr>
              <a:buSzPct val="90000"/>
              <a:buFont typeface="System Font Regular"/>
              <a:buChar char="►"/>
            </a:pPr>
            <a:r>
              <a:rPr lang="en-NZ" sz="1000" b="1">
                <a:latin typeface="Segoe UI" panose="020B0502040204020203" pitchFamily="34" charset="0"/>
                <a:cs typeface="Segoe UI" panose="020B0502040204020203" pitchFamily="34" charset="0"/>
              </a:rPr>
              <a:t>Stronger culture: </a:t>
            </a:r>
            <a:r>
              <a:rPr lang="en-NZ" sz="1000">
                <a:latin typeface="Segoe UI" panose="020B0502040204020203" pitchFamily="34" charset="0"/>
                <a:cs typeface="Segoe UI" panose="020B0502040204020203" pitchFamily="34" charset="0"/>
              </a:rPr>
              <a:t>regular contact between apprentices, admin staff, leading hands, supervisors, and owners builds a connected and supportive workplace.</a:t>
            </a:r>
          </a:p>
        </p:txBody>
      </p:sp>
    </p:spTree>
    <p:extLst>
      <p:ext uri="{BB962C8B-B14F-4D97-AF65-F5344CB8AC3E}">
        <p14:creationId xmlns:p14="http://schemas.microsoft.com/office/powerpoint/2010/main" val="1583453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276E01-151E-A85E-AB8D-9EC66C365CDA}"/>
              </a:ext>
            </a:extLst>
          </p:cNvPr>
          <p:cNvSpPr>
            <a:spLocks noGrp="1"/>
          </p:cNvSpPr>
          <p:nvPr>
            <p:ph type="ftr" sz="quarter" idx="3"/>
          </p:nvPr>
        </p:nvSpPr>
        <p:spPr>
          <a:xfrm>
            <a:off x="381000" y="6491347"/>
            <a:ext cx="1749599" cy="135673"/>
          </a:xfrm>
        </p:spPr>
        <p:txBody>
          <a:bodyPr/>
          <a:lstStyle/>
          <a:p>
            <a:r>
              <a:rPr lang="en-US"/>
              <a:t>Apprenticeship Toolkit</a:t>
            </a:r>
          </a:p>
        </p:txBody>
      </p:sp>
      <p:sp>
        <p:nvSpPr>
          <p:cNvPr id="3" name="Slide Number Placeholder 2">
            <a:extLst>
              <a:ext uri="{FF2B5EF4-FFF2-40B4-BE49-F238E27FC236}">
                <a16:creationId xmlns:a16="http://schemas.microsoft.com/office/drawing/2014/main" id="{7335CA6D-06E9-7295-6D6B-FE52F4180378}"/>
              </a:ext>
            </a:extLst>
          </p:cNvPr>
          <p:cNvSpPr>
            <a:spLocks noGrp="1"/>
          </p:cNvSpPr>
          <p:nvPr>
            <p:ph type="sldNum" sz="quarter" idx="4"/>
          </p:nvPr>
        </p:nvSpPr>
        <p:spPr/>
        <p:txBody>
          <a:bodyPr/>
          <a:lstStyle/>
          <a:p>
            <a:fld id="{1DF4AAA5-C268-2745-B477-E8FB4AEBEA9C}" type="slidenum">
              <a:rPr lang="en-US" smtClean="0"/>
              <a:pPr/>
              <a:t>25</a:t>
            </a:fld>
            <a:endParaRPr lang="en-US"/>
          </a:p>
        </p:txBody>
      </p:sp>
      <p:sp>
        <p:nvSpPr>
          <p:cNvPr id="4" name="TextBox 3">
            <a:extLst>
              <a:ext uri="{FF2B5EF4-FFF2-40B4-BE49-F238E27FC236}">
                <a16:creationId xmlns:a16="http://schemas.microsoft.com/office/drawing/2014/main" id="{24CAB65E-68E1-D0D4-15BA-D5C8EEB9D7EF}"/>
              </a:ext>
            </a:extLst>
          </p:cNvPr>
          <p:cNvSpPr txBox="1"/>
          <p:nvPr/>
        </p:nvSpPr>
        <p:spPr>
          <a:xfrm>
            <a:off x="381000" y="473165"/>
            <a:ext cx="1040967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templates</a:t>
            </a:r>
          </a:p>
        </p:txBody>
      </p:sp>
      <p:sp>
        <p:nvSpPr>
          <p:cNvPr id="5" name="Rectangle: Rounded Corners 74">
            <a:extLst>
              <a:ext uri="{FF2B5EF4-FFF2-40B4-BE49-F238E27FC236}">
                <a16:creationId xmlns:a16="http://schemas.microsoft.com/office/drawing/2014/main" id="{9DDB1031-9119-1A95-A099-E84C19C22FA9}"/>
              </a:ext>
            </a:extLst>
          </p:cNvPr>
          <p:cNvSpPr/>
          <p:nvPr/>
        </p:nvSpPr>
        <p:spPr>
          <a:xfrm>
            <a:off x="381000" y="1696824"/>
            <a:ext cx="5472193" cy="4015819"/>
          </a:xfrm>
          <a:prstGeom prst="roundRect">
            <a:avLst>
              <a:gd name="adj" fmla="val 1558"/>
            </a:avLst>
          </a:prstGeom>
          <a:solidFill>
            <a:srgbClr val="10273C">
              <a:alpha val="10000"/>
            </a:srgbClr>
          </a:solidFill>
          <a:ln>
            <a:noFill/>
          </a:ln>
          <a:effectLst>
            <a:outerShdw blurRad="63500" sx="101000" sy="101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764D1B0B-DE17-1CE7-D02C-E1AD1957497A}"/>
              </a:ext>
            </a:extLst>
          </p:cNvPr>
          <p:cNvGraphicFramePr>
            <a:graphicFrameLocks noGrp="1"/>
          </p:cNvGraphicFramePr>
          <p:nvPr>
            <p:extLst>
              <p:ext uri="{D42A27DB-BD31-4B8C-83A1-F6EECF244321}">
                <p14:modId xmlns:p14="http://schemas.microsoft.com/office/powerpoint/2010/main" val="2837078527"/>
              </p:ext>
            </p:extLst>
          </p:nvPr>
        </p:nvGraphicFramePr>
        <p:xfrm>
          <a:off x="459536" y="2083623"/>
          <a:ext cx="5320182" cy="3554304"/>
        </p:xfrm>
        <a:graphic>
          <a:graphicData uri="http://schemas.openxmlformats.org/drawingml/2006/table">
            <a:tbl>
              <a:tblPr/>
              <a:tblGrid>
                <a:gridCol w="760026">
                  <a:extLst>
                    <a:ext uri="{9D8B030D-6E8A-4147-A177-3AD203B41FA5}">
                      <a16:colId xmlns:a16="http://schemas.microsoft.com/office/drawing/2014/main" val="978901116"/>
                    </a:ext>
                  </a:extLst>
                </a:gridCol>
                <a:gridCol w="760026">
                  <a:extLst>
                    <a:ext uri="{9D8B030D-6E8A-4147-A177-3AD203B41FA5}">
                      <a16:colId xmlns:a16="http://schemas.microsoft.com/office/drawing/2014/main" val="1245126914"/>
                    </a:ext>
                  </a:extLst>
                </a:gridCol>
                <a:gridCol w="760026">
                  <a:extLst>
                    <a:ext uri="{9D8B030D-6E8A-4147-A177-3AD203B41FA5}">
                      <a16:colId xmlns:a16="http://schemas.microsoft.com/office/drawing/2014/main" val="1648439937"/>
                    </a:ext>
                  </a:extLst>
                </a:gridCol>
                <a:gridCol w="760026">
                  <a:extLst>
                    <a:ext uri="{9D8B030D-6E8A-4147-A177-3AD203B41FA5}">
                      <a16:colId xmlns:a16="http://schemas.microsoft.com/office/drawing/2014/main" val="4284409548"/>
                    </a:ext>
                  </a:extLst>
                </a:gridCol>
                <a:gridCol w="760026">
                  <a:extLst>
                    <a:ext uri="{9D8B030D-6E8A-4147-A177-3AD203B41FA5}">
                      <a16:colId xmlns:a16="http://schemas.microsoft.com/office/drawing/2014/main" val="1813575844"/>
                    </a:ext>
                  </a:extLst>
                </a:gridCol>
                <a:gridCol w="760026">
                  <a:extLst>
                    <a:ext uri="{9D8B030D-6E8A-4147-A177-3AD203B41FA5}">
                      <a16:colId xmlns:a16="http://schemas.microsoft.com/office/drawing/2014/main" val="3663742216"/>
                    </a:ext>
                  </a:extLst>
                </a:gridCol>
                <a:gridCol w="760026">
                  <a:extLst>
                    <a:ext uri="{9D8B030D-6E8A-4147-A177-3AD203B41FA5}">
                      <a16:colId xmlns:a16="http://schemas.microsoft.com/office/drawing/2014/main" val="1137274847"/>
                    </a:ext>
                  </a:extLst>
                </a:gridCol>
              </a:tblGrid>
              <a:tr h="294864">
                <a:tc>
                  <a:txBody>
                    <a:bodyPr/>
                    <a:lstStyle/>
                    <a:p>
                      <a:pPr algn="ctr" fontAlgn="t">
                        <a:spcAft>
                          <a:spcPts val="0"/>
                        </a:spcAft>
                        <a:buNone/>
                      </a:pPr>
                      <a:r>
                        <a:rPr lang="en-NZ" sz="1000" b="1">
                          <a:solidFill>
                            <a:schemeClr val="bg1"/>
                          </a:solidFill>
                          <a:effectLst/>
                          <a:latin typeface="+mn-lt"/>
                        </a:rPr>
                        <a:t>Sun</a:t>
                      </a:r>
                      <a:endParaRPr lang="en-NZ" sz="1000">
                        <a:solidFill>
                          <a:schemeClr val="bg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000" b="1">
                          <a:solidFill>
                            <a:schemeClr val="bg1"/>
                          </a:solidFill>
                          <a:effectLst/>
                          <a:latin typeface="+mn-lt"/>
                        </a:rPr>
                        <a:t>Mon</a:t>
                      </a:r>
                      <a:endParaRPr lang="en-NZ" sz="1000">
                        <a:solidFill>
                          <a:schemeClr val="bg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000" b="1">
                          <a:solidFill>
                            <a:schemeClr val="bg1"/>
                          </a:solidFill>
                          <a:effectLst/>
                          <a:latin typeface="+mn-lt"/>
                        </a:rPr>
                        <a:t>Tue</a:t>
                      </a:r>
                      <a:endParaRPr lang="en-NZ" sz="1000">
                        <a:solidFill>
                          <a:schemeClr val="bg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000" b="1">
                          <a:solidFill>
                            <a:schemeClr val="bg1"/>
                          </a:solidFill>
                          <a:effectLst/>
                          <a:latin typeface="+mn-lt"/>
                        </a:rPr>
                        <a:t>Wed</a:t>
                      </a:r>
                      <a:endParaRPr lang="en-NZ" sz="1000">
                        <a:solidFill>
                          <a:schemeClr val="bg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000" b="1">
                          <a:solidFill>
                            <a:schemeClr val="bg1"/>
                          </a:solidFill>
                          <a:effectLst/>
                          <a:latin typeface="+mn-lt"/>
                        </a:rPr>
                        <a:t>Thu</a:t>
                      </a:r>
                      <a:endParaRPr lang="en-NZ" sz="1000">
                        <a:solidFill>
                          <a:schemeClr val="bg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000" b="1">
                          <a:solidFill>
                            <a:schemeClr val="bg1"/>
                          </a:solidFill>
                          <a:effectLst/>
                          <a:latin typeface="+mn-lt"/>
                        </a:rPr>
                        <a:t>Fri</a:t>
                      </a:r>
                      <a:endParaRPr lang="en-NZ" sz="1000">
                        <a:solidFill>
                          <a:schemeClr val="bg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algn="ctr" fontAlgn="t">
                        <a:spcAft>
                          <a:spcPts val="0"/>
                        </a:spcAft>
                        <a:buNone/>
                      </a:pPr>
                      <a:r>
                        <a:rPr lang="en-NZ" sz="1000" b="1">
                          <a:solidFill>
                            <a:schemeClr val="bg1"/>
                          </a:solidFill>
                          <a:effectLst/>
                          <a:latin typeface="+mn-lt"/>
                        </a:rPr>
                        <a:t>Sat</a:t>
                      </a:r>
                      <a:endParaRPr lang="en-NZ" sz="1000">
                        <a:solidFill>
                          <a:schemeClr val="bg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3557536669"/>
                  </a:ext>
                </a:extLst>
              </a:tr>
              <a:tr h="743178">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900" b="1" i="0">
                          <a:solidFill>
                            <a:schemeClr val="tx1"/>
                          </a:solidFill>
                          <a:effectLst/>
                          <a:latin typeface="Segoe UI" panose="020B0502040204020203" pitchFamily="34" charset="0"/>
                          <a:cs typeface="Segoe UI" panose="020B0502040204020203" pitchFamily="34" charset="0"/>
                        </a:rPr>
                        <a:t>Apprentice catch-up</a:t>
                      </a:r>
                    </a:p>
                    <a:p>
                      <a:pPr algn="ctr" fontAlgn="t">
                        <a:lnSpc>
                          <a:spcPts val="980"/>
                        </a:lnSpc>
                        <a:spcAft>
                          <a:spcPts val="400"/>
                        </a:spcAft>
                        <a:buNone/>
                      </a:pPr>
                      <a:r>
                        <a:rPr lang="en-NZ" sz="900" b="0" i="0">
                          <a:solidFill>
                            <a:schemeClr val="tx1"/>
                          </a:solidFill>
                          <a:effectLst/>
                          <a:latin typeface="Segoe UI" panose="020B0502040204020203" pitchFamily="34" charset="0"/>
                          <a:cs typeface="Segoe UI" panose="020B0502040204020203" pitchFamily="34" charset="0"/>
                        </a:rPr>
                        <a:t>6:30 – 7:30am</a:t>
                      </a: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8994134"/>
                  </a:ext>
                </a:extLst>
              </a:tr>
              <a:tr h="743178">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900" b="1" i="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900" b="0" i="0" kern="120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2533472"/>
                  </a:ext>
                </a:extLst>
              </a:tr>
              <a:tr h="867208">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900" b="1" i="0">
                          <a:solidFill>
                            <a:schemeClr val="tx1"/>
                          </a:solidFill>
                          <a:effectLst/>
                          <a:latin typeface="Segoe UI" panose="020B0502040204020203" pitchFamily="34" charset="0"/>
                          <a:cs typeface="Segoe UI" panose="020B0502040204020203" pitchFamily="34" charset="0"/>
                        </a:rPr>
                        <a:t>Apprentice catch-up</a:t>
                      </a:r>
                    </a:p>
                    <a:p>
                      <a:pPr marL="0" algn="ctr" defTabSz="914400" rtl="0" eaLnBrk="1" fontAlgn="t" latinLnBrk="0" hangingPunct="1">
                        <a:lnSpc>
                          <a:spcPts val="980"/>
                        </a:lnSpc>
                        <a:spcAft>
                          <a:spcPts val="400"/>
                        </a:spcAft>
                        <a:buNone/>
                      </a:pPr>
                      <a:r>
                        <a:rPr lang="en-NZ" sz="900" b="0" i="0" kern="120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ts val="980"/>
                        </a:lnSpc>
                        <a:spcBef>
                          <a:spcPts val="0"/>
                        </a:spcBef>
                        <a:spcAft>
                          <a:spcPts val="400"/>
                        </a:spcAft>
                        <a:buClrTx/>
                        <a:buSzTx/>
                        <a:buFontTx/>
                        <a:buNone/>
                        <a:tabLst/>
                        <a:defRPr/>
                      </a:pPr>
                      <a:r>
                        <a:rPr lang="en-NZ" sz="900" b="1" i="0">
                          <a:solidFill>
                            <a:schemeClr val="tx1"/>
                          </a:solidFill>
                          <a:effectLst/>
                          <a:latin typeface="Segoe UI" panose="020B0502040204020203" pitchFamily="34" charset="0"/>
                          <a:cs typeface="Segoe UI" panose="020B0502040204020203" pitchFamily="34" charset="0"/>
                        </a:rPr>
                        <a:t>Training simulation</a:t>
                      </a:r>
                    </a:p>
                    <a:p>
                      <a:pPr marL="0" algn="ctr" defTabSz="914400" rtl="0" eaLnBrk="1" fontAlgn="t" latinLnBrk="0" hangingPunct="1">
                        <a:lnSpc>
                          <a:spcPts val="980"/>
                        </a:lnSpc>
                        <a:spcAft>
                          <a:spcPts val="400"/>
                        </a:spcAft>
                        <a:buNone/>
                      </a:pPr>
                      <a:r>
                        <a:rPr lang="en-NZ" sz="900" b="0" i="0" kern="1200">
                          <a:solidFill>
                            <a:schemeClr val="tx1"/>
                          </a:solidFill>
                          <a:effectLst/>
                          <a:latin typeface="Segoe UI" panose="020B0502040204020203" pitchFamily="34" charset="0"/>
                          <a:ea typeface="+mn-ea"/>
                          <a:cs typeface="Segoe UI" panose="020B0502040204020203" pitchFamily="34" charset="0"/>
                        </a:rPr>
                        <a:t>9:00am – 12:00pm</a:t>
                      </a: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762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1933392"/>
                  </a:ext>
                </a:extLst>
              </a:tr>
              <a:tr h="825680">
                <a:tc>
                  <a:txBody>
                    <a:bodyPr/>
                    <a:lstStyle/>
                    <a:p>
                      <a:pPr algn="ctr" fontAlgn="t">
                        <a:spcAft>
                          <a:spcPts val="600"/>
                        </a:spcAft>
                        <a:buNone/>
                      </a:pPr>
                      <a:endParaRPr lang="en-NZ" sz="1000">
                        <a:solidFill>
                          <a:schemeClr val="tx1"/>
                        </a:solidFill>
                        <a:effectLst/>
                        <a:latin typeface="+mn-lt"/>
                      </a:endParaRPr>
                    </a:p>
                  </a:txBody>
                  <a:tcPr marL="72000" marR="72000" marT="108000" marB="72000">
                    <a:lnL w="12700" cap="flat" cmpd="sng" algn="ctr">
                      <a:no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900" b="1" i="0">
                          <a:solidFill>
                            <a:schemeClr val="tx1"/>
                          </a:solidFill>
                          <a:effectLst/>
                          <a:latin typeface="Segoe UI" panose="020B0502040204020203" pitchFamily="34" charset="0"/>
                          <a:cs typeface="Segoe UI" panose="020B0502040204020203" pitchFamily="34" charset="0"/>
                        </a:rPr>
                        <a:t>Admin/ office support</a:t>
                      </a:r>
                    </a:p>
                    <a:p>
                      <a:pPr marL="0" algn="ctr" defTabSz="914400" rtl="0" eaLnBrk="1" fontAlgn="t" latinLnBrk="0" hangingPunct="1">
                        <a:lnSpc>
                          <a:spcPts val="980"/>
                        </a:lnSpc>
                        <a:spcAft>
                          <a:spcPts val="400"/>
                        </a:spcAft>
                        <a:buNone/>
                      </a:pPr>
                      <a:r>
                        <a:rPr lang="en-NZ" sz="900" b="0" i="0" kern="1200">
                          <a:solidFill>
                            <a:schemeClr val="tx1"/>
                          </a:solidFill>
                          <a:effectLst/>
                          <a:latin typeface="Segoe UI" panose="020B0502040204020203" pitchFamily="34" charset="0"/>
                          <a:ea typeface="+mn-ea"/>
                          <a:cs typeface="Segoe UI" panose="020B0502040204020203" pitchFamily="34" charset="0"/>
                        </a:rPr>
                        <a:t>3:00 – 4:00pm</a:t>
                      </a: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900" b="1" i="0">
                          <a:solidFill>
                            <a:schemeClr val="tx1"/>
                          </a:solidFill>
                          <a:effectLst/>
                          <a:latin typeface="Segoe UI" panose="020B0502040204020203" pitchFamily="34" charset="0"/>
                          <a:cs typeface="Segoe UI" panose="020B0502040204020203" pitchFamily="34" charset="0"/>
                        </a:rPr>
                        <a:t>Training Advisor check in</a:t>
                      </a:r>
                    </a:p>
                    <a:p>
                      <a:pPr marL="0" algn="ctr" defTabSz="914400" rtl="0" eaLnBrk="1" fontAlgn="t" latinLnBrk="0" hangingPunct="1">
                        <a:lnSpc>
                          <a:spcPts val="980"/>
                        </a:lnSpc>
                        <a:spcAft>
                          <a:spcPts val="400"/>
                        </a:spcAft>
                        <a:buNone/>
                      </a:pPr>
                      <a:r>
                        <a:rPr lang="en-NZ" sz="900" b="0" i="0" kern="1200">
                          <a:solidFill>
                            <a:schemeClr val="tx1"/>
                          </a:solidFill>
                          <a:effectLst/>
                          <a:latin typeface="Segoe UI" panose="020B0502040204020203" pitchFamily="34" charset="0"/>
                          <a:ea typeface="+mn-ea"/>
                          <a:cs typeface="Segoe UI" panose="020B0502040204020203" pitchFamily="34" charset="0"/>
                        </a:rPr>
                        <a:t>6:30 – 7:30am</a:t>
                      </a: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b="0" i="0" kern="1200">
                        <a:solidFill>
                          <a:schemeClr val="tx1"/>
                        </a:solidFill>
                        <a:effectLst/>
                        <a:latin typeface="Segoe UI" panose="020B0502040204020203" pitchFamily="34" charset="0"/>
                        <a:ea typeface="+mn-ea"/>
                        <a:cs typeface="Segoe UI" panose="020B0502040204020203" pitchFamily="34" charset="0"/>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r>
                        <a:rPr lang="en-NZ" sz="900" b="1" i="0">
                          <a:solidFill>
                            <a:schemeClr val="tx1"/>
                          </a:solidFill>
                          <a:effectLst/>
                          <a:latin typeface="Segoe UI" panose="020B0502040204020203" pitchFamily="34" charset="0"/>
                          <a:cs typeface="Segoe UI" panose="020B0502040204020203" pitchFamily="34" charset="0"/>
                        </a:rPr>
                        <a:t>Wellbeing check-ins</a:t>
                      </a:r>
                    </a:p>
                    <a:p>
                      <a:pPr marL="0" algn="ctr" defTabSz="914400" rtl="0" eaLnBrk="1" fontAlgn="t" latinLnBrk="0" hangingPunct="1">
                        <a:lnSpc>
                          <a:spcPts val="980"/>
                        </a:lnSpc>
                        <a:spcAft>
                          <a:spcPts val="400"/>
                        </a:spcAft>
                        <a:buNone/>
                      </a:pPr>
                      <a:r>
                        <a:rPr lang="en-NZ" sz="900" b="0" i="0" kern="1200">
                          <a:solidFill>
                            <a:schemeClr val="tx1"/>
                          </a:solidFill>
                          <a:effectLst/>
                          <a:latin typeface="Segoe UI" panose="020B0502040204020203" pitchFamily="34" charset="0"/>
                          <a:ea typeface="+mn-ea"/>
                          <a:cs typeface="Segoe UI" panose="020B0502040204020203" pitchFamily="34" charset="0"/>
                        </a:rPr>
                        <a:t>0.5 hours</a:t>
                      </a:r>
                      <a:endParaRPr lang="en-NZ" sz="900" b="0" i="0">
                        <a:solidFill>
                          <a:schemeClr val="tx1"/>
                        </a:solidFill>
                        <a:effectLst/>
                        <a:latin typeface="Segoe UI" panose="020B0502040204020203" pitchFamily="34" charset="0"/>
                        <a:cs typeface="Segoe UI" panose="020B0502040204020203" pitchFamily="34" charset="0"/>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76200" cap="flat" cmpd="sng" algn="ctr">
                      <a:solidFill>
                        <a:schemeClr val="accent5">
                          <a:lumMod val="40000"/>
                          <a:lumOff val="60000"/>
                        </a:schemeClr>
                      </a:solid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lnSpc>
                          <a:spcPts val="980"/>
                        </a:lnSpc>
                        <a:spcAft>
                          <a:spcPts val="400"/>
                        </a:spcAft>
                        <a:buNone/>
                      </a:pPr>
                      <a:endParaRPr lang="en-NZ" sz="900">
                        <a:solidFill>
                          <a:schemeClr val="tx1"/>
                        </a:solidFill>
                        <a:effectLst/>
                        <a:latin typeface="+mn-lt"/>
                      </a:endParaRPr>
                    </a:p>
                  </a:txBody>
                  <a:tcPr marL="72000" marR="72000" marT="108000" marB="72000">
                    <a:lnL w="762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098167"/>
                  </a:ext>
                </a:extLst>
              </a:tr>
            </a:tbl>
          </a:graphicData>
        </a:graphic>
      </p:graphicFrame>
      <p:sp>
        <p:nvSpPr>
          <p:cNvPr id="8" name="TextBox 7">
            <a:extLst>
              <a:ext uri="{FF2B5EF4-FFF2-40B4-BE49-F238E27FC236}">
                <a16:creationId xmlns:a16="http://schemas.microsoft.com/office/drawing/2014/main" id="{32D821A2-FC7B-B8F8-A6EF-5087808316B1}"/>
              </a:ext>
            </a:extLst>
          </p:cNvPr>
          <p:cNvSpPr txBox="1"/>
          <p:nvPr/>
        </p:nvSpPr>
        <p:spPr>
          <a:xfrm>
            <a:off x="381001" y="1762256"/>
            <a:ext cx="5463618"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Apprenticeship schedule</a:t>
            </a:r>
          </a:p>
        </p:txBody>
      </p:sp>
      <p:sp>
        <p:nvSpPr>
          <p:cNvPr id="10" name="TextBox 9">
            <a:extLst>
              <a:ext uri="{FF2B5EF4-FFF2-40B4-BE49-F238E27FC236}">
                <a16:creationId xmlns:a16="http://schemas.microsoft.com/office/drawing/2014/main" id="{B87FDD19-E488-5FE7-9F30-D727219FB7E6}"/>
              </a:ext>
            </a:extLst>
          </p:cNvPr>
          <p:cNvSpPr txBox="1"/>
          <p:nvPr/>
        </p:nvSpPr>
        <p:spPr>
          <a:xfrm>
            <a:off x="381000" y="1300978"/>
            <a:ext cx="4955626" cy="215444"/>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Monthly schedule template</a:t>
            </a:r>
          </a:p>
        </p:txBody>
      </p:sp>
      <p:sp>
        <p:nvSpPr>
          <p:cNvPr id="11" name="Rectangle 10">
            <a:extLst>
              <a:ext uri="{FF2B5EF4-FFF2-40B4-BE49-F238E27FC236}">
                <a16:creationId xmlns:a16="http://schemas.microsoft.com/office/drawing/2014/main" id="{BA96BE23-EE87-124F-F1C8-BEECD7A9288E}"/>
              </a:ext>
            </a:extLst>
          </p:cNvPr>
          <p:cNvSpPr/>
          <p:nvPr/>
        </p:nvSpPr>
        <p:spPr>
          <a:xfrm>
            <a:off x="5054600" y="3940174"/>
            <a:ext cx="727075" cy="793751"/>
          </a:xfrm>
          <a:prstGeom prst="rect">
            <a:avLst/>
          </a:prstGeom>
          <a:solidFill>
            <a:srgbClr val="E2E228">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787A1B-057E-7595-9338-E71846A7D4B1}"/>
              </a:ext>
            </a:extLst>
          </p:cNvPr>
          <p:cNvSpPr/>
          <p:nvPr/>
        </p:nvSpPr>
        <p:spPr>
          <a:xfrm>
            <a:off x="4295775" y="4803776"/>
            <a:ext cx="688975" cy="835024"/>
          </a:xfrm>
          <a:prstGeom prst="rect">
            <a:avLst/>
          </a:prstGeom>
          <a:solidFill>
            <a:srgbClr val="F05326">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C35969-6480-6133-BE72-AE79C091A8C8}"/>
              </a:ext>
            </a:extLst>
          </p:cNvPr>
          <p:cNvSpPr/>
          <p:nvPr/>
        </p:nvSpPr>
        <p:spPr>
          <a:xfrm>
            <a:off x="2777331" y="4805938"/>
            <a:ext cx="684212" cy="830699"/>
          </a:xfrm>
          <a:prstGeom prst="rect">
            <a:avLst/>
          </a:prstGeom>
          <a:solidFill>
            <a:srgbClr val="66686D">
              <a:alpha val="2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5C5199-041D-C160-BF97-4AEE145DE0F3}"/>
              </a:ext>
            </a:extLst>
          </p:cNvPr>
          <p:cNvSpPr/>
          <p:nvPr/>
        </p:nvSpPr>
        <p:spPr>
          <a:xfrm>
            <a:off x="1257301" y="4806949"/>
            <a:ext cx="685800" cy="831851"/>
          </a:xfrm>
          <a:prstGeom prst="rect">
            <a:avLst/>
          </a:prstGeom>
          <a:solidFill>
            <a:srgbClr val="2C5B66">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C63BA2-D6B1-F594-7ADE-976D69833281}"/>
              </a:ext>
            </a:extLst>
          </p:cNvPr>
          <p:cNvSpPr/>
          <p:nvPr/>
        </p:nvSpPr>
        <p:spPr>
          <a:xfrm>
            <a:off x="2774951" y="3940174"/>
            <a:ext cx="685800" cy="793751"/>
          </a:xfrm>
          <a:prstGeom prst="rect">
            <a:avLst/>
          </a:prstGeom>
          <a:solidFill>
            <a:srgbClr val="00A99D">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E4D267-777F-55C6-576F-B75496F8B257}"/>
              </a:ext>
            </a:extLst>
          </p:cNvPr>
          <p:cNvSpPr/>
          <p:nvPr/>
        </p:nvSpPr>
        <p:spPr>
          <a:xfrm>
            <a:off x="2773363" y="3197224"/>
            <a:ext cx="688975" cy="666751"/>
          </a:xfrm>
          <a:prstGeom prst="rect">
            <a:avLst/>
          </a:prstGeom>
          <a:solidFill>
            <a:srgbClr val="00A99D">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2B951B-CF7B-0DD3-4F24-45B57C049148}"/>
              </a:ext>
            </a:extLst>
          </p:cNvPr>
          <p:cNvSpPr/>
          <p:nvPr/>
        </p:nvSpPr>
        <p:spPr>
          <a:xfrm>
            <a:off x="2774950" y="2454274"/>
            <a:ext cx="688975" cy="666751"/>
          </a:xfrm>
          <a:prstGeom prst="rect">
            <a:avLst/>
          </a:prstGeom>
          <a:solidFill>
            <a:srgbClr val="00A99D">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2A7E337-FB96-756D-2F79-9375C1E2A4F9}"/>
              </a:ext>
            </a:extLst>
          </p:cNvPr>
          <p:cNvGrpSpPr/>
          <p:nvPr/>
        </p:nvGrpSpPr>
        <p:grpSpPr>
          <a:xfrm>
            <a:off x="5985473" y="1700306"/>
            <a:ext cx="3606762" cy="4556348"/>
            <a:chOff x="4484632" y="949078"/>
            <a:chExt cx="4104631" cy="5550636"/>
          </a:xfrm>
          <a:solidFill>
            <a:schemeClr val="accent5">
              <a:lumMod val="40000"/>
              <a:lumOff val="60000"/>
            </a:schemeClr>
          </a:solidFill>
        </p:grpSpPr>
        <p:sp>
          <p:nvSpPr>
            <p:cNvPr id="20" name="Rectangle 19">
              <a:extLst>
                <a:ext uri="{FF2B5EF4-FFF2-40B4-BE49-F238E27FC236}">
                  <a16:creationId xmlns:a16="http://schemas.microsoft.com/office/drawing/2014/main" id="{E12740A7-888C-59EA-814E-FEC6F2492FBF}"/>
                </a:ext>
              </a:extLst>
            </p:cNvPr>
            <p:cNvSpPr/>
            <p:nvPr/>
          </p:nvSpPr>
          <p:spPr>
            <a:xfrm>
              <a:off x="4484632" y="949078"/>
              <a:ext cx="4104631" cy="5550636"/>
            </a:xfrm>
            <a:prstGeom prst="rect">
              <a:avLst/>
            </a:prstGeom>
            <a:solidFill>
              <a:srgbClr val="00A99D">
                <a:alpha val="1670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D7AF077D-6D89-66C2-231D-4515035E870C}"/>
                </a:ext>
              </a:extLst>
            </p:cNvPr>
            <p:cNvSpPr/>
            <p:nvPr/>
          </p:nvSpPr>
          <p:spPr>
            <a:xfrm>
              <a:off x="4716280" y="1494202"/>
              <a:ext cx="3657600" cy="45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p:txBody>
        </p:sp>
        <p:sp>
          <p:nvSpPr>
            <p:cNvPr id="22" name="Rectangle 21">
              <a:extLst>
                <a:ext uri="{FF2B5EF4-FFF2-40B4-BE49-F238E27FC236}">
                  <a16:creationId xmlns:a16="http://schemas.microsoft.com/office/drawing/2014/main" id="{296F879D-698D-A27D-00C9-A0CC9A07DD0E}"/>
                </a:ext>
              </a:extLst>
            </p:cNvPr>
            <p:cNvSpPr/>
            <p:nvPr/>
          </p:nvSpPr>
          <p:spPr>
            <a:xfrm>
              <a:off x="4716280" y="2099900"/>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Date and time</a:t>
              </a:r>
            </a:p>
          </p:txBody>
        </p:sp>
        <p:sp>
          <p:nvSpPr>
            <p:cNvPr id="23" name="Rectangle 22">
              <a:extLst>
                <a:ext uri="{FF2B5EF4-FFF2-40B4-BE49-F238E27FC236}">
                  <a16:creationId xmlns:a16="http://schemas.microsoft.com/office/drawing/2014/main" id="{C525937D-9C5E-CE7A-7688-CBAEEA223A65}"/>
                </a:ext>
              </a:extLst>
            </p:cNvPr>
            <p:cNvSpPr/>
            <p:nvPr/>
          </p:nvSpPr>
          <p:spPr>
            <a:xfrm>
              <a:off x="4716280" y="2432828"/>
              <a:ext cx="1706880" cy="25892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a:t>
              </a:r>
            </a:p>
          </p:txBody>
        </p:sp>
        <p:sp>
          <p:nvSpPr>
            <p:cNvPr id="24" name="Rectangle 23">
              <a:extLst>
                <a:ext uri="{FF2B5EF4-FFF2-40B4-BE49-F238E27FC236}">
                  <a16:creationId xmlns:a16="http://schemas.microsoft.com/office/drawing/2014/main" id="{5ADA4F37-EB28-F495-670C-FB7BF85094F7}"/>
                </a:ext>
              </a:extLst>
            </p:cNvPr>
            <p:cNvSpPr/>
            <p:nvPr/>
          </p:nvSpPr>
          <p:spPr>
            <a:xfrm>
              <a:off x="4716280" y="2823881"/>
              <a:ext cx="3640174" cy="134718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25" name="Rectangle 24">
              <a:extLst>
                <a:ext uri="{FF2B5EF4-FFF2-40B4-BE49-F238E27FC236}">
                  <a16:creationId xmlns:a16="http://schemas.microsoft.com/office/drawing/2014/main" id="{DC7B9212-5EBB-D65E-AED1-5F1A97546C7C}"/>
                </a:ext>
              </a:extLst>
            </p:cNvPr>
            <p:cNvSpPr/>
            <p:nvPr/>
          </p:nvSpPr>
          <p:spPr>
            <a:xfrm>
              <a:off x="4716280" y="4290271"/>
              <a:ext cx="3640174" cy="57974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p:txBody>
        </p:sp>
        <p:sp>
          <p:nvSpPr>
            <p:cNvPr id="26" name="Rectangle 25">
              <a:extLst>
                <a:ext uri="{FF2B5EF4-FFF2-40B4-BE49-F238E27FC236}">
                  <a16:creationId xmlns:a16="http://schemas.microsoft.com/office/drawing/2014/main" id="{7E4DA1C7-C4CD-27A7-9583-BF943E5E9313}"/>
                </a:ext>
              </a:extLst>
            </p:cNvPr>
            <p:cNvSpPr/>
            <p:nvPr/>
          </p:nvSpPr>
          <p:spPr>
            <a:xfrm>
              <a:off x="4716280" y="4989218"/>
              <a:ext cx="3640174" cy="12706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p:txBody>
        </p:sp>
        <p:sp>
          <p:nvSpPr>
            <p:cNvPr id="27" name="Rectangle 26">
              <a:extLst>
                <a:ext uri="{FF2B5EF4-FFF2-40B4-BE49-F238E27FC236}">
                  <a16:creationId xmlns:a16="http://schemas.microsoft.com/office/drawing/2014/main" id="{FA1A67D9-196D-37AE-F8BD-CBD9D15027EA}"/>
                </a:ext>
              </a:extLst>
            </p:cNvPr>
            <p:cNvSpPr/>
            <p:nvPr/>
          </p:nvSpPr>
          <p:spPr>
            <a:xfrm>
              <a:off x="4716280" y="1086091"/>
              <a:ext cx="1213765"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Company logo</a:t>
              </a:r>
            </a:p>
          </p:txBody>
        </p:sp>
        <p:sp>
          <p:nvSpPr>
            <p:cNvPr id="28" name="Rectangle 27">
              <a:extLst>
                <a:ext uri="{FF2B5EF4-FFF2-40B4-BE49-F238E27FC236}">
                  <a16:creationId xmlns:a16="http://schemas.microsoft.com/office/drawing/2014/main" id="{A0E39EEF-47F3-A851-C6DF-A6316BF8431C}"/>
                </a:ext>
              </a:extLst>
            </p:cNvPr>
            <p:cNvSpPr/>
            <p:nvPr/>
          </p:nvSpPr>
          <p:spPr>
            <a:xfrm>
              <a:off x="6013022" y="1086091"/>
              <a:ext cx="1161243" cy="328041"/>
            </a:xfrm>
            <a:prstGeom prst="rect">
              <a:avLst/>
            </a:prstGeom>
            <a:solidFill>
              <a:srgbClr val="00A99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Association logo</a:t>
              </a:r>
            </a:p>
          </p:txBody>
        </p:sp>
      </p:grpSp>
      <p:cxnSp>
        <p:nvCxnSpPr>
          <p:cNvPr id="29" name="Straight Connector 28">
            <a:extLst>
              <a:ext uri="{FF2B5EF4-FFF2-40B4-BE49-F238E27FC236}">
                <a16:creationId xmlns:a16="http://schemas.microsoft.com/office/drawing/2014/main" id="{E5657FF7-3184-F63B-71CD-27A178B1BBEC}"/>
              </a:ext>
            </a:extLst>
          </p:cNvPr>
          <p:cNvCxnSpPr>
            <a:cxnSpLocks/>
          </p:cNvCxnSpPr>
          <p:nvPr/>
        </p:nvCxnSpPr>
        <p:spPr>
          <a:xfrm>
            <a:off x="6164087" y="2537328"/>
            <a:ext cx="32184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4C69D9E-9414-B396-2734-94D5DE25EA6C}"/>
              </a:ext>
            </a:extLst>
          </p:cNvPr>
          <p:cNvSpPr txBox="1"/>
          <p:nvPr/>
        </p:nvSpPr>
        <p:spPr>
          <a:xfrm>
            <a:off x="5980044" y="1311621"/>
            <a:ext cx="4955626" cy="215444"/>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Apprentice catch-up agenda template</a:t>
            </a:r>
          </a:p>
        </p:txBody>
      </p:sp>
    </p:spTree>
    <p:extLst>
      <p:ext uri="{BB962C8B-B14F-4D97-AF65-F5344CB8AC3E}">
        <p14:creationId xmlns:p14="http://schemas.microsoft.com/office/powerpoint/2010/main" val="2579608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DA4F65-897F-6D2D-86A7-BC8396F81A2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0FA4659-07E9-6DC6-60B6-9FC9B766EFB1}"/>
              </a:ext>
            </a:extLst>
          </p:cNvPr>
          <p:cNvSpPr>
            <a:spLocks noGrp="1"/>
          </p:cNvSpPr>
          <p:nvPr>
            <p:ph type="sldNum" sz="quarter" idx="4"/>
          </p:nvPr>
        </p:nvSpPr>
        <p:spPr/>
        <p:txBody>
          <a:bodyPr/>
          <a:lstStyle/>
          <a:p>
            <a:fld id="{1DF4AAA5-C268-2745-B477-E8FB4AEBEA9C}" type="slidenum">
              <a:rPr lang="en-US" smtClean="0"/>
              <a:pPr/>
              <a:t>26</a:t>
            </a:fld>
            <a:endParaRPr lang="en-US"/>
          </a:p>
        </p:txBody>
      </p:sp>
      <p:sp>
        <p:nvSpPr>
          <p:cNvPr id="4" name="TextBox 3">
            <a:extLst>
              <a:ext uri="{FF2B5EF4-FFF2-40B4-BE49-F238E27FC236}">
                <a16:creationId xmlns:a16="http://schemas.microsoft.com/office/drawing/2014/main" id="{0AADC75F-7294-26FC-4746-6EAF931C2EE9}"/>
              </a:ext>
            </a:extLst>
          </p:cNvPr>
          <p:cNvSpPr txBox="1"/>
          <p:nvPr/>
        </p:nvSpPr>
        <p:spPr>
          <a:xfrm>
            <a:off x="381000" y="1565275"/>
            <a:ext cx="6011863" cy="4480801"/>
          </a:xfrm>
          <a:prstGeom prst="rect">
            <a:avLst/>
          </a:prstGeom>
          <a:noFill/>
        </p:spPr>
        <p:txBody>
          <a:bodyPr wrap="square" lIns="0" tIns="0" rIns="0" bIns="0" numCol="2" spcCol="360000" rtlCol="0">
            <a:noAutofit/>
          </a:bodyPr>
          <a:lstStyle/>
          <a:p>
            <a:pPr>
              <a:lnSpc>
                <a:spcPts val="1300"/>
              </a:lnSpc>
              <a:spcAft>
                <a:spcPts val="600"/>
              </a:spcAft>
            </a:pPr>
            <a:r>
              <a:rPr lang="en-NZ" sz="1000" b="1">
                <a:latin typeface="Segoe UI" panose="020B0502040204020203" pitchFamily="34" charset="0"/>
                <a:cs typeface="Segoe UI" panose="020B0502040204020203" pitchFamily="34" charset="0"/>
              </a:rPr>
              <a:t>Attendees: </a:t>
            </a:r>
            <a:br>
              <a:rPr lang="en-NZ" sz="1000" b="1">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Apprentice, Training Advisor, Supervisor.</a:t>
            </a:r>
          </a:p>
          <a:p>
            <a:pPr>
              <a:lnSpc>
                <a:spcPts val="1300"/>
              </a:lnSpc>
              <a:spcAft>
                <a:spcPts val="300"/>
              </a:spcAft>
            </a:pPr>
            <a:r>
              <a:rPr lang="en-NZ" sz="1000" b="1">
                <a:latin typeface="Segoe UI" panose="020B0502040204020203" pitchFamily="34" charset="0"/>
                <a:cs typeface="Segoe UI" panose="020B0502040204020203" pitchFamily="34" charset="0"/>
              </a:rPr>
              <a:t>Welcome and Purpose </a:t>
            </a:r>
            <a:r>
              <a:rPr lang="en-NZ" sz="100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sets the focus: this meeting is about the apprentice’s qualification progress.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Quick check-in with apprentice on how they’re feeling about their training.</a:t>
            </a:r>
          </a:p>
          <a:p>
            <a:pPr>
              <a:lnSpc>
                <a:spcPts val="1300"/>
              </a:lnSpc>
              <a:spcAft>
                <a:spcPts val="300"/>
              </a:spcAft>
            </a:pPr>
            <a:r>
              <a:rPr lang="en-NZ" sz="1000" b="1">
                <a:latin typeface="Segoe UI" panose="020B0502040204020203" pitchFamily="34" charset="0"/>
                <a:cs typeface="Segoe UI" panose="020B0502040204020203" pitchFamily="34" charset="0"/>
              </a:rPr>
              <a:t>Review of Progress Against Training Plan </a:t>
            </a:r>
            <a:br>
              <a:rPr lang="en-NZ" sz="1000" b="1">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(15–20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Apprentice shares completed units/</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assessments since last meeting.</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Supervisor confirms on-job experience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provided and evidence gathered.</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updates on recorded credits, assessment sign-offs, and alignment with qualification requirements.</a:t>
            </a:r>
          </a:p>
          <a:p>
            <a:pPr>
              <a:lnSpc>
                <a:spcPts val="1300"/>
              </a:lnSpc>
              <a:spcAft>
                <a:spcPts val="300"/>
              </a:spcAft>
            </a:pPr>
            <a:r>
              <a:rPr lang="en-NZ" sz="1000" b="1">
                <a:latin typeface="Segoe UI" panose="020B0502040204020203" pitchFamily="34" charset="0"/>
                <a:cs typeface="Segoe UI" panose="020B0502040204020203" pitchFamily="34" charset="0"/>
              </a:rPr>
              <a:t>Addressing Barriers to Progress </a:t>
            </a:r>
            <a:r>
              <a:rPr lang="en-NZ" sz="100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Apprentice raises challenges (work exposure, understanding content, balancing workload).</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Supervisor identifies any gaps in work opportunities to meet unit standards.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suggests strategies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close gaps.</a:t>
            </a:r>
          </a:p>
          <a:p>
            <a:pPr>
              <a:lnSpc>
                <a:spcPts val="1300"/>
              </a:lnSpc>
              <a:spcAft>
                <a:spcPts val="300"/>
              </a:spcAft>
            </a:pPr>
            <a:r>
              <a:rPr lang="en-NZ" sz="1000" b="1">
                <a:latin typeface="Segoe UI" panose="020B0502040204020203" pitchFamily="34" charset="0"/>
                <a:cs typeface="Segoe UI" panose="020B0502040204020203" pitchFamily="34" charset="0"/>
              </a:rPr>
              <a:t>Roles &amp; Expectations Check-In </a:t>
            </a:r>
            <a:r>
              <a:rPr lang="en-NZ" sz="100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spc="-20">
                <a:latin typeface="Segoe UI" panose="020B0502040204020203" pitchFamily="34" charset="0"/>
                <a:cs typeface="Segoe UI" panose="020B0502040204020203" pitchFamily="34" charset="0"/>
              </a:rPr>
              <a:t>Briefly confirm everyone is clear on expectations.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reinforces apprentice agency </a:t>
            </a:r>
            <a:r>
              <a:rPr lang="en-NZ" sz="1000" spc="-20">
                <a:latin typeface="Segoe UI" panose="020B0502040204020203" pitchFamily="34" charset="0"/>
                <a:cs typeface="Segoe UI" panose="020B0502040204020203" pitchFamily="34" charset="0"/>
              </a:rPr>
              <a:t>and reminds them what support they can ask for.</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Escalate to a fuller discussion only if confusion or issues are raised.</a:t>
            </a:r>
          </a:p>
          <a:p>
            <a:pPr>
              <a:lnSpc>
                <a:spcPts val="1300"/>
              </a:lnSpc>
              <a:spcAft>
                <a:spcPts val="300"/>
              </a:spcAft>
            </a:pPr>
            <a:r>
              <a:rPr lang="en-NZ" sz="1000" b="1">
                <a:latin typeface="Segoe UI" panose="020B0502040204020203" pitchFamily="34" charset="0"/>
                <a:cs typeface="Segoe UI" panose="020B0502040204020203" pitchFamily="34" charset="0"/>
              </a:rPr>
              <a:t>Forward Planning </a:t>
            </a:r>
            <a:r>
              <a:rPr lang="en-NZ" sz="1000">
                <a:latin typeface="Segoe UI" panose="020B0502040204020203" pitchFamily="34" charset="0"/>
                <a:cs typeface="Segoe UI" panose="020B0502040204020203" pitchFamily="34" charset="0"/>
              </a:rPr>
              <a:t>(15 mins)</a:t>
            </a:r>
          </a:p>
          <a:p>
            <a:pPr marL="171450" lvl="0" indent="-171450">
              <a:lnSpc>
                <a:spcPts val="1300"/>
              </a:lnSpc>
              <a:spcAft>
                <a:spcPts val="300"/>
              </a:spcAft>
              <a:buClr>
                <a:srgbClr val="00A99D"/>
              </a:buClr>
              <a:buSzPct val="90000"/>
              <a:buFont typeface="System Font Regular"/>
              <a:buChar char="►"/>
            </a:pPr>
            <a:r>
              <a:rPr lang="en-NZ" sz="1000" spc="-20">
                <a:latin typeface="Segoe UI" panose="020B0502040204020203" pitchFamily="34" charset="0"/>
                <a:cs typeface="Segoe UI" panose="020B0502040204020203" pitchFamily="34" charset="0"/>
              </a:rPr>
              <a:t>Map out units and tasks for the next 1–2 months.</a:t>
            </a:r>
          </a:p>
          <a:p>
            <a:pPr marL="171450" lvl="0" indent="-171450">
              <a:lnSpc>
                <a:spcPts val="1300"/>
              </a:lnSpc>
              <a:spcAft>
                <a:spcPts val="300"/>
              </a:spcAft>
              <a:buClr>
                <a:srgbClr val="00A99D"/>
              </a:buClr>
              <a:buSzPct val="90000"/>
              <a:buFont typeface="System Font Regular"/>
              <a:buChar char="►"/>
            </a:pPr>
            <a:r>
              <a:rPr lang="en-NZ" sz="1000" spc="-10">
                <a:latin typeface="Segoe UI" panose="020B0502040204020203" pitchFamily="34" charset="0"/>
                <a:cs typeface="Segoe UI" panose="020B0502040204020203" pitchFamily="34" charset="0"/>
              </a:rPr>
              <a:t>Confirm evidence collection and responsibilities.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Set timelines for upcoming submissions or site visits.</a:t>
            </a:r>
          </a:p>
          <a:p>
            <a:pPr>
              <a:lnSpc>
                <a:spcPts val="1300"/>
              </a:lnSpc>
              <a:spcAft>
                <a:spcPts val="300"/>
              </a:spcAft>
            </a:pPr>
            <a:r>
              <a:rPr lang="en-NZ" sz="1000" b="1">
                <a:latin typeface="Segoe UI" panose="020B0502040204020203" pitchFamily="34" charset="0"/>
                <a:cs typeface="Segoe UI" panose="020B0502040204020203" pitchFamily="34" charset="0"/>
              </a:rPr>
              <a:t>Wellbeing and Support Check </a:t>
            </a:r>
            <a:r>
              <a:rPr lang="en-NZ" sz="1000">
                <a:latin typeface="Segoe UI" panose="020B0502040204020203" pitchFamily="34" charset="0"/>
                <a:cs typeface="Segoe UI" panose="020B0502040204020203" pitchFamily="34" charset="0"/>
              </a:rPr>
              <a:t>(5–10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Apprentice shares any concerns affecting training progress.</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Training advisor provides or brokers support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if needed.</a:t>
            </a:r>
          </a:p>
          <a:p>
            <a:pPr>
              <a:lnSpc>
                <a:spcPts val="1300"/>
              </a:lnSpc>
              <a:spcAft>
                <a:spcPts val="300"/>
              </a:spcAft>
            </a:pPr>
            <a:r>
              <a:rPr lang="en-NZ" sz="1000" b="1">
                <a:latin typeface="Segoe UI" panose="020B0502040204020203" pitchFamily="34" charset="0"/>
                <a:cs typeface="Segoe UI" panose="020B0502040204020203" pitchFamily="34" charset="0"/>
              </a:rPr>
              <a:t>Summary and Next Steps </a:t>
            </a:r>
            <a:r>
              <a:rPr lang="en-NZ" sz="1000">
                <a:latin typeface="Segoe UI" panose="020B0502040204020203" pitchFamily="34" charset="0"/>
                <a:cs typeface="Segoe UI" panose="020B0502040204020203" pitchFamily="34" charset="0"/>
              </a:rPr>
              <a:t>(5 mins)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Recap achievements and commitments.</a:t>
            </a:r>
          </a:p>
          <a:p>
            <a:pPr marL="171450" lvl="0"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Confirm next meeting date.</a:t>
            </a:r>
          </a:p>
          <a:p>
            <a:pPr marL="171450" lvl="0"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Document outcomes and circulate notes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all parties.</a:t>
            </a:r>
          </a:p>
          <a:p>
            <a:pPr>
              <a:lnSpc>
                <a:spcPts val="1300"/>
              </a:lnSpc>
              <a:spcAft>
                <a:spcPts val="600"/>
              </a:spcAft>
            </a:pPr>
            <a:endParaRPr lang="en-US" sz="100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B597D948-159C-371D-22EE-7D36C4981BBC}"/>
              </a:ext>
            </a:extLst>
          </p:cNvPr>
          <p:cNvSpPr txBox="1"/>
          <p:nvPr/>
        </p:nvSpPr>
        <p:spPr>
          <a:xfrm>
            <a:off x="381000" y="1178563"/>
            <a:ext cx="4955626"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Training Advisor catch-up template</a:t>
            </a:r>
          </a:p>
        </p:txBody>
      </p:sp>
      <p:sp>
        <p:nvSpPr>
          <p:cNvPr id="6" name="TextBox 5">
            <a:extLst>
              <a:ext uri="{FF2B5EF4-FFF2-40B4-BE49-F238E27FC236}">
                <a16:creationId xmlns:a16="http://schemas.microsoft.com/office/drawing/2014/main" id="{B26BA82E-98B9-68B0-E522-4C1A271B4F07}"/>
              </a:ext>
            </a:extLst>
          </p:cNvPr>
          <p:cNvSpPr txBox="1"/>
          <p:nvPr/>
        </p:nvSpPr>
        <p:spPr>
          <a:xfrm>
            <a:off x="6753225" y="1166777"/>
            <a:ext cx="2808288" cy="215444"/>
          </a:xfrm>
          <a:prstGeom prst="rect">
            <a:avLst/>
          </a:prstGeom>
          <a:noFill/>
        </p:spPr>
        <p:txBody>
          <a:bodyPr wrap="square" lIns="0" tIns="0" rIns="0" bIns="0">
            <a:spAutoFit/>
          </a:bodyPr>
          <a:lstStyle/>
          <a:p>
            <a:r>
              <a:rPr lang="en-NZ" sz="1400" b="1">
                <a:solidFill>
                  <a:srgbClr val="00A99D"/>
                </a:solidFill>
                <a:latin typeface="Segoe UI Black" panose="020B0502040204020203" pitchFamily="34" charset="0"/>
                <a:cs typeface="Segoe UI Black" panose="020B0502040204020203" pitchFamily="34" charset="0"/>
              </a:rPr>
              <a:t>Wellbeing check-in template</a:t>
            </a:r>
          </a:p>
        </p:txBody>
      </p:sp>
      <p:sp>
        <p:nvSpPr>
          <p:cNvPr id="8" name="TextBox 7">
            <a:extLst>
              <a:ext uri="{FF2B5EF4-FFF2-40B4-BE49-F238E27FC236}">
                <a16:creationId xmlns:a16="http://schemas.microsoft.com/office/drawing/2014/main" id="{69B5D41B-E194-2351-ACD2-82459E129156}"/>
              </a:ext>
            </a:extLst>
          </p:cNvPr>
          <p:cNvSpPr txBox="1"/>
          <p:nvPr/>
        </p:nvSpPr>
        <p:spPr>
          <a:xfrm>
            <a:off x="6753225" y="1565274"/>
            <a:ext cx="2808288" cy="4926073"/>
          </a:xfrm>
          <a:prstGeom prst="rect">
            <a:avLst/>
          </a:prstGeom>
          <a:noFill/>
        </p:spPr>
        <p:txBody>
          <a:bodyPr wrap="square" lIns="0" tIns="0" rIns="0" bIns="0" numCol="1" spcCol="360000" rtlCol="0">
            <a:noAutofit/>
          </a:bodyPr>
          <a:lstStyle/>
          <a:p>
            <a:pPr>
              <a:lnSpc>
                <a:spcPts val="1300"/>
              </a:lnSpc>
            </a:pPr>
            <a:r>
              <a:rPr lang="en-NZ" sz="1000" b="1">
                <a:latin typeface="Segoe UI" panose="020B0502040204020203" pitchFamily="34" charset="0"/>
                <a:cs typeface="Segoe UI" panose="020B0502040204020203" pitchFamily="34" charset="0"/>
              </a:rPr>
              <a:t>Wellbeing Check-In </a:t>
            </a:r>
            <a:r>
              <a:rPr lang="en-NZ" sz="1000">
                <a:latin typeface="Segoe UI" panose="020B0502040204020203" pitchFamily="34" charset="0"/>
                <a:cs typeface="Segoe UI" panose="020B0502040204020203" pitchFamily="34" charset="0"/>
              </a:rPr>
              <a:t>(10–15 minutes) </a:t>
            </a:r>
          </a:p>
          <a:p>
            <a:pPr>
              <a:lnSpc>
                <a:spcPts val="1300"/>
              </a:lnSpc>
              <a:spcAft>
                <a:spcPts val="300"/>
              </a:spcAft>
            </a:pPr>
            <a:r>
              <a:rPr lang="en-NZ" sz="1000" spc="-10">
                <a:latin typeface="Segoe UI" panose="020B0502040204020203" pitchFamily="34" charset="0"/>
                <a:cs typeface="Segoe UI" panose="020B0502040204020203" pitchFamily="34" charset="0"/>
              </a:rPr>
              <a:t>For use by the general manager or owner with each apprentice. </a:t>
            </a:r>
          </a:p>
          <a:p>
            <a:pPr>
              <a:lnSpc>
                <a:spcPts val="1100"/>
              </a:lnSpc>
              <a:spcAft>
                <a:spcPts val="600"/>
              </a:spcAft>
            </a:pPr>
            <a:r>
              <a:rPr lang="en-NZ" sz="900" i="1" spc="-20">
                <a:latin typeface="Segoe UI" panose="020B0502040204020203" pitchFamily="34" charset="0"/>
                <a:cs typeface="Segoe UI" panose="020B0502040204020203" pitchFamily="34" charset="0"/>
              </a:rPr>
              <a:t>It is strongly recommended that the general manager or owner conducts these check-ins in the apprentice’s ‘territory’ </a:t>
            </a:r>
            <a:r>
              <a:rPr lang="en-NZ" sz="900" i="1">
                <a:latin typeface="Segoe UI" panose="020B0502040204020203" pitchFamily="34" charset="0"/>
                <a:cs typeface="Segoe UI" panose="020B0502040204020203" pitchFamily="34" charset="0"/>
              </a:rPr>
              <a:t>– for example on their worksite or in the yard. </a:t>
            </a:r>
            <a:r>
              <a:rPr lang="en-NZ" sz="900" i="1" spc="-20">
                <a:latin typeface="Segoe UI" panose="020B0502040204020203" pitchFamily="34" charset="0"/>
                <a:cs typeface="Segoe UI" panose="020B0502040204020203" pitchFamily="34" charset="0"/>
              </a:rPr>
              <a:t>This </a:t>
            </a:r>
            <a:r>
              <a:rPr lang="en-NZ" sz="900" i="1">
                <a:latin typeface="Segoe UI" panose="020B0502040204020203" pitchFamily="34" charset="0"/>
                <a:cs typeface="Segoe UI" panose="020B0502040204020203" pitchFamily="34" charset="0"/>
              </a:rPr>
              <a:t>means the apprentice is more likely to feel </a:t>
            </a:r>
            <a:r>
              <a:rPr lang="en-NZ" sz="900" i="1" spc="-20">
                <a:latin typeface="Segoe UI" panose="020B0502040204020203" pitchFamily="34" charset="0"/>
                <a:cs typeface="Segoe UI" panose="020B0502040204020203" pitchFamily="34" charset="0"/>
              </a:rPr>
              <a:t>comfortable and speak openly. You can also consider using a phrase like “hey, I know you’re busy, but can you spare 15 minutes for a quick yarn”. This establishes that you know what the apprentice is doing is valuable, and again makes them more likely to be comfortable and speak openly.</a:t>
            </a:r>
          </a:p>
          <a:p>
            <a:pPr lvl="0">
              <a:lnSpc>
                <a:spcPts val="1300"/>
              </a:lnSpc>
              <a:spcAft>
                <a:spcPts val="300"/>
              </a:spcAft>
            </a:pPr>
            <a:r>
              <a:rPr lang="en-NZ" sz="1000" b="1">
                <a:latin typeface="Segoe UI" panose="020B0502040204020203" pitchFamily="34" charset="0"/>
                <a:cs typeface="Segoe UI" panose="020B0502040204020203" pitchFamily="34" charset="0"/>
              </a:rPr>
              <a:t>1. How are you going at work?</a:t>
            </a:r>
          </a:p>
          <a:p>
            <a:pPr marL="0" lvl="1" indent="-171450">
              <a:lnSpc>
                <a:spcPts val="1300"/>
              </a:lnSpc>
              <a:spcAft>
                <a:spcPts val="300"/>
              </a:spcAft>
              <a:buClr>
                <a:srgbClr val="00A99D"/>
              </a:buClr>
              <a:buSzPct val="90000"/>
              <a:buFont typeface="System Font Regular"/>
              <a:buChar char="►"/>
            </a:pPr>
            <a:r>
              <a:rPr lang="en-NZ" sz="1000" spc="-10">
                <a:latin typeface="Segoe UI" panose="020B0502040204020203" pitchFamily="34" charset="0"/>
                <a:cs typeface="Segoe UI" panose="020B0502040204020203" pitchFamily="34" charset="0"/>
              </a:rPr>
              <a:t>What’s going well for you on site or in training?</a:t>
            </a:r>
          </a:p>
          <a:p>
            <a:pPr marL="0" lvl="1"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Any challenges you’d like to talk through?</a:t>
            </a:r>
          </a:p>
          <a:p>
            <a:pPr lvl="0">
              <a:lnSpc>
                <a:spcPts val="1300"/>
              </a:lnSpc>
              <a:spcAft>
                <a:spcPts val="300"/>
              </a:spcAft>
            </a:pPr>
            <a:r>
              <a:rPr lang="en-NZ" sz="1000" b="1">
                <a:latin typeface="Segoe UI" panose="020B0502040204020203" pitchFamily="34" charset="0"/>
                <a:cs typeface="Segoe UI" panose="020B0502040204020203" pitchFamily="34" charset="0"/>
              </a:rPr>
              <a:t>2. How are things outside of work?</a:t>
            </a:r>
          </a:p>
          <a:p>
            <a:pPr marL="171450" lvl="1" indent="-171450">
              <a:lnSpc>
                <a:spcPts val="1300"/>
              </a:lnSpc>
              <a:spcAft>
                <a:spcPts val="300"/>
              </a:spcAft>
              <a:buClr>
                <a:srgbClr val="00A99D"/>
              </a:buClr>
              <a:buSzPct val="90000"/>
              <a:buFont typeface="System Font Regular"/>
              <a:buChar char="►"/>
            </a:pPr>
            <a:r>
              <a:rPr lang="en-NZ" sz="1000" spc="-10">
                <a:latin typeface="Segoe UI" panose="020B0502040204020203" pitchFamily="34" charset="0"/>
                <a:cs typeface="Segoe UI" panose="020B0502040204020203" pitchFamily="34" charset="0"/>
              </a:rPr>
              <a:t>Anything affecting your ability to focus or learn?</a:t>
            </a:r>
          </a:p>
          <a:p>
            <a:pPr marL="171450" lvl="1" indent="-171450">
              <a:lnSpc>
                <a:spcPts val="1300"/>
              </a:lnSpc>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Do you feel you’re balancing work, study, and personal life?</a:t>
            </a:r>
          </a:p>
          <a:p>
            <a:pPr lvl="0">
              <a:lnSpc>
                <a:spcPts val="1300"/>
              </a:lnSpc>
              <a:spcBef>
                <a:spcPts val="600"/>
              </a:spcBef>
              <a:spcAft>
                <a:spcPts val="300"/>
              </a:spcAft>
            </a:pPr>
            <a:r>
              <a:rPr lang="en-NZ" sz="1000" b="1">
                <a:latin typeface="Segoe UI" panose="020B0502040204020203" pitchFamily="34" charset="0"/>
                <a:cs typeface="Segoe UI" panose="020B0502040204020203" pitchFamily="34" charset="0"/>
              </a:rPr>
              <a:t>3. Support and Next Steps</a:t>
            </a:r>
          </a:p>
          <a:p>
            <a:pPr marL="171450" lvl="1" indent="-171450">
              <a:lnSpc>
                <a:spcPts val="1300"/>
              </a:lnSpc>
              <a:spcAft>
                <a:spcPts val="3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Is there anything the company can do to support you better?</a:t>
            </a:r>
          </a:p>
          <a:p>
            <a:pPr marL="171450" lvl="1" indent="-171450">
              <a:lnSpc>
                <a:spcPts val="1300"/>
              </a:lnSpc>
              <a:spcAft>
                <a:spcPts val="600"/>
              </a:spcAft>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Agree on any actions (e.g., extra training </a:t>
            </a:r>
            <a:r>
              <a:rPr lang="en-NZ" sz="1000" spc="-30">
                <a:latin typeface="Segoe UI" panose="020B0502040204020203" pitchFamily="34" charset="0"/>
                <a:cs typeface="Segoe UI" panose="020B0502040204020203" pitchFamily="34" charset="0"/>
              </a:rPr>
              <a:t>support, adjusting workload, providing resources).</a:t>
            </a:r>
          </a:p>
          <a:p>
            <a:pPr lvl="0">
              <a:lnSpc>
                <a:spcPts val="1300"/>
              </a:lnSpc>
              <a:spcAft>
                <a:spcPts val="300"/>
              </a:spcAft>
            </a:pPr>
            <a:r>
              <a:rPr lang="en-NZ" sz="1000" b="1">
                <a:latin typeface="Segoe UI" panose="020B0502040204020203" pitchFamily="34" charset="0"/>
                <a:cs typeface="Segoe UI" panose="020B0502040204020203" pitchFamily="34" charset="0"/>
              </a:rPr>
              <a:t>4. Wrap-up</a:t>
            </a:r>
          </a:p>
          <a:p>
            <a:pPr marL="171450" lvl="1" indent="-171450">
              <a:lnSpc>
                <a:spcPts val="1300"/>
              </a:lnSpc>
              <a:buClr>
                <a:srgbClr val="00A99D"/>
              </a:buClr>
              <a:buSzPct val="90000"/>
              <a:buFont typeface="System Font Regular"/>
              <a:buChar char="►"/>
            </a:pPr>
            <a:r>
              <a:rPr lang="en-NZ" sz="1000">
                <a:latin typeface="Segoe UI" panose="020B0502040204020203" pitchFamily="34" charset="0"/>
                <a:cs typeface="Segoe UI" panose="020B0502040204020203" pitchFamily="34" charset="0"/>
              </a:rPr>
              <a:t>Positive recognition of effort or progress.</a:t>
            </a:r>
          </a:p>
        </p:txBody>
      </p:sp>
    </p:spTree>
    <p:extLst>
      <p:ext uri="{BB962C8B-B14F-4D97-AF65-F5344CB8AC3E}">
        <p14:creationId xmlns:p14="http://schemas.microsoft.com/office/powerpoint/2010/main" val="4147548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2B734E-FC71-FBC5-B786-5274520161EB}"/>
              </a:ext>
            </a:extLst>
          </p:cNvPr>
          <p:cNvSpPr>
            <a:spLocks noGrp="1"/>
          </p:cNvSpPr>
          <p:nvPr>
            <p:ph type="sldNum" sz="quarter" idx="4"/>
          </p:nvPr>
        </p:nvSpPr>
        <p:spPr>
          <a:xfrm>
            <a:off x="9574026" y="6473995"/>
            <a:ext cx="331974" cy="99358"/>
          </a:xfrm>
        </p:spPr>
        <p:txBody>
          <a:bodyPr/>
          <a:lstStyle/>
          <a:p>
            <a:fld id="{1DF4AAA5-C268-2745-B477-E8FB4AEBEA9C}" type="slidenum">
              <a:rPr lang="en-US" smtClean="0"/>
              <a:pPr/>
              <a:t>27</a:t>
            </a:fld>
            <a:endParaRPr lang="en-US"/>
          </a:p>
        </p:txBody>
      </p:sp>
      <p:sp>
        <p:nvSpPr>
          <p:cNvPr id="68" name="TextBox 67">
            <a:extLst>
              <a:ext uri="{FF2B5EF4-FFF2-40B4-BE49-F238E27FC236}">
                <a16:creationId xmlns:a16="http://schemas.microsoft.com/office/drawing/2014/main" id="{FEA54636-59E3-15DF-F2A2-49D346737835}"/>
              </a:ext>
            </a:extLst>
          </p:cNvPr>
          <p:cNvSpPr txBox="1"/>
          <p:nvPr/>
        </p:nvSpPr>
        <p:spPr>
          <a:xfrm>
            <a:off x="381000" y="1159576"/>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apprentice version</a:t>
            </a:r>
          </a:p>
        </p:txBody>
      </p:sp>
      <p:sp>
        <p:nvSpPr>
          <p:cNvPr id="81" name="TextBox 80">
            <a:extLst>
              <a:ext uri="{FF2B5EF4-FFF2-40B4-BE49-F238E27FC236}">
                <a16:creationId xmlns:a16="http://schemas.microsoft.com/office/drawing/2014/main" id="{92FB3A7D-A4EC-2C6F-3750-BE63EDCE9F24}"/>
              </a:ext>
            </a:extLst>
          </p:cNvPr>
          <p:cNvSpPr txBox="1"/>
          <p:nvPr/>
        </p:nvSpPr>
        <p:spPr>
          <a:xfrm>
            <a:off x="381000" y="473165"/>
            <a:ext cx="1040967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Apprenticeship schedule examples</a:t>
            </a:r>
          </a:p>
        </p:txBody>
      </p:sp>
      <p:grpSp>
        <p:nvGrpSpPr>
          <p:cNvPr id="101" name="Group 100">
            <a:extLst>
              <a:ext uri="{FF2B5EF4-FFF2-40B4-BE49-F238E27FC236}">
                <a16:creationId xmlns:a16="http://schemas.microsoft.com/office/drawing/2014/main" id="{DE12CA46-43EA-5E74-0D03-1772F97C9498}"/>
              </a:ext>
            </a:extLst>
          </p:cNvPr>
          <p:cNvGrpSpPr/>
          <p:nvPr/>
        </p:nvGrpSpPr>
        <p:grpSpPr>
          <a:xfrm>
            <a:off x="381000" y="1427610"/>
            <a:ext cx="4115070" cy="5006983"/>
            <a:chOff x="277224" y="1561616"/>
            <a:chExt cx="4115070" cy="5006983"/>
          </a:xfrm>
        </p:grpSpPr>
        <p:sp>
          <p:nvSpPr>
            <p:cNvPr id="16" name="Rectangle 15">
              <a:extLst>
                <a:ext uri="{FF2B5EF4-FFF2-40B4-BE49-F238E27FC236}">
                  <a16:creationId xmlns:a16="http://schemas.microsoft.com/office/drawing/2014/main" id="{C359F992-A538-240A-D39A-385A89BD2D7A}"/>
                </a:ext>
              </a:extLst>
            </p:cNvPr>
            <p:cNvSpPr/>
            <p:nvPr/>
          </p:nvSpPr>
          <p:spPr>
            <a:xfrm>
              <a:off x="277224" y="1561616"/>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9215C61-3BB1-BB5C-A452-FED42AEF103B}"/>
                </a:ext>
              </a:extLst>
            </p:cNvPr>
            <p:cNvSpPr/>
            <p:nvPr/>
          </p:nvSpPr>
          <p:spPr>
            <a:xfrm>
              <a:off x="414499" y="2178144"/>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Apprentices</a:t>
              </a:r>
            </a:p>
          </p:txBody>
        </p:sp>
        <p:cxnSp>
          <p:nvCxnSpPr>
            <p:cNvPr id="18" name="Straight Connector 17">
              <a:extLst>
                <a:ext uri="{FF2B5EF4-FFF2-40B4-BE49-F238E27FC236}">
                  <a16:creationId xmlns:a16="http://schemas.microsoft.com/office/drawing/2014/main" id="{9E2F4D23-689A-AD60-9D17-F42B44C909C6}"/>
                </a:ext>
              </a:extLst>
            </p:cNvPr>
            <p:cNvCxnSpPr>
              <a:cxnSpLocks/>
            </p:cNvCxnSpPr>
            <p:nvPr/>
          </p:nvCxnSpPr>
          <p:spPr>
            <a:xfrm>
              <a:off x="404128" y="2694504"/>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50BC5D0-F5DC-2993-90CC-63B59B80C4D9}"/>
                </a:ext>
              </a:extLst>
            </p:cNvPr>
            <p:cNvSpPr/>
            <p:nvPr/>
          </p:nvSpPr>
          <p:spPr>
            <a:xfrm>
              <a:off x="326525" y="2683128"/>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21" name="Rectangle 20">
              <a:extLst>
                <a:ext uri="{FF2B5EF4-FFF2-40B4-BE49-F238E27FC236}">
                  <a16:creationId xmlns:a16="http://schemas.microsoft.com/office/drawing/2014/main" id="{FCD518B1-17C8-2A01-4C36-5D05F9B86C0F}"/>
                </a:ext>
              </a:extLst>
            </p:cNvPr>
            <p:cNvSpPr/>
            <p:nvPr/>
          </p:nvSpPr>
          <p:spPr>
            <a:xfrm>
              <a:off x="400854" y="2927909"/>
              <a:ext cx="3867805" cy="349702"/>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22" name="Rectangle 21">
              <a:extLst>
                <a:ext uri="{FF2B5EF4-FFF2-40B4-BE49-F238E27FC236}">
                  <a16:creationId xmlns:a16="http://schemas.microsoft.com/office/drawing/2014/main" id="{DB108BE2-0DB1-8F79-C131-CABE340F4F1A}"/>
                </a:ext>
              </a:extLst>
            </p:cNvPr>
            <p:cNvSpPr/>
            <p:nvPr/>
          </p:nvSpPr>
          <p:spPr>
            <a:xfrm>
              <a:off x="400854" y="3314577"/>
              <a:ext cx="3867805" cy="1226865"/>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Complete 2 pages of Academy of Builders workbook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Identify what you need to demonstrate / get signed off this week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Set a goal for the week</a:t>
              </a:r>
            </a:p>
          </p:txBody>
        </p:sp>
        <p:sp>
          <p:nvSpPr>
            <p:cNvPr id="23" name="Rectangle 22">
              <a:extLst>
                <a:ext uri="{FF2B5EF4-FFF2-40B4-BE49-F238E27FC236}">
                  <a16:creationId xmlns:a16="http://schemas.microsoft.com/office/drawing/2014/main" id="{DF3CC100-4F9A-CAAC-351B-36A337C453E8}"/>
                </a:ext>
              </a:extLst>
            </p:cNvPr>
            <p:cNvSpPr/>
            <p:nvPr/>
          </p:nvSpPr>
          <p:spPr>
            <a:xfrm>
              <a:off x="400854" y="4588481"/>
              <a:ext cx="3867805" cy="69595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Read job board in office</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Pre-read Academy of Builders workbook pages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Reflection on whether you achieved last weeks goal</a:t>
              </a:r>
            </a:p>
          </p:txBody>
        </p:sp>
        <p:sp>
          <p:nvSpPr>
            <p:cNvPr id="24" name="Rectangle 23">
              <a:extLst>
                <a:ext uri="{FF2B5EF4-FFF2-40B4-BE49-F238E27FC236}">
                  <a16:creationId xmlns:a16="http://schemas.microsoft.com/office/drawing/2014/main" id="{77811982-D627-2B31-9A27-CC020F02D605}"/>
                </a:ext>
              </a:extLst>
            </p:cNvPr>
            <p:cNvSpPr/>
            <p:nvPr/>
          </p:nvSpPr>
          <p:spPr>
            <a:xfrm>
              <a:off x="400855" y="5331471"/>
              <a:ext cx="3867805" cy="114992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1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Turn up early</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20" normalizeH="0" noProof="0">
                  <a:ln>
                    <a:noFill/>
                  </a:ln>
                  <a:solidFill>
                    <a:srgbClr val="36424A"/>
                  </a:solidFill>
                  <a:effectLst/>
                  <a:uLnTx/>
                  <a:uFillTx/>
                  <a:latin typeface="Segoe UI" panose="020B0502040204020203" pitchFamily="34" charset="0"/>
                  <a:cs typeface="Segoe UI" panose="020B0502040204020203" pitchFamily="34" charset="0"/>
                </a:rPr>
                <a:t>Know what pages of your workbook you need to be working on</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Phone off</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Admit if you need help</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Know what you need to get signed off on</a:t>
              </a:r>
            </a:p>
          </p:txBody>
        </p:sp>
      </p:grpSp>
      <p:sp>
        <p:nvSpPr>
          <p:cNvPr id="39" name="Footer Placeholder 1">
            <a:extLst>
              <a:ext uri="{FF2B5EF4-FFF2-40B4-BE49-F238E27FC236}">
                <a16:creationId xmlns:a16="http://schemas.microsoft.com/office/drawing/2014/main" id="{A5CB2167-2999-5274-C2CF-778CCEF645FF}"/>
              </a:ext>
            </a:extLst>
          </p:cNvPr>
          <p:cNvSpPr txBox="1">
            <a:spLocks/>
          </p:cNvSpPr>
          <p:nvPr/>
        </p:nvSpPr>
        <p:spPr>
          <a:xfrm>
            <a:off x="383624" y="6489700"/>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79" name="Rectangle 78">
            <a:extLst>
              <a:ext uri="{FF2B5EF4-FFF2-40B4-BE49-F238E27FC236}">
                <a16:creationId xmlns:a16="http://schemas.microsoft.com/office/drawing/2014/main" id="{1DFBDDA7-68AE-7500-FDAC-776E67B355F8}"/>
              </a:ext>
            </a:extLst>
          </p:cNvPr>
          <p:cNvSpPr/>
          <p:nvPr/>
        </p:nvSpPr>
        <p:spPr>
          <a:xfrm>
            <a:off x="5022856" y="1427610"/>
            <a:ext cx="4115070" cy="5006983"/>
          </a:xfrm>
          <a:prstGeom prst="rect">
            <a:avLst/>
          </a:prstGeom>
          <a:solidFill>
            <a:srgbClr val="00A99D">
              <a:alpha val="2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5BA613DC-C976-136B-DC27-8993820101B7}"/>
              </a:ext>
            </a:extLst>
          </p:cNvPr>
          <p:cNvSpPr/>
          <p:nvPr/>
        </p:nvSpPr>
        <p:spPr>
          <a:xfrm>
            <a:off x="5128214" y="2780643"/>
            <a:ext cx="3867805" cy="334313"/>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Attendees: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Marnie (leading hand), Sean, Ned, Griff (apprentices)</a:t>
            </a:r>
          </a:p>
        </p:txBody>
      </p:sp>
      <p:sp>
        <p:nvSpPr>
          <p:cNvPr id="56" name="Rectangle 55">
            <a:extLst>
              <a:ext uri="{FF2B5EF4-FFF2-40B4-BE49-F238E27FC236}">
                <a16:creationId xmlns:a16="http://schemas.microsoft.com/office/drawing/2014/main" id="{C2467E8D-FAE4-AF0E-91EF-0D9BC7ECD32E}"/>
              </a:ext>
            </a:extLst>
          </p:cNvPr>
          <p:cNvSpPr/>
          <p:nvPr/>
        </p:nvSpPr>
        <p:spPr>
          <a:xfrm>
            <a:off x="5128214" y="4762625"/>
            <a:ext cx="3867805" cy="526674"/>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Preparation:</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Read job board in office</a:t>
            </a:r>
          </a:p>
          <a:p>
            <a:pPr marL="131763" lvl="0" indent="-131763" defTabSz="914400">
              <a:buFont typeface="Arial" panose="020B0604020202020204" pitchFamily="34" charset="0"/>
              <a:buChar char="•"/>
              <a:defRPr/>
            </a:pPr>
            <a:r>
              <a:rPr lang="en-NZ" sz="800">
                <a:solidFill>
                  <a:srgbClr val="36424A"/>
                </a:solidFill>
                <a:latin typeface="Segoe UI" panose="020B0502040204020203" pitchFamily="34" charset="0"/>
                <a:cs typeface="Segoe UI" panose="020B0502040204020203" pitchFamily="34" charset="0"/>
              </a:rPr>
              <a:t>Check what their goals were last week and what they needed signed off</a:t>
            </a:r>
          </a:p>
        </p:txBody>
      </p:sp>
      <p:sp>
        <p:nvSpPr>
          <p:cNvPr id="57" name="Rectangle 56">
            <a:extLst>
              <a:ext uri="{FF2B5EF4-FFF2-40B4-BE49-F238E27FC236}">
                <a16:creationId xmlns:a16="http://schemas.microsoft.com/office/drawing/2014/main" id="{5BF25B1E-5A8A-1549-5FDE-3D1739132F09}"/>
              </a:ext>
            </a:extLst>
          </p:cNvPr>
          <p:cNvSpPr/>
          <p:nvPr/>
        </p:nvSpPr>
        <p:spPr>
          <a:xfrm>
            <a:off x="5128214" y="5344158"/>
            <a:ext cx="3867805" cy="1003727"/>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8000" tIns="36000" rIns="108000" bIns="36000" rtlCol="0" anchor="t"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Expectations: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You’re there first</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 know what work we have on and what opportunities that could give the apprentices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Only take urgent phone calls – explain why you’re taking a call</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Ask them questions</a:t>
            </a:r>
          </a:p>
          <a:p>
            <a:pPr marL="131763" marR="0" lvl="0"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800">
                <a:solidFill>
                  <a:srgbClr val="36424A"/>
                </a:solidFill>
                <a:latin typeface="Segoe UI" panose="020B0502040204020203" pitchFamily="34" charset="0"/>
                <a:cs typeface="Segoe UI" panose="020B0502040204020203" pitchFamily="34" charset="0"/>
              </a:rPr>
              <a:t>K</a:t>
            </a: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now where they’re up to in their workbooks</a:t>
            </a:r>
          </a:p>
        </p:txBody>
      </p:sp>
      <p:sp>
        <p:nvSpPr>
          <p:cNvPr id="80" name="Rectangle 79">
            <a:extLst>
              <a:ext uri="{FF2B5EF4-FFF2-40B4-BE49-F238E27FC236}">
                <a16:creationId xmlns:a16="http://schemas.microsoft.com/office/drawing/2014/main" id="{DD5E958C-A668-022B-F24F-737ECD4EBD52}"/>
              </a:ext>
            </a:extLst>
          </p:cNvPr>
          <p:cNvSpPr/>
          <p:nvPr/>
        </p:nvSpPr>
        <p:spPr>
          <a:xfrm>
            <a:off x="5160131" y="2044138"/>
            <a:ext cx="3744122" cy="514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catch-up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u="none" strike="noStrike" kern="1200" cap="none" spc="0" normalizeH="0" baseline="0" noProof="0">
                <a:ln>
                  <a:noFill/>
                </a:ln>
                <a:solidFill>
                  <a:srgbClr val="2C5B66"/>
                </a:solidFill>
                <a:effectLst/>
                <a:uLnTx/>
                <a:uFillTx/>
                <a:latin typeface="Segoe UI" panose="020B0502040204020203" pitchFamily="34" charset="0"/>
                <a:cs typeface="Segoe UI" panose="020B0502040204020203" pitchFamily="34" charset="0"/>
              </a:rPr>
              <a:t>Trainers</a:t>
            </a:r>
          </a:p>
        </p:txBody>
      </p:sp>
      <p:cxnSp>
        <p:nvCxnSpPr>
          <p:cNvPr id="85" name="Straight Connector 84">
            <a:extLst>
              <a:ext uri="{FF2B5EF4-FFF2-40B4-BE49-F238E27FC236}">
                <a16:creationId xmlns:a16="http://schemas.microsoft.com/office/drawing/2014/main" id="{3802F5A7-46DD-05A3-DF55-AD3A426F41DD}"/>
              </a:ext>
            </a:extLst>
          </p:cNvPr>
          <p:cNvCxnSpPr>
            <a:cxnSpLocks/>
          </p:cNvCxnSpPr>
          <p:nvPr/>
        </p:nvCxnSpPr>
        <p:spPr>
          <a:xfrm>
            <a:off x="5149760" y="2560498"/>
            <a:ext cx="3746044" cy="0"/>
          </a:xfrm>
          <a:prstGeom prst="line">
            <a:avLst/>
          </a:prstGeom>
          <a:ln w="12700">
            <a:solidFill>
              <a:srgbClr val="66686D"/>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E83C9092-2363-0A40-6284-53DC248C30C0}"/>
              </a:ext>
            </a:extLst>
          </p:cNvPr>
          <p:cNvGrpSpPr/>
          <p:nvPr/>
        </p:nvGrpSpPr>
        <p:grpSpPr>
          <a:xfrm>
            <a:off x="5169520" y="1495792"/>
            <a:ext cx="2643946" cy="471600"/>
            <a:chOff x="3780428" y="504209"/>
            <a:chExt cx="2643946" cy="471600"/>
          </a:xfrm>
        </p:grpSpPr>
        <p:sp>
          <p:nvSpPr>
            <p:cNvPr id="87" name="TextBox 86">
              <a:extLst>
                <a:ext uri="{FF2B5EF4-FFF2-40B4-BE49-F238E27FC236}">
                  <a16:creationId xmlns:a16="http://schemas.microsoft.com/office/drawing/2014/main" id="{7A9D20A9-CB9D-2A4F-8582-DB810477C7CB}"/>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8" name="Group 87">
              <a:extLst>
                <a:ext uri="{FF2B5EF4-FFF2-40B4-BE49-F238E27FC236}">
                  <a16:creationId xmlns:a16="http://schemas.microsoft.com/office/drawing/2014/main" id="{F33042B1-6A14-712A-3B3D-25765EEBB5D4}"/>
                </a:ext>
              </a:extLst>
            </p:cNvPr>
            <p:cNvGrpSpPr/>
            <p:nvPr/>
          </p:nvGrpSpPr>
          <p:grpSpPr>
            <a:xfrm>
              <a:off x="3780428" y="504209"/>
              <a:ext cx="471116" cy="471600"/>
              <a:chOff x="3143250" y="171450"/>
              <a:chExt cx="476250" cy="476250"/>
            </a:xfrm>
          </p:grpSpPr>
          <p:sp>
            <p:nvSpPr>
              <p:cNvPr id="93" name="Oval 92">
                <a:extLst>
                  <a:ext uri="{FF2B5EF4-FFF2-40B4-BE49-F238E27FC236}">
                    <a16:creationId xmlns:a16="http://schemas.microsoft.com/office/drawing/2014/main" id="{6004D926-8447-5C1C-70DF-60240A7A8529}"/>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Graphic 93" descr="Tools with solid fill">
                <a:extLst>
                  <a:ext uri="{FF2B5EF4-FFF2-40B4-BE49-F238E27FC236}">
                    <a16:creationId xmlns:a16="http://schemas.microsoft.com/office/drawing/2014/main" id="{3A952D16-A62C-CDBD-F88E-76755A2EDD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95" name="Oval 94">
                <a:extLst>
                  <a:ext uri="{FF2B5EF4-FFF2-40B4-BE49-F238E27FC236}">
                    <a16:creationId xmlns:a16="http://schemas.microsoft.com/office/drawing/2014/main" id="{E2946862-F4B1-2B4E-E1D0-77BD2F50E820}"/>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9" name="Group 88">
              <a:extLst>
                <a:ext uri="{FF2B5EF4-FFF2-40B4-BE49-F238E27FC236}">
                  <a16:creationId xmlns:a16="http://schemas.microsoft.com/office/drawing/2014/main" id="{AF9F7C52-6AA1-5C46-E8B5-AD6094CEF0B2}"/>
                </a:ext>
              </a:extLst>
            </p:cNvPr>
            <p:cNvGrpSpPr/>
            <p:nvPr/>
          </p:nvGrpSpPr>
          <p:grpSpPr>
            <a:xfrm>
              <a:off x="5020449" y="527732"/>
              <a:ext cx="1403925" cy="382487"/>
              <a:chOff x="5033959" y="529610"/>
              <a:chExt cx="1419224" cy="413022"/>
            </a:xfrm>
          </p:grpSpPr>
          <p:sp>
            <p:nvSpPr>
              <p:cNvPr id="90" name="Rectangle: Diagonal Corners Rounded 49">
                <a:extLst>
                  <a:ext uri="{FF2B5EF4-FFF2-40B4-BE49-F238E27FC236}">
                    <a16:creationId xmlns:a16="http://schemas.microsoft.com/office/drawing/2014/main" id="{B2298DEA-8519-2274-20B6-77463601B379}"/>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3D76FBFD-9789-D085-9EB0-C32B12948D70}"/>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92" name="Graphic 91" descr="Neighborhood with solid fill">
                <a:extLst>
                  <a:ext uri="{FF2B5EF4-FFF2-40B4-BE49-F238E27FC236}">
                    <a16:creationId xmlns:a16="http://schemas.microsoft.com/office/drawing/2014/main" id="{6935356C-8BA7-2B33-11BB-F25BC38B8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
        <p:nvSpPr>
          <p:cNvPr id="96" name="Rectangle 95">
            <a:extLst>
              <a:ext uri="{FF2B5EF4-FFF2-40B4-BE49-F238E27FC236}">
                <a16:creationId xmlns:a16="http://schemas.microsoft.com/office/drawing/2014/main" id="{7181FAFB-D5CD-28BC-49CC-DA4730FE0CFE}"/>
              </a:ext>
            </a:extLst>
          </p:cNvPr>
          <p:cNvSpPr/>
          <p:nvPr/>
        </p:nvSpPr>
        <p:spPr>
          <a:xfrm>
            <a:off x="5072157" y="2544359"/>
            <a:ext cx="2307348" cy="25892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i="1"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Wednesdays – 6:30 – 7:30am</a:t>
            </a:r>
          </a:p>
        </p:txBody>
      </p:sp>
      <p:sp>
        <p:nvSpPr>
          <p:cNvPr id="37" name="Rectangle 36">
            <a:extLst>
              <a:ext uri="{FF2B5EF4-FFF2-40B4-BE49-F238E27FC236}">
                <a16:creationId xmlns:a16="http://schemas.microsoft.com/office/drawing/2014/main" id="{96E820C9-B7FE-2F0F-CC01-AB3027CFC9D1}"/>
              </a:ext>
            </a:extLst>
          </p:cNvPr>
          <p:cNvSpPr/>
          <p:nvPr/>
        </p:nvSpPr>
        <p:spPr>
          <a:xfrm>
            <a:off x="5128214" y="3151487"/>
            <a:ext cx="3867805" cy="1564162"/>
          </a:xfrm>
          <a:prstGeom prst="rect">
            <a:avLst/>
          </a:prstGeom>
          <a:ln>
            <a:noFill/>
          </a:ln>
        </p:spPr>
        <p:style>
          <a:lnRef idx="2">
            <a:schemeClr val="dk1"/>
          </a:lnRef>
          <a:fillRef idx="1">
            <a:schemeClr val="lt1"/>
          </a:fillRef>
          <a:effectRef idx="0">
            <a:schemeClr val="dk1"/>
          </a:effectRef>
          <a:fontRef idx="minor">
            <a:schemeClr val="dk1"/>
          </a:fontRef>
        </p:style>
        <p:txBody>
          <a:bodyPr wrap="square" tIns="216000" bIns="36000" numCol="2" rtlCol="0" anchor="t"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1:</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told you what last week’s goal was and they’ve set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2: </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achieve this week’s goal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3:</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an opportunity for them to demonstrate a skill or get signed off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4:</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20" normalizeH="0" baseline="0" noProof="0">
                <a:ln>
                  <a:noFill/>
                </a:ln>
                <a:solidFill>
                  <a:srgbClr val="36424A"/>
                </a:solidFill>
                <a:effectLst/>
                <a:uLnTx/>
                <a:uFillTx/>
                <a:latin typeface="Segoe UI" panose="020B0502040204020203" pitchFamily="34" charset="0"/>
                <a:cs typeface="Segoe UI" panose="020B0502040204020203" pitchFamily="34" charset="0"/>
              </a:rPr>
              <a:t>You’ve identified something they’ve done in the last week they should be proud of</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5:</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They’ve asked you questions about WHY we do things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Goal 6:</a:t>
            </a:r>
            <a:br>
              <a:rPr kumimoji="0" lang="en-NZ" sz="8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8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You’ve explained their Unit Standard in terms of what that means they need to actually do on site</a:t>
            </a:r>
          </a:p>
        </p:txBody>
      </p:sp>
      <p:sp>
        <p:nvSpPr>
          <p:cNvPr id="59" name="TextBox 58">
            <a:extLst>
              <a:ext uri="{FF2B5EF4-FFF2-40B4-BE49-F238E27FC236}">
                <a16:creationId xmlns:a16="http://schemas.microsoft.com/office/drawing/2014/main" id="{62AF9B01-6735-C36F-2AB5-A48B009C75EA}"/>
              </a:ext>
            </a:extLst>
          </p:cNvPr>
          <p:cNvSpPr txBox="1"/>
          <p:nvPr/>
        </p:nvSpPr>
        <p:spPr>
          <a:xfrm>
            <a:off x="5112671" y="3136619"/>
            <a:ext cx="115388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Catch-up goals:</a:t>
            </a:r>
          </a:p>
        </p:txBody>
      </p:sp>
      <p:sp>
        <p:nvSpPr>
          <p:cNvPr id="121" name="TextBox 120">
            <a:extLst>
              <a:ext uri="{FF2B5EF4-FFF2-40B4-BE49-F238E27FC236}">
                <a16:creationId xmlns:a16="http://schemas.microsoft.com/office/drawing/2014/main" id="{35C6A019-482C-9377-74DD-80D28FC47F41}"/>
              </a:ext>
            </a:extLst>
          </p:cNvPr>
          <p:cNvSpPr txBox="1"/>
          <p:nvPr/>
        </p:nvSpPr>
        <p:spPr>
          <a:xfrm>
            <a:off x="5038473" y="1156667"/>
            <a:ext cx="3844771" cy="184666"/>
          </a:xfrm>
          <a:prstGeom prst="rect">
            <a:avLst/>
          </a:prstGeom>
          <a:noFill/>
        </p:spPr>
        <p:txBody>
          <a:bodyPr wrap="square" lIns="0" tIns="0" rIns="0" bIns="0">
            <a:spAutoFit/>
          </a:bodyPr>
          <a:lstStyle/>
          <a:p>
            <a:r>
              <a:rPr lang="en-NZ" sz="1200" b="1">
                <a:solidFill>
                  <a:srgbClr val="10273C"/>
                </a:solidFill>
                <a:latin typeface="Segoe UI Black" panose="020B0502040204020203" pitchFamily="34" charset="0"/>
                <a:cs typeface="Segoe UI Black" panose="020B0502040204020203" pitchFamily="34" charset="0"/>
              </a:rPr>
              <a:t>Apprentice catch-up agenda – </a:t>
            </a:r>
            <a:r>
              <a:rPr lang="en-NZ" sz="1200">
                <a:solidFill>
                  <a:srgbClr val="10273C"/>
                </a:solidFill>
                <a:latin typeface="Segoe UI" panose="020B0502040204020203" pitchFamily="34" charset="0"/>
                <a:cs typeface="Segoe UI" panose="020B0502040204020203" pitchFamily="34" charset="0"/>
              </a:rPr>
              <a:t>trainer version</a:t>
            </a:r>
          </a:p>
        </p:txBody>
      </p:sp>
      <p:grpSp>
        <p:nvGrpSpPr>
          <p:cNvPr id="6" name="Group 5">
            <a:extLst>
              <a:ext uri="{FF2B5EF4-FFF2-40B4-BE49-F238E27FC236}">
                <a16:creationId xmlns:a16="http://schemas.microsoft.com/office/drawing/2014/main" id="{3626F27B-FA48-78E2-F5D9-34DD914E4744}"/>
              </a:ext>
            </a:extLst>
          </p:cNvPr>
          <p:cNvGrpSpPr/>
          <p:nvPr/>
        </p:nvGrpSpPr>
        <p:grpSpPr>
          <a:xfrm>
            <a:off x="512900" y="1507168"/>
            <a:ext cx="2643946" cy="471600"/>
            <a:chOff x="3780428" y="504209"/>
            <a:chExt cx="2643946" cy="471600"/>
          </a:xfrm>
        </p:grpSpPr>
        <p:sp>
          <p:nvSpPr>
            <p:cNvPr id="7" name="TextBox 6">
              <a:extLst>
                <a:ext uri="{FF2B5EF4-FFF2-40B4-BE49-F238E27FC236}">
                  <a16:creationId xmlns:a16="http://schemas.microsoft.com/office/drawing/2014/main" id="{398EA31A-260B-BB06-2628-60D9B4CE57C2}"/>
                </a:ext>
              </a:extLst>
            </p:cNvPr>
            <p:cNvSpPr txBox="1"/>
            <p:nvPr/>
          </p:nvSpPr>
          <p:spPr>
            <a:xfrm>
              <a:off x="4189473" y="600656"/>
              <a:ext cx="754937" cy="276999"/>
            </a:xfrm>
            <a:prstGeom prst="rect">
              <a:avLst/>
            </a:prstGeom>
            <a:noFill/>
          </p:spPr>
          <p:txBody>
            <a:bodyPr wrap="square" rtlCol="0">
              <a:spAutoFit/>
            </a:bodyPr>
            <a:lstStyle/>
            <a:p>
              <a:pPr lvl="0">
                <a:defRPr/>
              </a:pPr>
              <a:r>
                <a:rPr lang="en-NZ" sz="600" b="1" cap="all">
                  <a:solidFill>
                    <a:srgbClr val="2C5B66"/>
                  </a:solidFill>
                  <a:latin typeface="Segoe UI Black" panose="020B0502040204020203" pitchFamily="34" charset="0"/>
                  <a:cs typeface="Segoe UI Black" panose="020B0502040204020203" pitchFamily="34" charset="0"/>
                </a:rPr>
                <a:t>Buildings </a:t>
              </a:r>
              <a:br>
                <a:rPr lang="en-NZ" sz="600" b="1" cap="all">
                  <a:solidFill>
                    <a:srgbClr val="2C5B66"/>
                  </a:solidFill>
                  <a:latin typeface="Segoe UI Black" panose="020B0502040204020203" pitchFamily="34" charset="0"/>
                  <a:cs typeface="Segoe UI Black" panose="020B0502040204020203" pitchFamily="34" charset="0"/>
                </a:rPr>
              </a:br>
              <a:r>
                <a:rPr lang="en-NZ" sz="600" b="1" cap="all">
                  <a:solidFill>
                    <a:srgbClr val="2C5B66"/>
                  </a:solidFill>
                  <a:latin typeface="Segoe UI Black" panose="020B0502040204020203" pitchFamily="34" charset="0"/>
                  <a:cs typeface="Segoe UI Black" panose="020B0502040204020203" pitchFamily="34" charset="0"/>
                </a:rPr>
                <a:t>R’ Us</a:t>
              </a:r>
            </a:p>
          </p:txBody>
        </p:sp>
        <p:grpSp>
          <p:nvGrpSpPr>
            <p:cNvPr id="8" name="Group 7">
              <a:extLst>
                <a:ext uri="{FF2B5EF4-FFF2-40B4-BE49-F238E27FC236}">
                  <a16:creationId xmlns:a16="http://schemas.microsoft.com/office/drawing/2014/main" id="{D7ABBFAF-649E-3DDF-B7E1-D1676ED6546E}"/>
                </a:ext>
              </a:extLst>
            </p:cNvPr>
            <p:cNvGrpSpPr/>
            <p:nvPr/>
          </p:nvGrpSpPr>
          <p:grpSpPr>
            <a:xfrm>
              <a:off x="3780428" y="504209"/>
              <a:ext cx="471116" cy="471600"/>
              <a:chOff x="3143250" y="171450"/>
              <a:chExt cx="476250" cy="476250"/>
            </a:xfrm>
          </p:grpSpPr>
          <p:sp>
            <p:nvSpPr>
              <p:cNvPr id="13" name="Oval 12">
                <a:extLst>
                  <a:ext uri="{FF2B5EF4-FFF2-40B4-BE49-F238E27FC236}">
                    <a16:creationId xmlns:a16="http://schemas.microsoft.com/office/drawing/2014/main" id="{A639483E-B3D6-6306-C547-A94759A1CFCA}"/>
                  </a:ext>
                </a:extLst>
              </p:cNvPr>
              <p:cNvSpPr/>
              <p:nvPr/>
            </p:nvSpPr>
            <p:spPr>
              <a:xfrm>
                <a:off x="3143250" y="171450"/>
                <a:ext cx="476250" cy="476250"/>
              </a:xfrm>
              <a:prstGeom prst="ellipse">
                <a:avLst/>
              </a:prstGeom>
              <a:solidFill>
                <a:srgbClr val="2C5B66">
                  <a:alpha val="6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Graphic 13" descr="Tools with solid fill">
                <a:extLst>
                  <a:ext uri="{FF2B5EF4-FFF2-40B4-BE49-F238E27FC236}">
                    <a16:creationId xmlns:a16="http://schemas.microsoft.com/office/drawing/2014/main" id="{7F52DB98-B9F5-E2F7-887A-68E91BC55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2699" y="260350"/>
                <a:ext cx="290052" cy="290052"/>
              </a:xfrm>
              <a:prstGeom prst="rect">
                <a:avLst/>
              </a:prstGeom>
            </p:spPr>
          </p:pic>
          <p:sp>
            <p:nvSpPr>
              <p:cNvPr id="15" name="Oval 14">
                <a:extLst>
                  <a:ext uri="{FF2B5EF4-FFF2-40B4-BE49-F238E27FC236}">
                    <a16:creationId xmlns:a16="http://schemas.microsoft.com/office/drawing/2014/main" id="{1C17B02B-13EE-9C4F-0062-55976BBD2AFF}"/>
                  </a:ext>
                </a:extLst>
              </p:cNvPr>
              <p:cNvSpPr/>
              <p:nvPr/>
            </p:nvSpPr>
            <p:spPr>
              <a:xfrm>
                <a:off x="3172849" y="196850"/>
                <a:ext cx="417052" cy="41705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21EA2044-6240-FF88-1988-294B5049262D}"/>
                </a:ext>
              </a:extLst>
            </p:cNvPr>
            <p:cNvGrpSpPr/>
            <p:nvPr/>
          </p:nvGrpSpPr>
          <p:grpSpPr>
            <a:xfrm>
              <a:off x="5020449" y="527732"/>
              <a:ext cx="1403925" cy="382487"/>
              <a:chOff x="5033959" y="529610"/>
              <a:chExt cx="1419224" cy="413022"/>
            </a:xfrm>
          </p:grpSpPr>
          <p:sp>
            <p:nvSpPr>
              <p:cNvPr id="10" name="Rectangle: Diagonal Corners Rounded 49">
                <a:extLst>
                  <a:ext uri="{FF2B5EF4-FFF2-40B4-BE49-F238E27FC236}">
                    <a16:creationId xmlns:a16="http://schemas.microsoft.com/office/drawing/2014/main" id="{2FAF92DF-B0B8-FB7F-087E-52F8F3EADF75}"/>
                  </a:ext>
                </a:extLst>
              </p:cNvPr>
              <p:cNvSpPr/>
              <p:nvPr/>
            </p:nvSpPr>
            <p:spPr>
              <a:xfrm>
                <a:off x="5033959" y="529610"/>
                <a:ext cx="1419224" cy="413022"/>
              </a:xfrm>
              <a:prstGeom prst="round2DiagRect">
                <a:avLst/>
              </a:prstGeom>
              <a:solidFill>
                <a:srgbClr val="2C5B66">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218B23D-16D3-8C11-2059-C0B435845DCA}"/>
                  </a:ext>
                </a:extLst>
              </p:cNvPr>
              <p:cNvSpPr txBox="1"/>
              <p:nvPr/>
            </p:nvSpPr>
            <p:spPr>
              <a:xfrm>
                <a:off x="5389230" y="566623"/>
                <a:ext cx="1024978" cy="338994"/>
              </a:xfrm>
              <a:prstGeom prst="rect">
                <a:avLst/>
              </a:prstGeom>
              <a:noFill/>
            </p:spPr>
            <p:txBody>
              <a:bodyPr wrap="square" rtlCol="0">
                <a:spAutoFit/>
              </a:bodyPr>
              <a:lstStyle/>
              <a:p>
                <a:pPr lvl="0" defTabSz="914400">
                  <a:lnSpc>
                    <a:spcPct val="90000"/>
                  </a:lnSpc>
                  <a:defRPr/>
                </a:pPr>
                <a:r>
                  <a:rPr lang="en-NZ" sz="800" b="1">
                    <a:solidFill>
                      <a:prstClr val="white"/>
                    </a:solidFill>
                    <a:latin typeface="Segoe UI" panose="020B0502040204020203" pitchFamily="34" charset="0"/>
                    <a:cs typeface="Segoe UI" panose="020B0502040204020203" pitchFamily="34" charset="0"/>
                  </a:rPr>
                  <a:t>Association of Building Masters</a:t>
                </a:r>
              </a:p>
            </p:txBody>
          </p:sp>
          <p:pic>
            <p:nvPicPr>
              <p:cNvPr id="12" name="Graphic 11" descr="Neighborhood with solid fill">
                <a:extLst>
                  <a:ext uri="{FF2B5EF4-FFF2-40B4-BE49-F238E27FC236}">
                    <a16:creationId xmlns:a16="http://schemas.microsoft.com/office/drawing/2014/main" id="{93285F58-0DEB-51BE-3AC3-01D79F6CEF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635" y="566369"/>
                <a:ext cx="311612" cy="311612"/>
              </a:xfrm>
              <a:prstGeom prst="rect">
                <a:avLst/>
              </a:prstGeom>
            </p:spPr>
          </p:pic>
        </p:grpSp>
      </p:grpSp>
    </p:spTree>
    <p:extLst>
      <p:ext uri="{BB962C8B-B14F-4D97-AF65-F5344CB8AC3E}">
        <p14:creationId xmlns:p14="http://schemas.microsoft.com/office/powerpoint/2010/main" val="87399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nstruction workers sitting on a ledge&#10;&#10;AI-generated content may be incorrect.">
            <a:extLst>
              <a:ext uri="{FF2B5EF4-FFF2-40B4-BE49-F238E27FC236}">
                <a16:creationId xmlns:a16="http://schemas.microsoft.com/office/drawing/2014/main" id="{8A74BAF8-C397-693E-BBE7-684F1B1EF9A7}"/>
              </a:ext>
            </a:extLst>
          </p:cNvPr>
          <p:cNvPicPr>
            <a:picLocks noChangeAspect="1"/>
          </p:cNvPicPr>
          <p:nvPr/>
        </p:nvPicPr>
        <p:blipFill>
          <a:blip r:embed="rId3"/>
          <a:stretch>
            <a:fillRect/>
          </a:stretch>
        </p:blipFill>
        <p:spPr>
          <a:xfrm>
            <a:off x="-1" y="0"/>
            <a:ext cx="9906001" cy="6858000"/>
          </a:xfrm>
          <a:prstGeom prst="rect">
            <a:avLst/>
          </a:prstGeom>
        </p:spPr>
      </p:pic>
      <p:sp>
        <p:nvSpPr>
          <p:cNvPr id="6" name="TextBox 5">
            <a:extLst>
              <a:ext uri="{FF2B5EF4-FFF2-40B4-BE49-F238E27FC236}">
                <a16:creationId xmlns:a16="http://schemas.microsoft.com/office/drawing/2014/main" id="{3BBA5BC6-69CE-FF71-CA30-9C82B79674D0}"/>
              </a:ext>
            </a:extLst>
          </p:cNvPr>
          <p:cNvSpPr txBox="1"/>
          <p:nvPr/>
        </p:nvSpPr>
        <p:spPr>
          <a:xfrm>
            <a:off x="6290075" y="3283019"/>
            <a:ext cx="3559480" cy="1438855"/>
          </a:xfrm>
          <a:prstGeom prst="rect">
            <a:avLst/>
          </a:prstGeom>
          <a:noFill/>
        </p:spPr>
        <p:txBody>
          <a:bodyPr wrap="square" lIns="288000">
            <a:spAutoFit/>
          </a:bodyPr>
          <a:lstStyle/>
          <a:p>
            <a:pPr>
              <a:lnSpc>
                <a:spcPts val="3520"/>
              </a:lnSpc>
            </a:pPr>
            <a:r>
              <a:rPr lang="en-NZ" sz="3200" b="1" kern="100" spc="-20" dirty="0">
                <a:solidFill>
                  <a:schemeClr val="bg1"/>
                </a:solidFill>
                <a:latin typeface="Segoe UI Black" panose="020B0502040204020203" pitchFamily="34" charset="0"/>
                <a:ea typeface="Aptos" panose="020B0004020202020204" pitchFamily="34" charset="0"/>
                <a:cs typeface="Segoe UI Black" panose="020B0502040204020203" pitchFamily="34" charset="0"/>
              </a:rPr>
              <a:t>Apprenticeship</a:t>
            </a:r>
            <a:r>
              <a:rPr lang="en-NZ" sz="3200" b="1" kern="100" dirty="0">
                <a:solidFill>
                  <a:schemeClr val="bg1"/>
                </a:solidFill>
                <a:latin typeface="Segoe UI Black" panose="020B0502040204020203" pitchFamily="34" charset="0"/>
                <a:ea typeface="Aptos" panose="020B0004020202020204" pitchFamily="34" charset="0"/>
                <a:cs typeface="Segoe UI Black" panose="020B0502040204020203" pitchFamily="34" charset="0"/>
              </a:rPr>
              <a:t> Progression</a:t>
            </a:r>
          </a:p>
          <a:p>
            <a:pPr>
              <a:lnSpc>
                <a:spcPts val="3520"/>
              </a:lnSpc>
            </a:pPr>
            <a:r>
              <a:rPr lang="en-NZ" sz="3200" b="1" kern="100" dirty="0">
                <a:solidFill>
                  <a:schemeClr val="bg1"/>
                </a:solidFill>
                <a:latin typeface="Segoe UI Black" panose="020B0502040204020203" pitchFamily="34" charset="0"/>
                <a:ea typeface="Aptos" panose="020B0004020202020204" pitchFamily="34" charset="0"/>
                <a:cs typeface="Segoe UI Black" panose="020B0502040204020203" pitchFamily="34" charset="0"/>
              </a:rPr>
              <a:t>Framework</a:t>
            </a:r>
          </a:p>
        </p:txBody>
      </p:sp>
    </p:spTree>
    <p:extLst>
      <p:ext uri="{BB962C8B-B14F-4D97-AF65-F5344CB8AC3E}">
        <p14:creationId xmlns:p14="http://schemas.microsoft.com/office/powerpoint/2010/main" val="2807119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4A08B8-9A8B-7201-3043-9D5C32C02A99}"/>
              </a:ext>
            </a:extLst>
          </p:cNvPr>
          <p:cNvSpPr/>
          <p:nvPr/>
        </p:nvSpPr>
        <p:spPr>
          <a:xfrm>
            <a:off x="0" y="0"/>
            <a:ext cx="3189288" cy="6858000"/>
          </a:xfrm>
          <a:prstGeom prst="rect">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F98D772-C51C-6F80-615E-4246BB91DF35}"/>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234D5C4-89CA-3411-2FE3-D261EBB8C532}"/>
              </a:ext>
            </a:extLst>
          </p:cNvPr>
          <p:cNvSpPr>
            <a:spLocks noGrp="1"/>
          </p:cNvSpPr>
          <p:nvPr>
            <p:ph type="sldNum" sz="quarter" idx="4"/>
          </p:nvPr>
        </p:nvSpPr>
        <p:spPr/>
        <p:txBody>
          <a:bodyPr/>
          <a:lstStyle/>
          <a:p>
            <a:fld id="{1DF4AAA5-C268-2745-B477-E8FB4AEBEA9C}" type="slidenum">
              <a:rPr lang="en-US" smtClean="0"/>
              <a:pPr/>
              <a:t>29</a:t>
            </a:fld>
            <a:endParaRPr lang="en-US"/>
          </a:p>
        </p:txBody>
      </p:sp>
      <p:sp>
        <p:nvSpPr>
          <p:cNvPr id="5" name="TextBox 4">
            <a:extLst>
              <a:ext uri="{FF2B5EF4-FFF2-40B4-BE49-F238E27FC236}">
                <a16:creationId xmlns:a16="http://schemas.microsoft.com/office/drawing/2014/main" id="{13925C2C-358F-EC19-05B0-93AC84BA082E}"/>
              </a:ext>
            </a:extLst>
          </p:cNvPr>
          <p:cNvSpPr txBox="1"/>
          <p:nvPr/>
        </p:nvSpPr>
        <p:spPr>
          <a:xfrm>
            <a:off x="403101" y="2887925"/>
            <a:ext cx="2784602" cy="3359766"/>
          </a:xfrm>
          <a:prstGeom prst="rect">
            <a:avLst/>
          </a:prstGeom>
          <a:noFill/>
        </p:spPr>
        <p:txBody>
          <a:bodyPr wrap="square" lIns="0" tIns="0" rIns="0" bIns="0" rtlCol="0">
            <a:spAutoFit/>
          </a:bodyPr>
          <a:lstStyle/>
          <a:p>
            <a:pPr>
              <a:lnSpc>
                <a:spcPts val="1380"/>
              </a:lnSpc>
              <a:spcAft>
                <a:spcPts val="500"/>
              </a:spcAft>
            </a:pPr>
            <a:r>
              <a:rPr lang="en-NZ" sz="1100" b="1" dirty="0">
                <a:solidFill>
                  <a:schemeClr val="bg1"/>
                </a:solidFill>
                <a:latin typeface="Segoe UI Semibold" panose="020B0502040204020203" pitchFamily="34" charset="0"/>
                <a:cs typeface="Segoe UI Semibold" panose="020B0502040204020203" pitchFamily="34" charset="0"/>
              </a:rPr>
              <a:t>The Apprenticeship Progression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Framework provides:</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Clear expectations for apprentices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at each stage of their development.</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Observable behaviours that </a:t>
            </a:r>
            <a:br>
              <a:rPr lang="en-NZ" sz="1100" b="1" dirty="0">
                <a:solidFill>
                  <a:schemeClr val="bg1"/>
                </a:solidFill>
                <a:latin typeface="Segoe UI Semibold" panose="020B0502040204020203" pitchFamily="34" charset="0"/>
                <a:cs typeface="Segoe UI Semibold" panose="020B0502040204020203" pitchFamily="34" charset="0"/>
              </a:rPr>
            </a:br>
            <a:r>
              <a:rPr lang="en-NZ" sz="1100" b="1" dirty="0">
                <a:solidFill>
                  <a:schemeClr val="bg1"/>
                </a:solidFill>
                <a:latin typeface="Segoe UI Semibold" panose="020B0502040204020203" pitchFamily="34" charset="0"/>
                <a:cs typeface="Segoe UI Semibold" panose="020B0502040204020203" pitchFamily="34" charset="0"/>
              </a:rPr>
              <a:t>employers can assess fairly.</a:t>
            </a:r>
          </a:p>
          <a:p>
            <a:pPr marL="171450" lvl="0" indent="-171450">
              <a:lnSpc>
                <a:spcPts val="1380"/>
              </a:lnSpc>
              <a:spcAft>
                <a:spcPts val="500"/>
              </a:spcAft>
              <a:buClr>
                <a:schemeClr val="bg1"/>
              </a:buClr>
              <a:buSzPct val="90000"/>
              <a:buFont typeface="System Font Regular"/>
              <a:buChar char="►"/>
            </a:pPr>
            <a:r>
              <a:rPr lang="en-NZ" sz="1100" b="1" dirty="0">
                <a:solidFill>
                  <a:schemeClr val="bg1"/>
                </a:solidFill>
                <a:latin typeface="Segoe UI Semibold" panose="020B0502040204020203" pitchFamily="34" charset="0"/>
                <a:cs typeface="Segoe UI Semibold" panose="020B0502040204020203" pitchFamily="34" charset="0"/>
              </a:rPr>
              <a:t>Progression milestones that link </a:t>
            </a:r>
            <a:r>
              <a:rPr lang="en-NZ" sz="1100" b="1" spc="-10" dirty="0">
                <a:solidFill>
                  <a:schemeClr val="bg1"/>
                </a:solidFill>
                <a:latin typeface="Segoe UI Semibold" panose="020B0502040204020203" pitchFamily="34" charset="0"/>
                <a:cs typeface="Segoe UI Semibold" panose="020B0502040204020203" pitchFamily="34" charset="0"/>
              </a:rPr>
              <a:t>apprentice growth with business value.</a:t>
            </a:r>
          </a:p>
          <a:p>
            <a:pPr>
              <a:lnSpc>
                <a:spcPts val="1380"/>
              </a:lnSpc>
              <a:spcAft>
                <a:spcPts val="500"/>
              </a:spcAft>
            </a:pPr>
            <a:r>
              <a:rPr lang="en-NZ" sz="1100" b="1" spc="-10" dirty="0">
                <a:solidFill>
                  <a:schemeClr val="bg1"/>
                </a:solidFill>
                <a:latin typeface="Segoe UI Semibold" panose="020B0502040204020203" pitchFamily="34" charset="0"/>
                <a:cs typeface="Segoe UI Semibold" panose="020B0502040204020203" pitchFamily="34" charset="0"/>
              </a:rPr>
              <a:t>By applying them consistently, apprentices </a:t>
            </a:r>
            <a:r>
              <a:rPr lang="en-NZ" sz="1100" b="1" dirty="0">
                <a:solidFill>
                  <a:schemeClr val="bg1"/>
                </a:solidFill>
                <a:latin typeface="Segoe UI Semibold" panose="020B0502040204020203" pitchFamily="34" charset="0"/>
                <a:cs typeface="Segoe UI Semibold" panose="020B0502040204020203" pitchFamily="34" charset="0"/>
              </a:rPr>
              <a:t>understand what success looks like, and employers gain confidence in when an apprentice is ready to progress.</a:t>
            </a:r>
          </a:p>
          <a:p>
            <a:pPr>
              <a:lnSpc>
                <a:spcPts val="1380"/>
              </a:lnSpc>
              <a:spcAft>
                <a:spcPts val="500"/>
              </a:spcAft>
            </a:pPr>
            <a:r>
              <a:rPr lang="en-NZ" sz="1100" b="1" dirty="0">
                <a:solidFill>
                  <a:schemeClr val="bg1"/>
                </a:solidFill>
                <a:latin typeface="Segoe UI Semibold" panose="020B0502040204020203" pitchFamily="34" charset="0"/>
                <a:cs typeface="Segoe UI Semibold" panose="020B0502040204020203" pitchFamily="34" charset="0"/>
              </a:rPr>
              <a:t>This guide explains how to use the </a:t>
            </a:r>
            <a:r>
              <a:rPr lang="en-NZ" sz="1100" b="1" spc="-10" dirty="0">
                <a:solidFill>
                  <a:schemeClr val="bg1"/>
                </a:solidFill>
                <a:latin typeface="Segoe UI Semibold" panose="020B0502040204020203" pitchFamily="34" charset="0"/>
                <a:cs typeface="Segoe UI Semibold" panose="020B0502040204020203" pitchFamily="34" charset="0"/>
              </a:rPr>
              <a:t>Apprenticeship Progression Framework in </a:t>
            </a:r>
            <a:r>
              <a:rPr lang="en-NZ" sz="1100" b="1" dirty="0">
                <a:solidFill>
                  <a:schemeClr val="bg1"/>
                </a:solidFill>
                <a:latin typeface="Segoe UI Semibold" panose="020B0502040204020203" pitchFamily="34" charset="0"/>
                <a:cs typeface="Segoe UI Semibold" panose="020B0502040204020203" pitchFamily="34" charset="0"/>
              </a:rPr>
              <a:t>practice. It also shows how to customise KPIs so they fit your company’s unique trade, culture, and way of working.</a:t>
            </a:r>
          </a:p>
        </p:txBody>
      </p:sp>
      <p:sp>
        <p:nvSpPr>
          <p:cNvPr id="6" name="TextBox 5">
            <a:extLst>
              <a:ext uri="{FF2B5EF4-FFF2-40B4-BE49-F238E27FC236}">
                <a16:creationId xmlns:a16="http://schemas.microsoft.com/office/drawing/2014/main" id="{9F5FD48C-1B70-2F22-7F02-8358DDC2EC28}"/>
              </a:ext>
            </a:extLst>
          </p:cNvPr>
          <p:cNvSpPr txBox="1"/>
          <p:nvPr/>
        </p:nvSpPr>
        <p:spPr>
          <a:xfrm>
            <a:off x="381000" y="2139454"/>
            <a:ext cx="2608385" cy="646331"/>
          </a:xfrm>
          <a:prstGeom prst="rect">
            <a:avLst/>
          </a:prstGeom>
          <a:noFill/>
        </p:spPr>
        <p:txBody>
          <a:bodyPr wrap="square" lIns="0" tIns="0" rIns="0" bIns="0">
            <a:spAutoFit/>
          </a:bodyPr>
          <a:lstStyle/>
          <a:p>
            <a:r>
              <a:rPr lang="en-NZ" sz="1400" b="1">
                <a:solidFill>
                  <a:schemeClr val="bg1"/>
                </a:solidFill>
                <a:latin typeface="Segoe UI Black" panose="020B0502040204020203" pitchFamily="34" charset="0"/>
                <a:cs typeface="Segoe UI Black" panose="020B0502040204020203" pitchFamily="34" charset="0"/>
              </a:rPr>
              <a:t>Purpose of </a:t>
            </a:r>
            <a:br>
              <a:rPr lang="en-NZ" sz="1400" b="1">
                <a:solidFill>
                  <a:schemeClr val="bg1"/>
                </a:solidFill>
                <a:latin typeface="Segoe UI Black" panose="020B0502040204020203" pitchFamily="34" charset="0"/>
                <a:cs typeface="Segoe UI Black" panose="020B0502040204020203" pitchFamily="34" charset="0"/>
              </a:rPr>
            </a:br>
            <a:r>
              <a:rPr lang="en-NZ" sz="1400" b="1">
                <a:solidFill>
                  <a:schemeClr val="bg1"/>
                </a:solidFill>
                <a:latin typeface="Segoe UI Black" panose="020B0502040204020203" pitchFamily="34" charset="0"/>
                <a:cs typeface="Segoe UI Black" panose="020B0502040204020203" pitchFamily="34" charset="0"/>
              </a:rPr>
              <a:t>Apprenticeship Progression Framework</a:t>
            </a:r>
          </a:p>
        </p:txBody>
      </p:sp>
      <p:sp>
        <p:nvSpPr>
          <p:cNvPr id="7" name="TextBox 6">
            <a:extLst>
              <a:ext uri="{FF2B5EF4-FFF2-40B4-BE49-F238E27FC236}">
                <a16:creationId xmlns:a16="http://schemas.microsoft.com/office/drawing/2014/main" id="{1FD1C6C0-E311-8EED-B121-6598C40A1D13}"/>
              </a:ext>
            </a:extLst>
          </p:cNvPr>
          <p:cNvSpPr txBox="1"/>
          <p:nvPr/>
        </p:nvSpPr>
        <p:spPr>
          <a:xfrm>
            <a:off x="6753225" y="1195871"/>
            <a:ext cx="2808288" cy="4862554"/>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apply the Apprenticeship Progression Framework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Introduce early: </a:t>
            </a:r>
            <a:r>
              <a:rPr lang="en-NZ" sz="1000">
                <a:latin typeface="Segoe UI" panose="020B0502040204020203" pitchFamily="34" charset="0"/>
                <a:cs typeface="Segoe UI" panose="020B0502040204020203" pitchFamily="34" charset="0"/>
              </a:rPr>
              <a:t>Share the Key Performance Indicators (KPIs) with apprentices at the start of each stage so they know what’s expected.</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Observe regularly: </a:t>
            </a:r>
            <a:r>
              <a:rPr lang="en-NZ" sz="1000">
                <a:latin typeface="Segoe UI" panose="020B0502040204020203" pitchFamily="34" charset="0"/>
                <a:cs typeface="Segoe UI" panose="020B0502040204020203" pitchFamily="34" charset="0"/>
              </a:rPr>
              <a:t>Supervisors should note examples of apprentices meeting (or not meeting) each KPI in daily work.</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formally: </a:t>
            </a:r>
            <a:r>
              <a:rPr lang="en-NZ" sz="1000">
                <a:latin typeface="Segoe UI" panose="020B0502040204020203" pitchFamily="34" charset="0"/>
                <a:cs typeface="Segoe UI" panose="020B0502040204020203" pitchFamily="34" charset="0"/>
              </a:rPr>
              <a:t>Use KPIs during 1:1 reviews (e.g., every 3 months) to assess readiness to progress.</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Give feedback: </a:t>
            </a:r>
            <a:r>
              <a:rPr lang="en-NZ" sz="1000">
                <a:latin typeface="Segoe UI" panose="020B0502040204020203" pitchFamily="34" charset="0"/>
                <a:cs typeface="Segoe UI" panose="020B0502040204020203" pitchFamily="34" charset="0"/>
              </a:rPr>
              <a:t>Be specific — refer to behaviours in the KPIs (e.g., “You checked your own work for quality before signing </a:t>
            </a:r>
            <a:r>
              <a:rPr lang="en-NZ" sz="1000" spc="-20">
                <a:latin typeface="Segoe UI" panose="020B0502040204020203" pitchFamily="34" charset="0"/>
                <a:cs typeface="Segoe UI" panose="020B0502040204020203" pitchFamily="34" charset="0"/>
              </a:rPr>
              <a:t>it </a:t>
            </a:r>
            <a:br>
              <a:rPr lang="en-NZ" sz="1000" spc="-20">
                <a:latin typeface="Segoe UI" panose="020B0502040204020203" pitchFamily="34" charset="0"/>
                <a:cs typeface="Segoe UI" panose="020B0502040204020203" pitchFamily="34" charset="0"/>
              </a:rPr>
            </a:br>
            <a:r>
              <a:rPr lang="en-NZ" sz="1000" spc="-20">
                <a:latin typeface="Segoe UI" panose="020B0502040204020203" pitchFamily="34" charset="0"/>
                <a:cs typeface="Segoe UI" panose="020B0502040204020203" pitchFamily="34" charset="0"/>
              </a:rPr>
              <a:t>off — that meets the responsibility KPI.”).</a:t>
            </a:r>
          </a:p>
          <a:p>
            <a:pPr marL="228600" lvl="0" indent="-228600">
              <a:lnSpc>
                <a:spcPts val="132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Decide progression: </a:t>
            </a:r>
            <a:r>
              <a:rPr lang="en-NZ" sz="1000">
                <a:latin typeface="Segoe UI" panose="020B0502040204020203" pitchFamily="34" charset="0"/>
                <a:cs typeface="Segoe UI" panose="020B0502040204020203" pitchFamily="34" charset="0"/>
              </a:rPr>
              <a:t>Use KPI achievement as evidence that the apprentice is ready to move to the next stage.</a:t>
            </a:r>
          </a:p>
        </p:txBody>
      </p:sp>
      <p:sp>
        <p:nvSpPr>
          <p:cNvPr id="8" name="TextBox 7">
            <a:extLst>
              <a:ext uri="{FF2B5EF4-FFF2-40B4-BE49-F238E27FC236}">
                <a16:creationId xmlns:a16="http://schemas.microsoft.com/office/drawing/2014/main" id="{36BE9702-3F5E-0975-FA62-9516542C6251}"/>
              </a:ext>
            </a:extLst>
          </p:cNvPr>
          <p:cNvSpPr txBox="1"/>
          <p:nvPr/>
        </p:nvSpPr>
        <p:spPr>
          <a:xfrm>
            <a:off x="3548064" y="1198098"/>
            <a:ext cx="2844800" cy="3231654"/>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the Apprenticeship Progression Framework </a:t>
            </a:r>
            <a:r>
              <a:rPr lang="en-NZ" sz="1400" b="1" spc="-30">
                <a:solidFill>
                  <a:srgbClr val="10273C"/>
                </a:solidFill>
                <a:latin typeface="Segoe UI Black" panose="020B0502040204020203" pitchFamily="34" charset="0"/>
                <a:cs typeface="Segoe UI Black" panose="020B0502040204020203" pitchFamily="34" charset="0"/>
              </a:rPr>
              <a:t>complements trade qualifications</a:t>
            </a:r>
          </a:p>
          <a:p>
            <a:pPr>
              <a:lnSpc>
                <a:spcPts val="1320"/>
              </a:lnSpc>
              <a:spcAft>
                <a:spcPts val="1200"/>
              </a:spcAft>
            </a:pPr>
            <a:r>
              <a:rPr lang="en-NZ" sz="1000">
                <a:latin typeface="Segoe UI" panose="020B0502040204020203" pitchFamily="34" charset="0"/>
                <a:cs typeface="Segoe UI" panose="020B0502040204020203" pitchFamily="34" charset="0"/>
              </a:rPr>
              <a:t>Trade qualifications focus on teaching and assessing the technical skills required to become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 competent tradesperson. They are essential for ensuring apprentices meet industry standards and gain recognised credentials.</a:t>
            </a:r>
          </a:p>
          <a:p>
            <a:pPr>
              <a:lnSpc>
                <a:spcPts val="1320"/>
              </a:lnSpc>
              <a:spcAft>
                <a:spcPts val="1200"/>
              </a:spcAft>
            </a:pPr>
            <a:r>
              <a:rPr lang="en-NZ" sz="1000">
                <a:latin typeface="Segoe UI" panose="020B0502040204020203" pitchFamily="34" charset="0"/>
                <a:cs typeface="Segoe UI" panose="020B0502040204020203" pitchFamily="34" charset="0"/>
              </a:rPr>
              <a:t>The Apprenticeship Progression Framework complements this by focusing on the employee development side of apprenticeship. It ensures that apprentices are not only learning trade skills but also developing the behaviours, habits, and values that make them reliable and productive members of your business.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9" name="TextBox 8">
            <a:extLst>
              <a:ext uri="{FF2B5EF4-FFF2-40B4-BE49-F238E27FC236}">
                <a16:creationId xmlns:a16="http://schemas.microsoft.com/office/drawing/2014/main" id="{5D85B837-184F-13EF-E49A-D1CC35E613FE}"/>
              </a:ext>
            </a:extLst>
          </p:cNvPr>
          <p:cNvSpPr txBox="1"/>
          <p:nvPr/>
        </p:nvSpPr>
        <p:spPr>
          <a:xfrm>
            <a:off x="381000" y="484620"/>
            <a:ext cx="2667000" cy="1590179"/>
          </a:xfrm>
          <a:prstGeom prst="rect">
            <a:avLst/>
          </a:prstGeom>
          <a:noFill/>
        </p:spPr>
        <p:txBody>
          <a:bodyPr wrap="square" lIns="0" tIns="0" rIns="0" bIns="0" rtlCol="0">
            <a:spAutoFit/>
          </a:bodyPr>
          <a:lstStyle/>
          <a:p>
            <a:pPr>
              <a:lnSpc>
                <a:spcPts val="3060"/>
              </a:lnSpc>
            </a:pPr>
            <a:r>
              <a:rPr lang="en-US" sz="2800" b="1" spc="-10" dirty="0">
                <a:solidFill>
                  <a:schemeClr val="bg1"/>
                </a:solidFill>
                <a:latin typeface="Segoe UI Black" panose="020B0502040204020203" pitchFamily="34" charset="0"/>
                <a:cs typeface="Segoe UI Black" panose="020B0502040204020203" pitchFamily="34" charset="0"/>
              </a:rPr>
              <a:t>Apprenticeship </a:t>
            </a:r>
            <a:r>
              <a:rPr lang="en-US" sz="2800" b="1" dirty="0">
                <a:solidFill>
                  <a:schemeClr val="bg1"/>
                </a:solidFill>
                <a:latin typeface="Segoe UI Black" panose="020B0502040204020203" pitchFamily="34" charset="0"/>
                <a:cs typeface="Segoe UI Black" panose="020B0502040204020203" pitchFamily="34" charset="0"/>
              </a:rPr>
              <a:t>Progression Framework </a:t>
            </a:r>
            <a:r>
              <a:rPr lang="en-US" sz="2800" b="1" i="1" dirty="0">
                <a:solidFill>
                  <a:schemeClr val="bg1"/>
                </a:solidFill>
                <a:latin typeface="Segoe UI Semibold" panose="020B0502040204020203" pitchFamily="34" charset="0"/>
                <a:cs typeface="Segoe UI Semibold" panose="020B0502040204020203" pitchFamily="34" charset="0"/>
              </a:rPr>
              <a:t>How-to guide</a:t>
            </a:r>
          </a:p>
        </p:txBody>
      </p:sp>
    </p:spTree>
    <p:extLst>
      <p:ext uri="{BB962C8B-B14F-4D97-AF65-F5344CB8AC3E}">
        <p14:creationId xmlns:p14="http://schemas.microsoft.com/office/powerpoint/2010/main" val="818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5C63D164-21C5-65CD-BB82-2FA7FBC5A8A1}"/>
              </a:ext>
            </a:extLst>
          </p:cNvPr>
          <p:cNvGrpSpPr/>
          <p:nvPr/>
        </p:nvGrpSpPr>
        <p:grpSpPr>
          <a:xfrm>
            <a:off x="392809" y="2271330"/>
            <a:ext cx="9220605" cy="3019667"/>
            <a:chOff x="346288" y="1479832"/>
            <a:chExt cx="9220605" cy="3019667"/>
          </a:xfrm>
        </p:grpSpPr>
        <p:grpSp>
          <p:nvGrpSpPr>
            <p:cNvPr id="134" name="Group 133">
              <a:extLst>
                <a:ext uri="{FF2B5EF4-FFF2-40B4-BE49-F238E27FC236}">
                  <a16:creationId xmlns:a16="http://schemas.microsoft.com/office/drawing/2014/main" id="{C0E148C1-A525-85BA-1BCD-BB1052762A7E}"/>
                </a:ext>
              </a:extLst>
            </p:cNvPr>
            <p:cNvGrpSpPr/>
            <p:nvPr/>
          </p:nvGrpSpPr>
          <p:grpSpPr>
            <a:xfrm>
              <a:off x="7590382" y="2884609"/>
              <a:ext cx="434282" cy="1012204"/>
              <a:chOff x="3002737" y="2217462"/>
              <a:chExt cx="727364" cy="1313701"/>
            </a:xfrm>
          </p:grpSpPr>
          <p:cxnSp>
            <p:nvCxnSpPr>
              <p:cNvPr id="135" name="Connector: Curved 1">
                <a:extLst>
                  <a:ext uri="{FF2B5EF4-FFF2-40B4-BE49-F238E27FC236}">
                    <a16:creationId xmlns:a16="http://schemas.microsoft.com/office/drawing/2014/main" id="{8D503108-6401-ECFF-D238-66BAAFC06193}"/>
                  </a:ext>
                </a:extLst>
              </p:cNvPr>
              <p:cNvCxnSpPr>
                <a:cxnSpLocks/>
              </p:cNvCxnSpPr>
              <p:nvPr/>
            </p:nvCxnSpPr>
            <p:spPr>
              <a:xfrm>
                <a:off x="3026159" y="2217462"/>
                <a:ext cx="703941" cy="1313699"/>
              </a:xfrm>
              <a:prstGeom prst="curvedConnector3">
                <a:avLst>
                  <a:gd name="adj1" fmla="val 50000"/>
                </a:avLst>
              </a:prstGeom>
              <a:noFill/>
              <a:ln w="15875" cap="flat" cmpd="sng" algn="ctr">
                <a:solidFill>
                  <a:srgbClr val="10273C"/>
                </a:solidFill>
                <a:prstDash val="solid"/>
                <a:miter lim="800000"/>
                <a:tailEnd type="triangle"/>
              </a:ln>
              <a:effectLst/>
            </p:spPr>
          </p:cxnSp>
          <p:sp>
            <p:nvSpPr>
              <p:cNvPr id="136" name="Rectangle 135">
                <a:extLst>
                  <a:ext uri="{FF2B5EF4-FFF2-40B4-BE49-F238E27FC236}">
                    <a16:creationId xmlns:a16="http://schemas.microsoft.com/office/drawing/2014/main" id="{570E8EF6-F568-E416-044F-AF919C20B8FC}"/>
                  </a:ext>
                </a:extLst>
              </p:cNvPr>
              <p:cNvSpPr/>
              <p:nvPr/>
            </p:nvSpPr>
            <p:spPr>
              <a:xfrm rot="17415874">
                <a:off x="3235791" y="257581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37" name="Connector: Curved 78">
                <a:extLst>
                  <a:ext uri="{FF2B5EF4-FFF2-40B4-BE49-F238E27FC236}">
                    <a16:creationId xmlns:a16="http://schemas.microsoft.com/office/drawing/2014/main" id="{E8E887CA-9FE9-DF37-2C97-277536382A52}"/>
                  </a:ext>
                </a:extLst>
              </p:cNvPr>
              <p:cNvCxnSpPr>
                <a:cxnSpLocks/>
              </p:cNvCxnSpPr>
              <p:nvPr/>
            </p:nvCxnSpPr>
            <p:spPr>
              <a:xfrm flipV="1">
                <a:off x="3002737" y="2219701"/>
                <a:ext cx="727364" cy="1311462"/>
              </a:xfrm>
              <a:prstGeom prst="curvedConnector3">
                <a:avLst>
                  <a:gd name="adj1" fmla="val 41270"/>
                </a:avLst>
              </a:prstGeom>
              <a:noFill/>
              <a:ln w="15875" cap="flat" cmpd="sng" algn="ctr">
                <a:solidFill>
                  <a:srgbClr val="10273C"/>
                </a:solidFill>
                <a:prstDash val="solid"/>
                <a:miter lim="800000"/>
                <a:tailEnd type="triangle"/>
              </a:ln>
              <a:effectLst/>
            </p:spPr>
          </p:cxnSp>
        </p:grpSp>
        <p:grpSp>
          <p:nvGrpSpPr>
            <p:cNvPr id="130" name="Group 129">
              <a:extLst>
                <a:ext uri="{FF2B5EF4-FFF2-40B4-BE49-F238E27FC236}">
                  <a16:creationId xmlns:a16="http://schemas.microsoft.com/office/drawing/2014/main" id="{88003534-C25A-40A3-BA62-12FCF3B79BAB}"/>
                </a:ext>
              </a:extLst>
            </p:cNvPr>
            <p:cNvGrpSpPr/>
            <p:nvPr/>
          </p:nvGrpSpPr>
          <p:grpSpPr>
            <a:xfrm>
              <a:off x="6084664" y="2884610"/>
              <a:ext cx="434282" cy="1012204"/>
              <a:chOff x="3002737" y="2217462"/>
              <a:chExt cx="727364" cy="1313701"/>
            </a:xfrm>
          </p:grpSpPr>
          <p:cxnSp>
            <p:nvCxnSpPr>
              <p:cNvPr id="131" name="Connector: Curved 1">
                <a:extLst>
                  <a:ext uri="{FF2B5EF4-FFF2-40B4-BE49-F238E27FC236}">
                    <a16:creationId xmlns:a16="http://schemas.microsoft.com/office/drawing/2014/main" id="{4357B4C6-687E-D967-275D-4F43F463E560}"/>
                  </a:ext>
                </a:extLst>
              </p:cNvPr>
              <p:cNvCxnSpPr>
                <a:cxnSpLocks/>
              </p:cNvCxnSpPr>
              <p:nvPr/>
            </p:nvCxnSpPr>
            <p:spPr>
              <a:xfrm>
                <a:off x="3026159" y="2217462"/>
                <a:ext cx="703941" cy="1313699"/>
              </a:xfrm>
              <a:prstGeom prst="curvedConnector3">
                <a:avLst>
                  <a:gd name="adj1" fmla="val 50000"/>
                </a:avLst>
              </a:prstGeom>
              <a:noFill/>
              <a:ln w="15875" cap="flat" cmpd="sng" algn="ctr">
                <a:solidFill>
                  <a:srgbClr val="10273C"/>
                </a:solidFill>
                <a:prstDash val="solid"/>
                <a:miter lim="800000"/>
                <a:tailEnd type="triangle"/>
              </a:ln>
              <a:effectLst/>
            </p:spPr>
          </p:cxnSp>
          <p:sp>
            <p:nvSpPr>
              <p:cNvPr id="132" name="Rectangle 131">
                <a:extLst>
                  <a:ext uri="{FF2B5EF4-FFF2-40B4-BE49-F238E27FC236}">
                    <a16:creationId xmlns:a16="http://schemas.microsoft.com/office/drawing/2014/main" id="{6335FDCE-7221-C878-5316-3216FBAB91A7}"/>
                  </a:ext>
                </a:extLst>
              </p:cNvPr>
              <p:cNvSpPr/>
              <p:nvPr/>
            </p:nvSpPr>
            <p:spPr>
              <a:xfrm rot="17415874">
                <a:off x="3235791" y="257581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33" name="Connector: Curved 78">
                <a:extLst>
                  <a:ext uri="{FF2B5EF4-FFF2-40B4-BE49-F238E27FC236}">
                    <a16:creationId xmlns:a16="http://schemas.microsoft.com/office/drawing/2014/main" id="{19AF17D0-10F6-0BEC-8225-6A447ADA6F0B}"/>
                  </a:ext>
                </a:extLst>
              </p:cNvPr>
              <p:cNvCxnSpPr>
                <a:cxnSpLocks/>
              </p:cNvCxnSpPr>
              <p:nvPr/>
            </p:nvCxnSpPr>
            <p:spPr>
              <a:xfrm flipV="1">
                <a:off x="3002737" y="2219701"/>
                <a:ext cx="727364" cy="1311462"/>
              </a:xfrm>
              <a:prstGeom prst="curvedConnector3">
                <a:avLst>
                  <a:gd name="adj1" fmla="val 41270"/>
                </a:avLst>
              </a:prstGeom>
              <a:noFill/>
              <a:ln w="15875" cap="flat" cmpd="sng" algn="ctr">
                <a:solidFill>
                  <a:srgbClr val="10273C"/>
                </a:solidFill>
                <a:prstDash val="solid"/>
                <a:miter lim="800000"/>
                <a:tailEnd type="triangle"/>
              </a:ln>
              <a:effectLst/>
            </p:spPr>
          </p:cxnSp>
        </p:grpSp>
        <p:grpSp>
          <p:nvGrpSpPr>
            <p:cNvPr id="126" name="Group 125">
              <a:extLst>
                <a:ext uri="{FF2B5EF4-FFF2-40B4-BE49-F238E27FC236}">
                  <a16:creationId xmlns:a16="http://schemas.microsoft.com/office/drawing/2014/main" id="{9847E8FC-E2B6-DA27-A563-FC0D6E1FA7BF}"/>
                </a:ext>
              </a:extLst>
            </p:cNvPr>
            <p:cNvGrpSpPr/>
            <p:nvPr/>
          </p:nvGrpSpPr>
          <p:grpSpPr>
            <a:xfrm>
              <a:off x="4614448" y="2892088"/>
              <a:ext cx="434282" cy="1012204"/>
              <a:chOff x="3002737" y="2217462"/>
              <a:chExt cx="727364" cy="1313701"/>
            </a:xfrm>
          </p:grpSpPr>
          <p:cxnSp>
            <p:nvCxnSpPr>
              <p:cNvPr id="127" name="Connector: Curved 1">
                <a:extLst>
                  <a:ext uri="{FF2B5EF4-FFF2-40B4-BE49-F238E27FC236}">
                    <a16:creationId xmlns:a16="http://schemas.microsoft.com/office/drawing/2014/main" id="{142433D6-CE72-947D-9D47-92BD1D29C9D7}"/>
                  </a:ext>
                </a:extLst>
              </p:cNvPr>
              <p:cNvCxnSpPr>
                <a:cxnSpLocks/>
              </p:cNvCxnSpPr>
              <p:nvPr/>
            </p:nvCxnSpPr>
            <p:spPr>
              <a:xfrm>
                <a:off x="3026159" y="2217462"/>
                <a:ext cx="703941" cy="1313699"/>
              </a:xfrm>
              <a:prstGeom prst="curvedConnector3">
                <a:avLst>
                  <a:gd name="adj1" fmla="val 50000"/>
                </a:avLst>
              </a:prstGeom>
              <a:noFill/>
              <a:ln w="15875" cap="flat" cmpd="sng" algn="ctr">
                <a:solidFill>
                  <a:srgbClr val="10273C"/>
                </a:solidFill>
                <a:prstDash val="solid"/>
                <a:miter lim="800000"/>
                <a:tailEnd type="triangle"/>
              </a:ln>
              <a:effectLst/>
            </p:spPr>
          </p:cxnSp>
          <p:sp>
            <p:nvSpPr>
              <p:cNvPr id="128" name="Rectangle 127">
                <a:extLst>
                  <a:ext uri="{FF2B5EF4-FFF2-40B4-BE49-F238E27FC236}">
                    <a16:creationId xmlns:a16="http://schemas.microsoft.com/office/drawing/2014/main" id="{1B02A05B-7F11-1CD4-ECFD-ED345D2EA73A}"/>
                  </a:ext>
                </a:extLst>
              </p:cNvPr>
              <p:cNvSpPr/>
              <p:nvPr/>
            </p:nvSpPr>
            <p:spPr>
              <a:xfrm rot="17415874">
                <a:off x="3235791" y="257581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29" name="Connector: Curved 78">
                <a:extLst>
                  <a:ext uri="{FF2B5EF4-FFF2-40B4-BE49-F238E27FC236}">
                    <a16:creationId xmlns:a16="http://schemas.microsoft.com/office/drawing/2014/main" id="{247A8FFF-27BF-6529-7511-2D4E4E5859E1}"/>
                  </a:ext>
                </a:extLst>
              </p:cNvPr>
              <p:cNvCxnSpPr>
                <a:cxnSpLocks/>
              </p:cNvCxnSpPr>
              <p:nvPr/>
            </p:nvCxnSpPr>
            <p:spPr>
              <a:xfrm flipV="1">
                <a:off x="3002737" y="2219701"/>
                <a:ext cx="727364" cy="1311462"/>
              </a:xfrm>
              <a:prstGeom prst="curvedConnector3">
                <a:avLst>
                  <a:gd name="adj1" fmla="val 41270"/>
                </a:avLst>
              </a:prstGeom>
              <a:noFill/>
              <a:ln w="15875" cap="flat" cmpd="sng" algn="ctr">
                <a:solidFill>
                  <a:srgbClr val="10273C"/>
                </a:solidFill>
                <a:prstDash val="solid"/>
                <a:miter lim="800000"/>
                <a:tailEnd type="triangle"/>
              </a:ln>
              <a:effectLst/>
            </p:spPr>
          </p:cxnSp>
        </p:grpSp>
        <p:grpSp>
          <p:nvGrpSpPr>
            <p:cNvPr id="123" name="Group 122">
              <a:extLst>
                <a:ext uri="{FF2B5EF4-FFF2-40B4-BE49-F238E27FC236}">
                  <a16:creationId xmlns:a16="http://schemas.microsoft.com/office/drawing/2014/main" id="{0067864D-506E-D2D2-6EEE-815A259AB847}"/>
                </a:ext>
              </a:extLst>
            </p:cNvPr>
            <p:cNvGrpSpPr/>
            <p:nvPr/>
          </p:nvGrpSpPr>
          <p:grpSpPr>
            <a:xfrm>
              <a:off x="3123717" y="2904770"/>
              <a:ext cx="434282" cy="1012204"/>
              <a:chOff x="3002737" y="2217462"/>
              <a:chExt cx="727364" cy="1313701"/>
            </a:xfrm>
          </p:grpSpPr>
          <p:cxnSp>
            <p:nvCxnSpPr>
              <p:cNvPr id="118" name="Connector: Curved 1">
                <a:extLst>
                  <a:ext uri="{FF2B5EF4-FFF2-40B4-BE49-F238E27FC236}">
                    <a16:creationId xmlns:a16="http://schemas.microsoft.com/office/drawing/2014/main" id="{5C16FBCE-C975-67C6-D976-782E3DADEAEC}"/>
                  </a:ext>
                </a:extLst>
              </p:cNvPr>
              <p:cNvCxnSpPr>
                <a:cxnSpLocks/>
              </p:cNvCxnSpPr>
              <p:nvPr/>
            </p:nvCxnSpPr>
            <p:spPr>
              <a:xfrm>
                <a:off x="3026159" y="2217462"/>
                <a:ext cx="703941" cy="1313699"/>
              </a:xfrm>
              <a:prstGeom prst="curvedConnector3">
                <a:avLst>
                  <a:gd name="adj1" fmla="val 50000"/>
                </a:avLst>
              </a:prstGeom>
              <a:noFill/>
              <a:ln w="15875" cap="flat" cmpd="sng" algn="ctr">
                <a:solidFill>
                  <a:srgbClr val="10273C"/>
                </a:solidFill>
                <a:prstDash val="solid"/>
                <a:miter lim="800000"/>
                <a:tailEnd type="triangle"/>
              </a:ln>
              <a:effectLst/>
            </p:spPr>
          </p:cxnSp>
          <p:sp>
            <p:nvSpPr>
              <p:cNvPr id="119" name="Rectangle 118">
                <a:extLst>
                  <a:ext uri="{FF2B5EF4-FFF2-40B4-BE49-F238E27FC236}">
                    <a16:creationId xmlns:a16="http://schemas.microsoft.com/office/drawing/2014/main" id="{294E4676-A077-B468-8334-BAFA7634DEFA}"/>
                  </a:ext>
                </a:extLst>
              </p:cNvPr>
              <p:cNvSpPr/>
              <p:nvPr/>
            </p:nvSpPr>
            <p:spPr>
              <a:xfrm rot="17415874">
                <a:off x="3235791" y="257581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20" name="Connector: Curved 78">
                <a:extLst>
                  <a:ext uri="{FF2B5EF4-FFF2-40B4-BE49-F238E27FC236}">
                    <a16:creationId xmlns:a16="http://schemas.microsoft.com/office/drawing/2014/main" id="{6A66C29A-19DC-3E40-99CB-4CFE49C3503F}"/>
                  </a:ext>
                </a:extLst>
              </p:cNvPr>
              <p:cNvCxnSpPr>
                <a:cxnSpLocks/>
              </p:cNvCxnSpPr>
              <p:nvPr/>
            </p:nvCxnSpPr>
            <p:spPr>
              <a:xfrm flipV="1">
                <a:off x="3002737" y="2219701"/>
                <a:ext cx="727364" cy="1311462"/>
              </a:xfrm>
              <a:prstGeom prst="curvedConnector3">
                <a:avLst>
                  <a:gd name="adj1" fmla="val 41270"/>
                </a:avLst>
              </a:prstGeom>
              <a:noFill/>
              <a:ln w="15875" cap="flat" cmpd="sng" algn="ctr">
                <a:solidFill>
                  <a:srgbClr val="10273C"/>
                </a:solidFill>
                <a:prstDash val="solid"/>
                <a:miter lim="800000"/>
                <a:tailEnd type="triangle"/>
              </a:ln>
              <a:effectLst/>
            </p:spPr>
          </p:cxnSp>
        </p:grpSp>
        <p:cxnSp>
          <p:nvCxnSpPr>
            <p:cNvPr id="104" name="Straight Arrow Connector 103">
              <a:extLst>
                <a:ext uri="{FF2B5EF4-FFF2-40B4-BE49-F238E27FC236}">
                  <a16:creationId xmlns:a16="http://schemas.microsoft.com/office/drawing/2014/main" id="{BF0DBE29-159E-9DC7-EE7F-7BB93CCD34B8}"/>
                </a:ext>
              </a:extLst>
            </p:cNvPr>
            <p:cNvCxnSpPr>
              <a:cxnSpLocks/>
            </p:cNvCxnSpPr>
            <p:nvPr/>
          </p:nvCxnSpPr>
          <p:spPr>
            <a:xfrm>
              <a:off x="1635108" y="2558847"/>
              <a:ext cx="41640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grpSp>
          <p:nvGrpSpPr>
            <p:cNvPr id="72" name="Group 71">
              <a:extLst>
                <a:ext uri="{FF2B5EF4-FFF2-40B4-BE49-F238E27FC236}">
                  <a16:creationId xmlns:a16="http://schemas.microsoft.com/office/drawing/2014/main" id="{AEC794DA-E1FA-60CD-7E84-A8E77A1975EE}"/>
                </a:ext>
              </a:extLst>
            </p:cNvPr>
            <p:cNvGrpSpPr/>
            <p:nvPr/>
          </p:nvGrpSpPr>
          <p:grpSpPr>
            <a:xfrm>
              <a:off x="346288" y="1479832"/>
              <a:ext cx="9220605" cy="799029"/>
              <a:chOff x="659192" y="2414666"/>
              <a:chExt cx="9090068" cy="787717"/>
            </a:xfrm>
          </p:grpSpPr>
          <p:sp>
            <p:nvSpPr>
              <p:cNvPr id="81" name="Arrow: Chevron 48">
                <a:extLst>
                  <a:ext uri="{FF2B5EF4-FFF2-40B4-BE49-F238E27FC236}">
                    <a16:creationId xmlns:a16="http://schemas.microsoft.com/office/drawing/2014/main" id="{6931C33A-78F6-8C21-592A-E56F2FA4CD9C}"/>
                  </a:ext>
                </a:extLst>
              </p:cNvPr>
              <p:cNvSpPr/>
              <p:nvPr/>
            </p:nvSpPr>
            <p:spPr>
              <a:xfrm>
                <a:off x="659192" y="2414666"/>
                <a:ext cx="1681088" cy="787715"/>
              </a:xfrm>
              <a:prstGeom prst="chevron">
                <a:avLst>
                  <a:gd name="adj" fmla="val 30839"/>
                </a:avLst>
              </a:prstGeom>
              <a:solidFill>
                <a:srgbClr val="10273C"/>
              </a:solidFill>
              <a:ln w="12700" cap="flat" cmpd="sng" algn="ctr">
                <a:noFill/>
                <a:prstDash val="solid"/>
                <a:miter lim="800000"/>
              </a:ln>
              <a:effectLst/>
            </p:spPr>
            <p:txBody>
              <a:bodyPr lIns="36000" rIns="3600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Recruit</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&lt;0 months</a:t>
                </a:r>
              </a:p>
            </p:txBody>
          </p:sp>
          <p:sp>
            <p:nvSpPr>
              <p:cNvPr id="82" name="Arrow: Chevron 49">
                <a:extLst>
                  <a:ext uri="{FF2B5EF4-FFF2-40B4-BE49-F238E27FC236}">
                    <a16:creationId xmlns:a16="http://schemas.microsoft.com/office/drawing/2014/main" id="{A7E00783-75CA-C057-811A-F48B4A5EFC63}"/>
                  </a:ext>
                </a:extLst>
              </p:cNvPr>
              <p:cNvSpPr/>
              <p:nvPr/>
            </p:nvSpPr>
            <p:spPr>
              <a:xfrm>
                <a:off x="2140988" y="2414667"/>
                <a:ext cx="1681088" cy="787715"/>
              </a:xfrm>
              <a:prstGeom prst="chevron">
                <a:avLst>
                  <a:gd name="adj" fmla="val 30517"/>
                </a:avLst>
              </a:prstGeom>
              <a:solidFill>
                <a:srgbClr val="2C5B66"/>
              </a:solidFill>
              <a:ln w="12700" cap="flat" cmpd="sng" algn="ctr">
                <a:noFill/>
                <a:prstDash val="solid"/>
                <a:miter lim="800000"/>
              </a:ln>
              <a:effectLst/>
            </p:spPr>
            <p:txBody>
              <a:bodyPr lIns="36000" rIns="3600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Confirm</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0–3 months</a:t>
                </a:r>
              </a:p>
            </p:txBody>
          </p:sp>
          <p:sp>
            <p:nvSpPr>
              <p:cNvPr id="83" name="Arrow: Chevron 50">
                <a:extLst>
                  <a:ext uri="{FF2B5EF4-FFF2-40B4-BE49-F238E27FC236}">
                    <a16:creationId xmlns:a16="http://schemas.microsoft.com/office/drawing/2014/main" id="{8FB0635E-ADD2-D99D-FD74-4AF465F128CD}"/>
                  </a:ext>
                </a:extLst>
              </p:cNvPr>
              <p:cNvSpPr/>
              <p:nvPr/>
            </p:nvSpPr>
            <p:spPr>
              <a:xfrm>
                <a:off x="3622784" y="2414668"/>
                <a:ext cx="1681088" cy="787715"/>
              </a:xfrm>
              <a:prstGeom prst="chevron">
                <a:avLst>
                  <a:gd name="adj" fmla="val 31000"/>
                </a:avLst>
              </a:prstGeom>
              <a:solidFill>
                <a:srgbClr val="00A99D"/>
              </a:solidFill>
              <a:ln w="12700" cap="flat" cmpd="sng" algn="ctr">
                <a:noFill/>
                <a:prstDash val="solid"/>
                <a:miter lim="800000"/>
              </a:ln>
              <a:effectLst/>
            </p:spPr>
            <p:txBody>
              <a:bodyPr lIns="72000" rIns="0" rtlCol="0" anchor="ctr"/>
              <a:lstStyle/>
              <a:p>
                <a:pPr algn="ctr" defTabSz="914400">
                  <a:spcAft>
                    <a:spcPts val="300"/>
                  </a:spcAft>
                  <a:defRPr/>
                </a:pPr>
                <a:r>
                  <a:rPr lang="en-AU" sz="1200" b="1" kern="0" spc="50">
                    <a:solidFill>
                      <a:prstClr val="white"/>
                    </a:solidFill>
                    <a:latin typeface="Segoe UI" panose="020B0502040204020203" pitchFamily="34" charset="0"/>
                    <a:cs typeface="Segoe UI" panose="020B0502040204020203" pitchFamily="34" charset="0"/>
                  </a:rPr>
                  <a:t>Familiarise</a:t>
                </a:r>
              </a:p>
              <a:p>
                <a:pPr algn="ctr" defTabSz="914400">
                  <a:spcAft>
                    <a:spcPts val="300"/>
                  </a:spcAft>
                  <a:defRPr/>
                </a:pPr>
                <a:r>
                  <a:rPr lang="en-AU" sz="1000" kern="0" spc="100">
                    <a:solidFill>
                      <a:prstClr val="white"/>
                    </a:solidFill>
                    <a:latin typeface="Segoe UI" panose="020B0502040204020203" pitchFamily="34" charset="0"/>
                    <a:cs typeface="Segoe UI" panose="020B0502040204020203" pitchFamily="34" charset="0"/>
                  </a:rPr>
                  <a:t>3–12 months</a:t>
                </a:r>
              </a:p>
            </p:txBody>
          </p:sp>
          <p:sp>
            <p:nvSpPr>
              <p:cNvPr id="84" name="Arrow: Chevron 51">
                <a:extLst>
                  <a:ext uri="{FF2B5EF4-FFF2-40B4-BE49-F238E27FC236}">
                    <a16:creationId xmlns:a16="http://schemas.microsoft.com/office/drawing/2014/main" id="{3910A277-039B-71EA-301F-FF9AABE95B8F}"/>
                  </a:ext>
                </a:extLst>
              </p:cNvPr>
              <p:cNvSpPr/>
              <p:nvPr/>
            </p:nvSpPr>
            <p:spPr>
              <a:xfrm>
                <a:off x="5104580" y="2414667"/>
                <a:ext cx="1681088" cy="787715"/>
              </a:xfrm>
              <a:prstGeom prst="chevron">
                <a:avLst>
                  <a:gd name="adj" fmla="val 31242"/>
                </a:avLst>
              </a:prstGeom>
              <a:solidFill>
                <a:srgbClr val="66686D"/>
              </a:solidFill>
              <a:ln w="12700" cap="flat" cmpd="sng" algn="ctr">
                <a:noFill/>
                <a:prstDash val="solid"/>
                <a:miter lim="800000"/>
              </a:ln>
              <a:effectLst/>
            </p:spPr>
            <p:txBody>
              <a:bodyPr lIns="0" rIns="0" rtlCol="0" anchor="ctr"/>
              <a:lstStyle/>
              <a:p>
                <a:pPr algn="ctr" defTabSz="914400">
                  <a:spcAft>
                    <a:spcPts val="300"/>
                  </a:spcAft>
                  <a:defRPr/>
                </a:pPr>
                <a:r>
                  <a:rPr lang="en-AU" sz="1200" b="1" kern="0" spc="50">
                    <a:solidFill>
                      <a:schemeClr val="bg1"/>
                    </a:solidFill>
                    <a:latin typeface="Segoe UI" panose="020B0502040204020203" pitchFamily="34" charset="0"/>
                    <a:cs typeface="Segoe UI" panose="020B0502040204020203" pitchFamily="34" charset="0"/>
                  </a:rPr>
                  <a:t>Train</a:t>
                </a:r>
              </a:p>
              <a:p>
                <a:pPr algn="ctr" defTabSz="914400">
                  <a:spcAft>
                    <a:spcPts val="300"/>
                  </a:spcAft>
                  <a:defRPr/>
                </a:pPr>
                <a:r>
                  <a:rPr lang="en-AU" sz="1000" kern="0" spc="100">
                    <a:solidFill>
                      <a:schemeClr val="bg1"/>
                    </a:solidFill>
                    <a:latin typeface="Segoe UI" panose="020B0502040204020203" pitchFamily="34" charset="0"/>
                    <a:cs typeface="Segoe UI" panose="020B0502040204020203" pitchFamily="34" charset="0"/>
                  </a:rPr>
                  <a:t>12–36 months</a:t>
                </a:r>
              </a:p>
            </p:txBody>
          </p:sp>
          <p:sp>
            <p:nvSpPr>
              <p:cNvPr id="85" name="Arrow: Chevron 52">
                <a:extLst>
                  <a:ext uri="{FF2B5EF4-FFF2-40B4-BE49-F238E27FC236}">
                    <a16:creationId xmlns:a16="http://schemas.microsoft.com/office/drawing/2014/main" id="{8540A21C-D9CC-ACB3-F0D9-CC0D3916EE3C}"/>
                  </a:ext>
                </a:extLst>
              </p:cNvPr>
              <p:cNvSpPr/>
              <p:nvPr/>
            </p:nvSpPr>
            <p:spPr>
              <a:xfrm>
                <a:off x="8068172" y="2414667"/>
                <a:ext cx="1681088" cy="787715"/>
              </a:xfrm>
              <a:prstGeom prst="chevron">
                <a:avLst>
                  <a:gd name="adj" fmla="val 31242"/>
                </a:avLst>
              </a:prstGeom>
              <a:solidFill>
                <a:srgbClr val="E2E228"/>
              </a:solidFill>
              <a:ln w="12700" cap="flat" cmpd="sng" algn="ctr">
                <a:noFill/>
                <a:prstDash val="solid"/>
                <a:miter lim="800000"/>
              </a:ln>
              <a:effectLst/>
            </p:spPr>
            <p:txBody>
              <a:bodyPr lIns="36000" rIns="36000" rtlCol="0" anchor="ctr"/>
              <a:lstStyle/>
              <a:p>
                <a:pPr algn="ctr" defTabSz="914400">
                  <a:spcAft>
                    <a:spcPts val="300"/>
                  </a:spcAft>
                  <a:defRPr/>
                </a:pPr>
                <a:r>
                  <a:rPr lang="en-AU" sz="1200" b="1" kern="0" spc="50">
                    <a:solidFill>
                      <a:srgbClr val="10273C"/>
                    </a:solidFill>
                    <a:latin typeface="Segoe UI" panose="020B0502040204020203" pitchFamily="34" charset="0"/>
                    <a:cs typeface="Segoe UI" panose="020B0502040204020203" pitchFamily="34" charset="0"/>
                  </a:rPr>
                  <a:t>Return</a:t>
                </a:r>
              </a:p>
              <a:p>
                <a:pPr algn="ctr" defTabSz="914400">
                  <a:spcAft>
                    <a:spcPts val="300"/>
                  </a:spcAft>
                  <a:defRPr/>
                </a:pPr>
                <a:r>
                  <a:rPr lang="en-AU" sz="1000" kern="0" spc="100">
                    <a:solidFill>
                      <a:srgbClr val="10273C"/>
                    </a:solidFill>
                    <a:latin typeface="Segoe UI" panose="020B0502040204020203" pitchFamily="34" charset="0"/>
                    <a:cs typeface="Segoe UI" panose="020B0502040204020203" pitchFamily="34" charset="0"/>
                  </a:rPr>
                  <a:t>48+ months</a:t>
                </a:r>
              </a:p>
            </p:txBody>
          </p:sp>
          <p:sp>
            <p:nvSpPr>
              <p:cNvPr id="86" name="Arrow: Chevron 53">
                <a:extLst>
                  <a:ext uri="{FF2B5EF4-FFF2-40B4-BE49-F238E27FC236}">
                    <a16:creationId xmlns:a16="http://schemas.microsoft.com/office/drawing/2014/main" id="{C4383285-CBAB-9466-7214-38DEE68C7C0F}"/>
                  </a:ext>
                </a:extLst>
              </p:cNvPr>
              <p:cNvSpPr/>
              <p:nvPr/>
            </p:nvSpPr>
            <p:spPr>
              <a:xfrm>
                <a:off x="6586376" y="2414667"/>
                <a:ext cx="1681088" cy="787715"/>
              </a:xfrm>
              <a:prstGeom prst="chevron">
                <a:avLst>
                  <a:gd name="adj" fmla="val 31242"/>
                </a:avLst>
              </a:prstGeom>
              <a:solidFill>
                <a:srgbClr val="F05326"/>
              </a:solidFill>
              <a:ln w="12700" cap="flat" cmpd="sng" algn="ctr">
                <a:noFill/>
                <a:prstDash val="solid"/>
                <a:miter lim="800000"/>
              </a:ln>
              <a:effectLst/>
            </p:spPr>
            <p:txBody>
              <a:bodyPr lIns="0" rIns="0" rtlCol="0" anchor="ctr"/>
              <a:lstStyle/>
              <a:p>
                <a:pPr algn="ctr" defTabSz="914400">
                  <a:spcAft>
                    <a:spcPts val="300"/>
                  </a:spcAft>
                  <a:defRPr/>
                </a:pPr>
                <a:r>
                  <a:rPr lang="en-AU" sz="1200" b="1" kern="0" spc="50">
                    <a:solidFill>
                      <a:schemeClr val="bg1"/>
                    </a:solidFill>
                    <a:latin typeface="Segoe UI" panose="020B0502040204020203" pitchFamily="34" charset="0"/>
                    <a:cs typeface="Segoe UI" panose="020B0502040204020203" pitchFamily="34" charset="0"/>
                  </a:rPr>
                  <a:t>Earn</a:t>
                </a:r>
              </a:p>
              <a:p>
                <a:pPr algn="ctr" defTabSz="914400">
                  <a:spcAft>
                    <a:spcPts val="300"/>
                  </a:spcAft>
                  <a:defRPr/>
                </a:pPr>
                <a:r>
                  <a:rPr lang="en-AU" sz="1000" kern="0" spc="100">
                    <a:solidFill>
                      <a:schemeClr val="bg1"/>
                    </a:solidFill>
                    <a:latin typeface="Segoe UI" panose="020B0502040204020203" pitchFamily="34" charset="0"/>
                    <a:cs typeface="Segoe UI" panose="020B0502040204020203" pitchFamily="34" charset="0"/>
                  </a:rPr>
                  <a:t>36–48 months</a:t>
                </a:r>
              </a:p>
            </p:txBody>
          </p:sp>
        </p:grpSp>
        <p:sp>
          <p:nvSpPr>
            <p:cNvPr id="91" name="Rectangle 90">
              <a:extLst>
                <a:ext uri="{FF2B5EF4-FFF2-40B4-BE49-F238E27FC236}">
                  <a16:creationId xmlns:a16="http://schemas.microsoft.com/office/drawing/2014/main" id="{F9D0F18A-39D1-4008-1A14-D9BE37CAD877}"/>
                </a:ext>
              </a:extLst>
            </p:cNvPr>
            <p:cNvSpPr/>
            <p:nvPr/>
          </p:nvSpPr>
          <p:spPr>
            <a:xfrm>
              <a:off x="549893" y="2345004"/>
              <a:ext cx="1085215" cy="2130226"/>
            </a:xfrm>
            <a:prstGeom prst="rect">
              <a:avLst/>
            </a:prstGeom>
            <a:solidFill>
              <a:srgbClr val="10273C">
                <a:alpha val="9804"/>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is recruited</a:t>
              </a:r>
            </a:p>
          </p:txBody>
        </p:sp>
        <p:sp>
          <p:nvSpPr>
            <p:cNvPr id="92" name="Rectangle 91">
              <a:extLst>
                <a:ext uri="{FF2B5EF4-FFF2-40B4-BE49-F238E27FC236}">
                  <a16:creationId xmlns:a16="http://schemas.microsoft.com/office/drawing/2014/main" id="{3E6FDB7B-AE2B-A672-E05A-D11A000F1680}"/>
                </a:ext>
              </a:extLst>
            </p:cNvPr>
            <p:cNvSpPr/>
            <p:nvPr/>
          </p:nvSpPr>
          <p:spPr>
            <a:xfrm>
              <a:off x="2051517" y="2345003"/>
              <a:ext cx="1090073" cy="1022246"/>
            </a:xfrm>
            <a:prstGeom prst="rect">
              <a:avLst/>
            </a:prstGeom>
            <a:solidFill>
              <a:srgbClr val="2C5B66">
                <a:alpha val="9804"/>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gains understanding of the trade and employer</a:t>
              </a:r>
            </a:p>
          </p:txBody>
        </p:sp>
        <p:sp>
          <p:nvSpPr>
            <p:cNvPr id="93" name="Rectangle 92">
              <a:extLst>
                <a:ext uri="{FF2B5EF4-FFF2-40B4-BE49-F238E27FC236}">
                  <a16:creationId xmlns:a16="http://schemas.microsoft.com/office/drawing/2014/main" id="{B016D785-89F5-A522-E411-1325583C6467}"/>
                </a:ext>
              </a:extLst>
            </p:cNvPr>
            <p:cNvSpPr/>
            <p:nvPr/>
          </p:nvSpPr>
          <p:spPr>
            <a:xfrm>
              <a:off x="3554592" y="2350024"/>
              <a:ext cx="1072200" cy="1012204"/>
            </a:xfrm>
            <a:prstGeom prst="rect">
              <a:avLst/>
            </a:prstGeom>
            <a:solidFill>
              <a:srgbClr val="00A99D">
                <a:alpha val="14902"/>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becomes familiar with expectations of the trade and the employer</a:t>
              </a:r>
            </a:p>
          </p:txBody>
        </p:sp>
        <p:sp>
          <p:nvSpPr>
            <p:cNvPr id="95" name="Rectangle 94">
              <a:extLst>
                <a:ext uri="{FF2B5EF4-FFF2-40B4-BE49-F238E27FC236}">
                  <a16:creationId xmlns:a16="http://schemas.microsoft.com/office/drawing/2014/main" id="{0C0B4F39-2EA6-23CD-81A0-6AECC6AD7813}"/>
                </a:ext>
              </a:extLst>
            </p:cNvPr>
            <p:cNvSpPr/>
            <p:nvPr/>
          </p:nvSpPr>
          <p:spPr>
            <a:xfrm>
              <a:off x="5039794" y="2356299"/>
              <a:ext cx="1072200" cy="999457"/>
            </a:xfrm>
            <a:prstGeom prst="rect">
              <a:avLst/>
            </a:prstGeom>
            <a:solidFill>
              <a:srgbClr val="66686D">
                <a:alpha val="14902"/>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increased competence</a:t>
              </a:r>
              <a:r>
                <a:rPr lang="en-NZ" sz="1000">
                  <a:solidFill>
                    <a:prstClr val="black"/>
                  </a:solidFill>
                  <a:latin typeface="Segoe UI" panose="020B0502040204020203" pitchFamily="34" charset="0"/>
                  <a:cs typeface="Segoe UI" panose="020B0502040204020203" pitchFamily="34" charset="0"/>
                </a:rPr>
                <a:t>,</a:t>
              </a: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confidence, responsibility, and recognition</a:t>
              </a:r>
            </a:p>
          </p:txBody>
        </p:sp>
        <p:sp>
          <p:nvSpPr>
            <p:cNvPr id="96" name="Rectangle 95">
              <a:extLst>
                <a:ext uri="{FF2B5EF4-FFF2-40B4-BE49-F238E27FC236}">
                  <a16:creationId xmlns:a16="http://schemas.microsoft.com/office/drawing/2014/main" id="{88CB3B48-5D58-49B9-FEC1-117E5C839478}"/>
                </a:ext>
              </a:extLst>
            </p:cNvPr>
            <p:cNvSpPr/>
            <p:nvPr/>
          </p:nvSpPr>
          <p:spPr>
            <a:xfrm>
              <a:off x="6524996" y="2361585"/>
              <a:ext cx="1090073" cy="994171"/>
            </a:xfrm>
            <a:prstGeom prst="rect">
              <a:avLst/>
            </a:prstGeom>
            <a:solidFill>
              <a:srgbClr val="F05326">
                <a:alpha val="14902"/>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career progression and development options and opportunities</a:t>
              </a:r>
            </a:p>
          </p:txBody>
        </p:sp>
        <p:sp>
          <p:nvSpPr>
            <p:cNvPr id="97" name="Rectangle 96">
              <a:extLst>
                <a:ext uri="{FF2B5EF4-FFF2-40B4-BE49-F238E27FC236}">
                  <a16:creationId xmlns:a16="http://schemas.microsoft.com/office/drawing/2014/main" id="{AF324F80-C61E-277B-6E89-239BE8D2B0EE}"/>
                </a:ext>
              </a:extLst>
            </p:cNvPr>
            <p:cNvSpPr/>
            <p:nvPr/>
          </p:nvSpPr>
          <p:spPr>
            <a:xfrm>
              <a:off x="8028071" y="2356299"/>
              <a:ext cx="1090073" cy="977233"/>
            </a:xfrm>
            <a:prstGeom prst="rect">
              <a:avLst/>
            </a:prstGeom>
            <a:solidFill>
              <a:srgbClr val="E2E228">
                <a:alpha val="25098"/>
              </a:srgbClr>
            </a:solidFill>
            <a:ln>
              <a:no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a:solidFill>
                    <a:prstClr val="black"/>
                  </a:solidFill>
                  <a:latin typeface="Segoe UI" panose="020B0502040204020203" pitchFamily="34" charset="0"/>
                  <a:cs typeface="Segoe UI" panose="020B0502040204020203" pitchFamily="34" charset="0"/>
                </a:rPr>
                <a:t>Apprentice gains qualification and expertise</a:t>
              </a:r>
            </a:p>
          </p:txBody>
        </p:sp>
        <p:sp>
          <p:nvSpPr>
            <p:cNvPr id="98" name="Rectangle 97">
              <a:extLst>
                <a:ext uri="{FF2B5EF4-FFF2-40B4-BE49-F238E27FC236}">
                  <a16:creationId xmlns:a16="http://schemas.microsoft.com/office/drawing/2014/main" id="{47B1FE75-F977-7FA0-5167-6DCE5283F460}"/>
                </a:ext>
              </a:extLst>
            </p:cNvPr>
            <p:cNvSpPr/>
            <p:nvPr/>
          </p:nvSpPr>
          <p:spPr>
            <a:xfrm>
              <a:off x="2056375" y="3497998"/>
              <a:ext cx="1085215" cy="977232"/>
            </a:xfrm>
            <a:prstGeom prst="rect">
              <a:avLst/>
            </a:prstGeom>
            <a:solidFill>
              <a:schemeClr val="bg1"/>
            </a:solidFill>
            <a:ln w="12700">
              <a:solidFill>
                <a:srgbClr val="2C5B66"/>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understanding of the prospective apprentice</a:t>
              </a:r>
            </a:p>
          </p:txBody>
        </p:sp>
        <p:sp>
          <p:nvSpPr>
            <p:cNvPr id="99" name="Rectangle 98">
              <a:extLst>
                <a:ext uri="{FF2B5EF4-FFF2-40B4-BE49-F238E27FC236}">
                  <a16:creationId xmlns:a16="http://schemas.microsoft.com/office/drawing/2014/main" id="{26E7E07A-BE40-7D0E-5A14-3501723AFC07}"/>
                </a:ext>
              </a:extLst>
            </p:cNvPr>
            <p:cNvSpPr/>
            <p:nvPr/>
          </p:nvSpPr>
          <p:spPr>
            <a:xfrm>
              <a:off x="3554593" y="3492635"/>
              <a:ext cx="1072200" cy="1006864"/>
            </a:xfrm>
            <a:prstGeom prst="rect">
              <a:avLst/>
            </a:prstGeom>
            <a:solidFill>
              <a:schemeClr val="bg1"/>
            </a:solidFill>
            <a:ln w="12700">
              <a:solidFill>
                <a:srgbClr val="00A99D"/>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feels safe and comfortable to learn</a:t>
              </a:r>
            </a:p>
          </p:txBody>
        </p:sp>
        <p:sp>
          <p:nvSpPr>
            <p:cNvPr id="100" name="Rectangle 99">
              <a:extLst>
                <a:ext uri="{FF2B5EF4-FFF2-40B4-BE49-F238E27FC236}">
                  <a16:creationId xmlns:a16="http://schemas.microsoft.com/office/drawing/2014/main" id="{E17ECCF0-D0DB-B352-F7B1-CEA49849B8EA}"/>
                </a:ext>
              </a:extLst>
            </p:cNvPr>
            <p:cNvSpPr/>
            <p:nvPr/>
          </p:nvSpPr>
          <p:spPr>
            <a:xfrm>
              <a:off x="5039794" y="3492635"/>
              <a:ext cx="1068793" cy="1006864"/>
            </a:xfrm>
            <a:prstGeom prst="rect">
              <a:avLst/>
            </a:prstGeom>
            <a:solidFill>
              <a:schemeClr val="bg1"/>
            </a:solidFill>
            <a:ln w="12700">
              <a:solidFill>
                <a:srgbClr val="66686D"/>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confidence, flexibility, and productivity</a:t>
              </a:r>
            </a:p>
          </p:txBody>
        </p:sp>
        <p:sp>
          <p:nvSpPr>
            <p:cNvPr id="101" name="Rectangle 100">
              <a:extLst>
                <a:ext uri="{FF2B5EF4-FFF2-40B4-BE49-F238E27FC236}">
                  <a16:creationId xmlns:a16="http://schemas.microsoft.com/office/drawing/2014/main" id="{83861152-A592-28C5-CF87-6E72574BED11}"/>
                </a:ext>
              </a:extLst>
            </p:cNvPr>
            <p:cNvSpPr/>
            <p:nvPr/>
          </p:nvSpPr>
          <p:spPr>
            <a:xfrm>
              <a:off x="6527871" y="3492936"/>
              <a:ext cx="1087198" cy="1006563"/>
            </a:xfrm>
            <a:prstGeom prst="rect">
              <a:avLst/>
            </a:prstGeom>
            <a:solidFill>
              <a:schemeClr val="bg1"/>
            </a:solidFill>
            <a:ln w="12700">
              <a:solidFill>
                <a:srgbClr val="F05326"/>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business viability</a:t>
              </a:r>
            </a:p>
          </p:txBody>
        </p:sp>
        <p:sp>
          <p:nvSpPr>
            <p:cNvPr id="103" name="Rectangle 102">
              <a:extLst>
                <a:ext uri="{FF2B5EF4-FFF2-40B4-BE49-F238E27FC236}">
                  <a16:creationId xmlns:a16="http://schemas.microsoft.com/office/drawing/2014/main" id="{A12253FE-8053-EBC5-1B63-9E34A90A5D18}"/>
                </a:ext>
              </a:extLst>
            </p:cNvPr>
            <p:cNvSpPr/>
            <p:nvPr/>
          </p:nvSpPr>
          <p:spPr>
            <a:xfrm>
              <a:off x="8031478" y="3492635"/>
              <a:ext cx="1086666" cy="1006562"/>
            </a:xfrm>
            <a:prstGeom prst="rect">
              <a:avLst/>
            </a:prstGeom>
            <a:solidFill>
              <a:schemeClr val="bg1"/>
            </a:solidFill>
            <a:ln w="12700">
              <a:solidFill>
                <a:srgbClr val="E2E228"/>
              </a:solidFill>
            </a:ln>
          </p:spPr>
          <p:style>
            <a:lnRef idx="2">
              <a:schemeClr val="accent2"/>
            </a:lnRef>
            <a:fillRef idx="1">
              <a:schemeClr val="lt1"/>
            </a:fillRef>
            <a:effectRef idx="0">
              <a:schemeClr val="accent2"/>
            </a:effectRef>
            <a:fontRef idx="minor">
              <a:schemeClr val="dk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sustainability, scalability, and profitability</a:t>
              </a:r>
            </a:p>
          </p:txBody>
        </p:sp>
        <p:cxnSp>
          <p:nvCxnSpPr>
            <p:cNvPr id="106" name="Straight Arrow Connector 105">
              <a:extLst>
                <a:ext uri="{FF2B5EF4-FFF2-40B4-BE49-F238E27FC236}">
                  <a16:creationId xmlns:a16="http://schemas.microsoft.com/office/drawing/2014/main" id="{FD866355-F3DF-3CCF-3E96-77A37ED451AD}"/>
                </a:ext>
              </a:extLst>
            </p:cNvPr>
            <p:cNvCxnSpPr>
              <a:cxnSpLocks/>
            </p:cNvCxnSpPr>
            <p:nvPr/>
          </p:nvCxnSpPr>
          <p:spPr>
            <a:xfrm>
              <a:off x="3141590" y="2558847"/>
              <a:ext cx="41640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a:extLst>
                <a:ext uri="{FF2B5EF4-FFF2-40B4-BE49-F238E27FC236}">
                  <a16:creationId xmlns:a16="http://schemas.microsoft.com/office/drawing/2014/main" id="{ECE7EBE3-53F3-1CB2-B71B-EA7E8E90D4F6}"/>
                </a:ext>
              </a:extLst>
            </p:cNvPr>
            <p:cNvCxnSpPr>
              <a:cxnSpLocks/>
            </p:cNvCxnSpPr>
            <p:nvPr/>
          </p:nvCxnSpPr>
          <p:spPr>
            <a:xfrm>
              <a:off x="4623385" y="2558847"/>
              <a:ext cx="41640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8B23D16C-4190-922D-5E4A-A562A3DA3D11}"/>
                </a:ext>
              </a:extLst>
            </p:cNvPr>
            <p:cNvCxnSpPr>
              <a:cxnSpLocks/>
            </p:cNvCxnSpPr>
            <p:nvPr/>
          </p:nvCxnSpPr>
          <p:spPr>
            <a:xfrm>
              <a:off x="6108587" y="2558847"/>
              <a:ext cx="41640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C0CF7052-BC66-29E0-E10D-5793BEEC7513}"/>
                </a:ext>
              </a:extLst>
            </p:cNvPr>
            <p:cNvCxnSpPr>
              <a:cxnSpLocks/>
            </p:cNvCxnSpPr>
            <p:nvPr/>
          </p:nvCxnSpPr>
          <p:spPr>
            <a:xfrm>
              <a:off x="7615069" y="2558847"/>
              <a:ext cx="41640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0E161748-F7FA-E8D6-5733-AE8624118797}"/>
                </a:ext>
              </a:extLst>
            </p:cNvPr>
            <p:cNvCxnSpPr>
              <a:cxnSpLocks/>
            </p:cNvCxnSpPr>
            <p:nvPr/>
          </p:nvCxnSpPr>
          <p:spPr>
            <a:xfrm>
              <a:off x="1635108" y="4280967"/>
              <a:ext cx="42245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E72138AD-BC9C-C712-C2A9-9D69E4BAD805}"/>
                </a:ext>
              </a:extLst>
            </p:cNvPr>
            <p:cNvCxnSpPr>
              <a:cxnSpLocks/>
            </p:cNvCxnSpPr>
            <p:nvPr/>
          </p:nvCxnSpPr>
          <p:spPr>
            <a:xfrm>
              <a:off x="3147640" y="4280967"/>
              <a:ext cx="406952"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65B557E5-A253-7976-CFCE-54B2EF6A1FF4}"/>
                </a:ext>
              </a:extLst>
            </p:cNvPr>
            <p:cNvCxnSpPr>
              <a:cxnSpLocks/>
            </p:cNvCxnSpPr>
            <p:nvPr/>
          </p:nvCxnSpPr>
          <p:spPr>
            <a:xfrm>
              <a:off x="4629435" y="4280967"/>
              <a:ext cx="41640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A29334B3-0CA4-52BC-DF6A-1A75057B6298}"/>
                </a:ext>
              </a:extLst>
            </p:cNvPr>
            <p:cNvCxnSpPr>
              <a:cxnSpLocks/>
            </p:cNvCxnSpPr>
            <p:nvPr/>
          </p:nvCxnSpPr>
          <p:spPr>
            <a:xfrm>
              <a:off x="6111462" y="4280967"/>
              <a:ext cx="416409"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5E35B1C3-D45E-CA38-3D05-E3E8D093D56C}"/>
                </a:ext>
              </a:extLst>
            </p:cNvPr>
            <p:cNvCxnSpPr>
              <a:cxnSpLocks/>
            </p:cNvCxnSpPr>
            <p:nvPr/>
          </p:nvCxnSpPr>
          <p:spPr>
            <a:xfrm>
              <a:off x="7621119" y="4280967"/>
              <a:ext cx="406952" cy="0"/>
            </a:xfrm>
            <a:prstGeom prst="straightConnector1">
              <a:avLst/>
            </a:prstGeom>
            <a:ln w="15875">
              <a:solidFill>
                <a:srgbClr val="10273C"/>
              </a:solidFill>
              <a:tailEnd type="triangle"/>
            </a:ln>
          </p:spPr>
          <p:style>
            <a:lnRef idx="1">
              <a:schemeClr val="dk1"/>
            </a:lnRef>
            <a:fillRef idx="0">
              <a:schemeClr val="dk1"/>
            </a:fillRef>
            <a:effectRef idx="0">
              <a:schemeClr val="dk1"/>
            </a:effectRef>
            <a:fontRef idx="minor">
              <a:schemeClr val="tx1"/>
            </a:fontRef>
          </p:style>
        </p:cxnSp>
      </p:grpSp>
      <p:sp>
        <p:nvSpPr>
          <p:cNvPr id="138" name="TextBox 137">
            <a:extLst>
              <a:ext uri="{FF2B5EF4-FFF2-40B4-BE49-F238E27FC236}">
                <a16:creationId xmlns:a16="http://schemas.microsoft.com/office/drawing/2014/main" id="{EE8B93F8-7FB0-6AD8-0F64-F007D71709C3}"/>
              </a:ext>
            </a:extLst>
          </p:cNvPr>
          <p:cNvSpPr txBox="1"/>
          <p:nvPr/>
        </p:nvSpPr>
        <p:spPr>
          <a:xfrm>
            <a:off x="392809" y="1310576"/>
            <a:ext cx="9168704" cy="615553"/>
          </a:xfrm>
          <a:prstGeom prst="rect">
            <a:avLst/>
          </a:prstGeom>
          <a:noFill/>
        </p:spPr>
        <p:txBody>
          <a:bodyPr wrap="square" lIns="0" tIns="0" rIns="0" bIns="0" rtlCol="0">
            <a:spAutoFit/>
          </a:bodyPr>
          <a:lstStyle/>
          <a:p>
            <a:pPr>
              <a:spcAft>
                <a:spcPts val="1200"/>
              </a:spcAft>
            </a:pPr>
            <a:r>
              <a:rPr lang="en-NZ" sz="1000" dirty="0">
                <a:latin typeface="Segoe UI" panose="020B0502040204020203" pitchFamily="34" charset="0"/>
                <a:cs typeface="Segoe UI" panose="020B0502040204020203" pitchFamily="34" charset="0"/>
              </a:rPr>
              <a:t>By breaking the apprenticeship up into these stages, it's easier to understand what outcomes apprentices and employers are trying to achieve and when.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This means that both apprentices and employers can be on the same page about key outcomes during the apprenticeship that reflect an apprentice’s progress.</a:t>
            </a:r>
          </a:p>
          <a:p>
            <a:pPr>
              <a:spcAft>
                <a:spcPts val="1200"/>
              </a:spcAft>
            </a:pPr>
            <a:r>
              <a:rPr lang="en-NZ" sz="1000" dirty="0">
                <a:latin typeface="Segoe UI" panose="020B0502040204020203" pitchFamily="34" charset="0"/>
                <a:cs typeface="Segoe UI" panose="020B0502040204020203" pitchFamily="34" charset="0"/>
              </a:rPr>
              <a:t>The diagram below shows the key outcomes for each stage.</a:t>
            </a:r>
          </a:p>
        </p:txBody>
      </p:sp>
      <p:sp>
        <p:nvSpPr>
          <p:cNvPr id="139" name="Footer Placeholder 138">
            <a:extLst>
              <a:ext uri="{FF2B5EF4-FFF2-40B4-BE49-F238E27FC236}">
                <a16:creationId xmlns:a16="http://schemas.microsoft.com/office/drawing/2014/main" id="{6C9543D3-B1A8-BDC5-2D8A-1302C06E2F5E}"/>
              </a:ext>
            </a:extLst>
          </p:cNvPr>
          <p:cNvSpPr>
            <a:spLocks noGrp="1"/>
          </p:cNvSpPr>
          <p:nvPr>
            <p:ph type="ftr" sz="quarter" idx="3"/>
          </p:nvPr>
        </p:nvSpPr>
        <p:spPr/>
        <p:txBody>
          <a:bodyPr/>
          <a:lstStyle/>
          <a:p>
            <a:r>
              <a:rPr lang="en-US"/>
              <a:t>Apprenticeship Toolkit</a:t>
            </a:r>
          </a:p>
        </p:txBody>
      </p:sp>
      <p:sp>
        <p:nvSpPr>
          <p:cNvPr id="140" name="Slide Number Placeholder 139">
            <a:extLst>
              <a:ext uri="{FF2B5EF4-FFF2-40B4-BE49-F238E27FC236}">
                <a16:creationId xmlns:a16="http://schemas.microsoft.com/office/drawing/2014/main" id="{EB30D12E-E92C-8D3F-0102-10A74D6313E7}"/>
              </a:ext>
            </a:extLst>
          </p:cNvPr>
          <p:cNvSpPr>
            <a:spLocks noGrp="1"/>
          </p:cNvSpPr>
          <p:nvPr>
            <p:ph type="sldNum" sz="quarter" idx="4"/>
          </p:nvPr>
        </p:nvSpPr>
        <p:spPr/>
        <p:txBody>
          <a:bodyPr/>
          <a:lstStyle/>
          <a:p>
            <a:fld id="{1DF4AAA5-C268-2745-B477-E8FB4AEBEA9C}" type="slidenum">
              <a:rPr lang="en-US" smtClean="0"/>
              <a:pPr/>
              <a:t>3</a:t>
            </a:fld>
            <a:endParaRPr lang="en-US"/>
          </a:p>
        </p:txBody>
      </p:sp>
      <p:sp>
        <p:nvSpPr>
          <p:cNvPr id="2" name="TextBox 1">
            <a:extLst>
              <a:ext uri="{FF2B5EF4-FFF2-40B4-BE49-F238E27FC236}">
                <a16:creationId xmlns:a16="http://schemas.microsoft.com/office/drawing/2014/main" id="{C227835A-871F-9A15-0091-741063A26E98}"/>
              </a:ext>
            </a:extLst>
          </p:cNvPr>
          <p:cNvSpPr txBox="1"/>
          <p:nvPr/>
        </p:nvSpPr>
        <p:spPr>
          <a:xfrm>
            <a:off x="392809" y="989828"/>
            <a:ext cx="6481519" cy="215444"/>
          </a:xfrm>
          <a:prstGeom prst="rect">
            <a:avLst/>
          </a:prstGeom>
          <a:noFill/>
        </p:spPr>
        <p:txBody>
          <a:bodyPr wrap="square" lIns="0" tIns="0" rIns="0" bIns="0" rtlCol="0">
            <a:spAutoFit/>
          </a:bodyPr>
          <a:lstStyle/>
          <a:p>
            <a:r>
              <a:rPr lang="en-US" sz="1400" b="1" dirty="0">
                <a:solidFill>
                  <a:srgbClr val="10273C"/>
                </a:solidFill>
                <a:latin typeface="Segoe UI Black" panose="020B0502040204020203" pitchFamily="34" charset="0"/>
                <a:cs typeface="Segoe UI Black" panose="020B0502040204020203" pitchFamily="34" charset="0"/>
              </a:rPr>
              <a:t>How does the toolkit work?</a:t>
            </a:r>
          </a:p>
        </p:txBody>
      </p:sp>
    </p:spTree>
    <p:extLst>
      <p:ext uri="{BB962C8B-B14F-4D97-AF65-F5344CB8AC3E}">
        <p14:creationId xmlns:p14="http://schemas.microsoft.com/office/powerpoint/2010/main" val="37081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F96AC6-172F-195A-4BD7-05D3343C16A4}"/>
              </a:ext>
            </a:extLst>
          </p:cNvPr>
          <p:cNvSpPr>
            <a:spLocks noGrp="1"/>
          </p:cNvSpPr>
          <p:nvPr>
            <p:ph type="ftr" sz="quarter" idx="3"/>
          </p:nvPr>
        </p:nvSpPr>
        <p:spPr>
          <a:xfrm>
            <a:off x="381000" y="6491345"/>
            <a:ext cx="2006712" cy="167307"/>
          </a:xfrm>
        </p:spPr>
        <p:txBody>
          <a:bodyPr/>
          <a:lstStyle/>
          <a:p>
            <a:r>
              <a:rPr lang="en-US"/>
              <a:t>Apprenticeship Toolkit</a:t>
            </a:r>
          </a:p>
        </p:txBody>
      </p:sp>
      <p:sp>
        <p:nvSpPr>
          <p:cNvPr id="3" name="Slide Number Placeholder 2">
            <a:extLst>
              <a:ext uri="{FF2B5EF4-FFF2-40B4-BE49-F238E27FC236}">
                <a16:creationId xmlns:a16="http://schemas.microsoft.com/office/drawing/2014/main" id="{ACAB82B3-E270-4668-979D-B6DA4BE1D689}"/>
              </a:ext>
            </a:extLst>
          </p:cNvPr>
          <p:cNvSpPr>
            <a:spLocks noGrp="1"/>
          </p:cNvSpPr>
          <p:nvPr>
            <p:ph type="sldNum" sz="quarter" idx="4"/>
          </p:nvPr>
        </p:nvSpPr>
        <p:spPr>
          <a:xfrm>
            <a:off x="9574026" y="6493569"/>
            <a:ext cx="331974" cy="99358"/>
          </a:xfrm>
        </p:spPr>
        <p:txBody>
          <a:bodyPr/>
          <a:lstStyle/>
          <a:p>
            <a:fld id="{1DF4AAA5-C268-2745-B477-E8FB4AEBEA9C}" type="slidenum">
              <a:rPr lang="en-US" smtClean="0"/>
              <a:pPr/>
              <a:t>30</a:t>
            </a:fld>
            <a:endParaRPr lang="en-US"/>
          </a:p>
        </p:txBody>
      </p:sp>
      <p:sp>
        <p:nvSpPr>
          <p:cNvPr id="4" name="TextBox 3">
            <a:extLst>
              <a:ext uri="{FF2B5EF4-FFF2-40B4-BE49-F238E27FC236}">
                <a16:creationId xmlns:a16="http://schemas.microsoft.com/office/drawing/2014/main" id="{FCE4E859-0835-8639-E67B-343F0E737BEA}"/>
              </a:ext>
            </a:extLst>
          </p:cNvPr>
          <p:cNvSpPr txBox="1"/>
          <p:nvPr/>
        </p:nvSpPr>
        <p:spPr>
          <a:xfrm>
            <a:off x="3548063" y="11958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The key elements of good apprenticeship KPIs</a:t>
            </a:r>
          </a:p>
          <a:p>
            <a:pPr>
              <a:lnSpc>
                <a:spcPts val="1300"/>
              </a:lnSpc>
              <a:spcAft>
                <a:spcPts val="600"/>
              </a:spcAft>
            </a:pPr>
            <a:r>
              <a:rPr lang="en-NZ" sz="1000">
                <a:latin typeface="Segoe UI" panose="020B0502040204020203" pitchFamily="34" charset="0"/>
                <a:cs typeface="Segoe UI" panose="020B0502040204020203" pitchFamily="34" charset="0"/>
              </a:rPr>
              <a:t>When creating or customising KPIs, ensure they share the same core qualities as the ones included in this tool.</a:t>
            </a:r>
          </a:p>
          <a:p>
            <a:pPr>
              <a:lnSpc>
                <a:spcPts val="1300"/>
              </a:lnSpc>
              <a:spcAft>
                <a:spcPts val="600"/>
              </a:spcAft>
            </a:pPr>
            <a:r>
              <a:rPr lang="en-NZ" sz="1000">
                <a:latin typeface="Segoe UI" panose="020B0502040204020203" pitchFamily="34" charset="0"/>
                <a:cs typeface="Segoe UI" panose="020B0502040204020203" pitchFamily="34" charset="0"/>
              </a:rPr>
              <a:t>A good apprenticeship KPI should be: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Stage-appropriate: </a:t>
            </a:r>
            <a:r>
              <a:rPr lang="en-NZ" sz="1000">
                <a:latin typeface="Segoe UI" panose="020B0502040204020203" pitchFamily="34" charset="0"/>
                <a:cs typeface="Segoe UI" panose="020B0502040204020203" pitchFamily="34" charset="0"/>
              </a:rPr>
              <a:t>matches where the apprentice is in their journey.</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Observable: </a:t>
            </a:r>
            <a:r>
              <a:rPr lang="en-NZ" sz="1000">
                <a:latin typeface="Segoe UI" panose="020B0502040204020203" pitchFamily="34" charset="0"/>
                <a:cs typeface="Segoe UI" panose="020B0502040204020203" pitchFamily="34" charset="0"/>
              </a:rPr>
              <a:t>describes specific, visible behaviours.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Action-based: </a:t>
            </a:r>
            <a:r>
              <a:rPr lang="en-NZ" sz="1000">
                <a:latin typeface="Segoe UI" panose="020B0502040204020203" pitchFamily="34" charset="0"/>
                <a:cs typeface="Segoe UI" panose="020B0502040204020203" pitchFamily="34" charset="0"/>
              </a:rPr>
              <a:t>focuses on what the apprentice does, not what they are.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Achievement adds value for both parties: </a:t>
            </a:r>
            <a:r>
              <a:rPr lang="en-NZ" sz="1000">
                <a:latin typeface="Segoe UI" panose="020B0502040204020203" pitchFamily="34" charset="0"/>
                <a:cs typeface="Segoe UI" panose="020B0502040204020203" pitchFamily="34" charset="0"/>
              </a:rPr>
              <a:t>growth for apprentice + productivity for employer.</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Concrete but flexible: </a:t>
            </a:r>
            <a:r>
              <a:rPr lang="en-NZ" sz="1000">
                <a:latin typeface="Segoe UI" panose="020B0502040204020203" pitchFamily="34" charset="0"/>
                <a:cs typeface="Segoe UI" panose="020B0502040204020203" pitchFamily="34" charset="0"/>
              </a:rPr>
              <a:t>broad enough to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cover all the work you do, but specific enough to be fair.</a:t>
            </a:r>
          </a:p>
        </p:txBody>
      </p:sp>
      <p:sp>
        <p:nvSpPr>
          <p:cNvPr id="5" name="TextBox 4">
            <a:extLst>
              <a:ext uri="{FF2B5EF4-FFF2-40B4-BE49-F238E27FC236}">
                <a16:creationId xmlns:a16="http://schemas.microsoft.com/office/drawing/2014/main" id="{0CCDBCDC-4845-847F-2FB9-A3942592DE1F}"/>
              </a:ext>
            </a:extLst>
          </p:cNvPr>
          <p:cNvSpPr txBox="1"/>
          <p:nvPr/>
        </p:nvSpPr>
        <p:spPr>
          <a:xfrm>
            <a:off x="381000" y="1189377"/>
            <a:ext cx="2806701" cy="4859340"/>
          </a:xfrm>
          <a:prstGeom prst="rect">
            <a:avLst/>
          </a:prstGeom>
          <a:noFill/>
        </p:spPr>
        <p:txBody>
          <a:bodyPr wrap="square" lIns="0" tIns="0" rIns="0" bIns="0">
            <a:no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Every business is different. The KPIs provided are templates. While you can use them as they are, customisation makes them more relevant to your trade, team, and culture.</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Steps to customise the Apprenticeship Progression Framework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Review the template KPIs: </a:t>
            </a:r>
            <a:r>
              <a:rPr lang="en-NZ" sz="1000">
                <a:latin typeface="Segoe UI" panose="020B0502040204020203" pitchFamily="34" charset="0"/>
                <a:cs typeface="Segoe UI" panose="020B0502040204020203" pitchFamily="34" charset="0"/>
              </a:rPr>
              <a:t>Identify which are directly relevant to your work and which need adjusting.</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Adapt language: </a:t>
            </a:r>
            <a:r>
              <a:rPr lang="en-NZ" sz="1000">
                <a:latin typeface="Segoe UI" panose="020B0502040204020203" pitchFamily="34" charset="0"/>
                <a:cs typeface="Segoe UI" panose="020B0502040204020203" pitchFamily="34" charset="0"/>
              </a:rPr>
              <a:t>Use terms your business already uses (e.g., “foreman” vs “supervisor,” “prep work” vs “site setup”).</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Add trade-specific examples: </a:t>
            </a:r>
            <a:r>
              <a:rPr lang="en-NZ" sz="1000">
                <a:latin typeface="Segoe UI" panose="020B0502040204020203" pitchFamily="34" charset="0"/>
                <a:cs typeface="Segoe UI" panose="020B0502040204020203" pitchFamily="34" charset="0"/>
              </a:rPr>
              <a:t>Replace generic references (e.g., “specialised tools”) with those used in your trade.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Consider company culture: </a:t>
            </a:r>
            <a:r>
              <a:rPr lang="en-NZ" sz="1000">
                <a:latin typeface="Segoe UI" panose="020B0502040204020203" pitchFamily="34" charset="0"/>
                <a:cs typeface="Segoe UI" panose="020B0502040204020203" pitchFamily="34" charset="0"/>
              </a:rPr>
              <a:t>If teamwork or </a:t>
            </a:r>
            <a:r>
              <a:rPr lang="en-NZ" sz="1000" spc="-20">
                <a:latin typeface="Segoe UI" panose="020B0502040204020203" pitchFamily="34" charset="0"/>
                <a:cs typeface="Segoe UI" panose="020B0502040204020203" pitchFamily="34" charset="0"/>
              </a:rPr>
              <a:t>client interaction is especially important in your </a:t>
            </a:r>
            <a:r>
              <a:rPr lang="en-NZ" sz="1000">
                <a:latin typeface="Segoe UI" panose="020B0502040204020203" pitchFamily="34" charset="0"/>
                <a:cs typeface="Segoe UI" panose="020B0502040204020203" pitchFamily="34" charset="0"/>
              </a:rPr>
              <a:t>business, give more weight to those KPIs.</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Test and refine: </a:t>
            </a:r>
            <a:r>
              <a:rPr lang="en-NZ" sz="1000">
                <a:latin typeface="Segoe UI" panose="020B0502040204020203" pitchFamily="34" charset="0"/>
                <a:cs typeface="Segoe UI" panose="020B0502040204020203" pitchFamily="34" charset="0"/>
              </a:rPr>
              <a:t>Apply KPIs for one review cycle, then adjust based on what worked and what felt vague or hard to measure.</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0E12480E-AB7C-7923-C8DB-313D39627008}"/>
              </a:ext>
            </a:extLst>
          </p:cNvPr>
          <p:cNvSpPr txBox="1"/>
          <p:nvPr/>
        </p:nvSpPr>
        <p:spPr>
          <a:xfrm>
            <a:off x="6753225" y="119581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of customisation </a:t>
            </a:r>
            <a:br>
              <a:rPr lang="en-NZ" sz="1400">
                <a:solidFill>
                  <a:srgbClr val="10273C"/>
                </a:solidFill>
                <a:latin typeface="Segoe UI Black" panose="020B0502040204020203" pitchFamily="34" charset="0"/>
                <a:cs typeface="Segoe UI Black" panose="020B0502040204020203" pitchFamily="34" charset="0"/>
              </a:rPr>
            </a:br>
            <a:r>
              <a:rPr lang="en-NZ" sz="1400">
                <a:solidFill>
                  <a:srgbClr val="10273C"/>
                </a:solidFill>
                <a:latin typeface="Segoe UI Black" panose="020B0502040204020203" pitchFamily="34" charset="0"/>
                <a:cs typeface="Segoe UI Black" panose="020B0502040204020203" pitchFamily="34" charset="0"/>
              </a:rPr>
              <a:t>in practice</a:t>
            </a:r>
          </a:p>
          <a:p>
            <a:pPr>
              <a:lnSpc>
                <a:spcPts val="1300"/>
              </a:lnSpc>
              <a:spcAft>
                <a:spcPts val="1200"/>
              </a:spcAft>
            </a:pPr>
            <a:r>
              <a:rPr lang="en-NZ" sz="1000" b="1">
                <a:latin typeface="Segoe UI" panose="020B0502040204020203" pitchFamily="34" charset="0"/>
                <a:cs typeface="Segoe UI" panose="020B0502040204020203" pitchFamily="34" charset="0"/>
              </a:rPr>
              <a:t>Template KPI</a:t>
            </a:r>
            <a:r>
              <a:rPr lang="en-NZ" sz="1000" i="1">
                <a:latin typeface="Segoe UI" panose="020B0502040204020203" pitchFamily="34" charset="0"/>
                <a:cs typeface="Segoe UI" panose="020B0502040204020203" pitchFamily="34" charset="0"/>
              </a:rPr>
              <a:t>: “Checks their own work for quality before reporting it complete.”</a:t>
            </a:r>
          </a:p>
          <a:p>
            <a:pPr>
              <a:lnSpc>
                <a:spcPts val="1300"/>
              </a:lnSpc>
              <a:spcAft>
                <a:spcPts val="1200"/>
              </a:spcAft>
            </a:pPr>
            <a:r>
              <a:rPr lang="en-NZ" sz="1000" b="1">
                <a:latin typeface="Segoe UI" panose="020B0502040204020203" pitchFamily="34" charset="0"/>
                <a:cs typeface="Segoe UI" panose="020B0502040204020203" pitchFamily="34" charset="0"/>
              </a:rPr>
              <a:t>Customised Version </a:t>
            </a:r>
            <a:r>
              <a:rPr lang="en-NZ" sz="1000">
                <a:latin typeface="Segoe UI" panose="020B0502040204020203" pitchFamily="34" charset="0"/>
                <a:cs typeface="Segoe UI" panose="020B0502040204020203" pitchFamily="34" charset="0"/>
              </a:rPr>
              <a:t>(Painting Contractor): </a:t>
            </a:r>
            <a:r>
              <a:rPr lang="en-NZ" sz="1000" i="1">
                <a:latin typeface="Segoe UI" panose="020B0502040204020203" pitchFamily="34" charset="0"/>
                <a:cs typeface="Segoe UI" panose="020B0502040204020203" pitchFamily="34" charset="0"/>
              </a:rPr>
              <a:t>“Checks paint finish for runs or missed spots before reporting an area complete.”</a:t>
            </a:r>
          </a:p>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Linking pay progression to KPIs</a:t>
            </a:r>
          </a:p>
          <a:p>
            <a:pPr>
              <a:lnSpc>
                <a:spcPts val="1300"/>
              </a:lnSpc>
              <a:spcAft>
                <a:spcPts val="600"/>
              </a:spcAft>
              <a:buNone/>
            </a:pPr>
            <a:r>
              <a:rPr lang="en-NZ" sz="1000">
                <a:effectLst/>
                <a:latin typeface="Segoe UI" panose="020B0502040204020203" pitchFamily="34" charset="0"/>
                <a:ea typeface="Arial" panose="020B0604020202020204" pitchFamily="34" charset="0"/>
                <a:cs typeface="Segoe UI" panose="020B0502040204020203" pitchFamily="34" charset="0"/>
              </a:rPr>
              <a:t>Apprenticeship KPIs can be directly tied to structured pay increases, which benefits both the business and the apprentice:</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Recognition of progress: </a:t>
            </a:r>
            <a:r>
              <a:rPr lang="en-NZ" sz="1000">
                <a:effectLst/>
                <a:latin typeface="Segoe UI" panose="020B0502040204020203" pitchFamily="34" charset="0"/>
                <a:ea typeface="Arial" panose="020B0604020202020204" pitchFamily="34" charset="0"/>
                <a:cs typeface="Segoe UI" panose="020B0502040204020203" pitchFamily="34" charset="0"/>
              </a:rPr>
              <a:t>pay rises show apprentices their efforts and growth are valued.</a:t>
            </a:r>
          </a:p>
          <a:p>
            <a:pPr marL="172800" lvl="0" indent="-172800">
              <a:lnSpc>
                <a:spcPts val="1300"/>
              </a:lnSpc>
              <a:spcAft>
                <a:spcPts val="6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Incentive to progress: </a:t>
            </a:r>
            <a:r>
              <a:rPr lang="en-NZ" sz="1000">
                <a:effectLst/>
                <a:latin typeface="Segoe UI" panose="020B0502040204020203" pitchFamily="34" charset="0"/>
                <a:ea typeface="Arial" panose="020B0604020202020204" pitchFamily="34" charset="0"/>
                <a:cs typeface="Segoe UI" panose="020B0502040204020203" pitchFamily="34" charset="0"/>
              </a:rPr>
              <a:t>apprentices have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 clear motivation to move quickly through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the stages.</a:t>
            </a:r>
          </a:p>
          <a:p>
            <a:pPr marL="172800" lvl="0" indent="-172800">
              <a:lnSpc>
                <a:spcPts val="1300"/>
              </a:lnSpc>
              <a:spcAft>
                <a:spcPts val="1200"/>
              </a:spcAft>
              <a:buClr>
                <a:srgbClr val="F05326"/>
              </a:buClr>
              <a:buSzPct val="90000"/>
              <a:buFont typeface="System Font Regular"/>
              <a:buChar char="►"/>
              <a:tabLst>
                <a:tab pos="457200" algn="l"/>
              </a:tabLst>
            </a:pPr>
            <a:r>
              <a:rPr lang="en-NZ" sz="1000" b="1">
                <a:effectLst/>
                <a:latin typeface="Segoe UI" panose="020B0502040204020203" pitchFamily="34" charset="0"/>
                <a:ea typeface="Arial" panose="020B0604020202020204" pitchFamily="34" charset="0"/>
                <a:cs typeface="Segoe UI" panose="020B0502040204020203" pitchFamily="34" charset="0"/>
              </a:rPr>
              <a:t>Retention tool: </a:t>
            </a:r>
            <a:r>
              <a:rPr lang="en-NZ" sz="1000">
                <a:effectLst/>
                <a:latin typeface="Segoe UI" panose="020B0502040204020203" pitchFamily="34" charset="0"/>
                <a:ea typeface="Arial" panose="020B0604020202020204" pitchFamily="34" charset="0"/>
                <a:cs typeface="Segoe UI" panose="020B0502040204020203" pitchFamily="34" charset="0"/>
              </a:rPr>
              <a:t>apprentices are more likely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to stay with an employer who rewards measurable progress.</a:t>
            </a:r>
            <a:endParaRPr lang="en-NZ" sz="1400">
              <a:latin typeface="Segoe UI" panose="020B0502040204020203" pitchFamily="34" charset="0"/>
              <a:cs typeface="Segoe UI" panose="020B0502040204020203" pitchFamily="34" charset="0"/>
            </a:endParaRP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57911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2FB60-73D2-0257-B3DF-11F96D5742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FD7351B-A64D-A59B-1E7F-A33A2FD73E7C}"/>
              </a:ext>
            </a:extLst>
          </p:cNvPr>
          <p:cNvSpPr/>
          <p:nvPr/>
        </p:nvSpPr>
        <p:spPr>
          <a:xfrm>
            <a:off x="6751638" y="1046579"/>
            <a:ext cx="2808288" cy="2583202"/>
          </a:xfrm>
          <a:prstGeom prst="rect">
            <a:avLst/>
          </a:prstGeom>
          <a:solidFill>
            <a:srgbClr val="F05326">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4D5B2CC-BC89-C21F-9AC6-9FC3B945F7C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B75D5CA8-C39B-91F6-E0DD-A8A06C42B32D}"/>
              </a:ext>
            </a:extLst>
          </p:cNvPr>
          <p:cNvSpPr>
            <a:spLocks noGrp="1"/>
          </p:cNvSpPr>
          <p:nvPr>
            <p:ph type="sldNum" sz="quarter" idx="4"/>
          </p:nvPr>
        </p:nvSpPr>
        <p:spPr/>
        <p:txBody>
          <a:bodyPr/>
          <a:lstStyle/>
          <a:p>
            <a:fld id="{1DF4AAA5-C268-2745-B477-E8FB4AEBEA9C}" type="slidenum">
              <a:rPr lang="en-US" smtClean="0"/>
              <a:pPr/>
              <a:t>31</a:t>
            </a:fld>
            <a:endParaRPr lang="en-US"/>
          </a:p>
        </p:txBody>
      </p:sp>
      <p:sp>
        <p:nvSpPr>
          <p:cNvPr id="4" name="TextBox 3">
            <a:extLst>
              <a:ext uri="{FF2B5EF4-FFF2-40B4-BE49-F238E27FC236}">
                <a16:creationId xmlns:a16="http://schemas.microsoft.com/office/drawing/2014/main" id="{8EC89F21-8B66-D288-2456-60DB4E01F281}"/>
              </a:ext>
            </a:extLst>
          </p:cNvPr>
          <p:cNvSpPr txBox="1"/>
          <p:nvPr/>
        </p:nvSpPr>
        <p:spPr>
          <a:xfrm>
            <a:off x="3548063" y="1194318"/>
            <a:ext cx="2844800"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Benefits for employers</a:t>
            </a:r>
          </a:p>
          <a:p>
            <a:pPr>
              <a:lnSpc>
                <a:spcPts val="1300"/>
              </a:lnSpc>
              <a:spcAft>
                <a:spcPts val="600"/>
              </a:spcAft>
            </a:pPr>
            <a:r>
              <a:rPr lang="en-NZ" sz="1000">
                <a:latin typeface="Segoe UI" panose="020B0502040204020203" pitchFamily="34" charset="0"/>
                <a:cs typeface="Segoe UI" panose="020B0502040204020203" pitchFamily="34" charset="0"/>
              </a:rPr>
              <a:t>Adopting this KPI framework delivers real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business value: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Increased certainty: </a:t>
            </a:r>
            <a:r>
              <a:rPr lang="en-NZ" sz="1000">
                <a:latin typeface="Segoe UI" panose="020B0502040204020203" pitchFamily="34" charset="0"/>
                <a:cs typeface="Segoe UI" panose="020B0502040204020203" pitchFamily="34" charset="0"/>
              </a:rPr>
              <a:t>clear KPIs mean you always know when an apprentice is ready for more responsibility.</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Faster progression: </a:t>
            </a:r>
            <a:r>
              <a:rPr lang="en-NZ" sz="1000">
                <a:latin typeface="Segoe UI" panose="020B0502040204020203" pitchFamily="34" charset="0"/>
                <a:cs typeface="Segoe UI" panose="020B0502040204020203" pitchFamily="34" charset="0"/>
              </a:rPr>
              <a:t>apprentices move through stages more quickly, reducing the period where they cost more than they produce.</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Improved retention: </a:t>
            </a:r>
            <a:r>
              <a:rPr lang="en-NZ" sz="1000">
                <a:latin typeface="Segoe UI" panose="020B0502040204020203" pitchFamily="34" charset="0"/>
                <a:cs typeface="Segoe UI" panose="020B0502040204020203" pitchFamily="34" charset="0"/>
              </a:rPr>
              <a:t>linking progress to recognition and pay reduces the risk of losing apprentices to other employers.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Stronger culture: </a:t>
            </a:r>
            <a:r>
              <a:rPr lang="en-NZ" sz="1000">
                <a:latin typeface="Segoe UI" panose="020B0502040204020203" pitchFamily="34" charset="0"/>
                <a:cs typeface="Segoe UI" panose="020B0502040204020203" pitchFamily="34" charset="0"/>
              </a:rPr>
              <a:t>KPIs reinforce company values and ensure apprentices are developed in line with business priorities.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Better workforce planning: </a:t>
            </a:r>
            <a:r>
              <a:rPr lang="en-NZ" sz="1000">
                <a:latin typeface="Segoe UI" panose="020B0502040204020203" pitchFamily="34" charset="0"/>
                <a:cs typeface="Segoe UI" panose="020B0502040204020203" pitchFamily="34" charset="0"/>
              </a:rPr>
              <a:t>with KPIs, you can predict when apprentices will become fully productive and plan workloads with more confidence.</a:t>
            </a:r>
          </a:p>
        </p:txBody>
      </p:sp>
      <p:sp>
        <p:nvSpPr>
          <p:cNvPr id="5" name="TextBox 4">
            <a:extLst>
              <a:ext uri="{FF2B5EF4-FFF2-40B4-BE49-F238E27FC236}">
                <a16:creationId xmlns:a16="http://schemas.microsoft.com/office/drawing/2014/main" id="{BF6DF9C2-BE0F-7C8B-4CFA-0F979E7F30C7}"/>
              </a:ext>
            </a:extLst>
          </p:cNvPr>
          <p:cNvSpPr txBox="1"/>
          <p:nvPr/>
        </p:nvSpPr>
        <p:spPr>
          <a:xfrm>
            <a:off x="381000" y="1192237"/>
            <a:ext cx="2808288" cy="3783087"/>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implement linking pay progression to KPIs</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Set baseline pay: </a:t>
            </a:r>
            <a:r>
              <a:rPr lang="en-NZ" sz="1000">
                <a:latin typeface="Segoe UI" panose="020B0502040204020203" pitchFamily="34" charset="0"/>
                <a:cs typeface="Segoe UI" panose="020B0502040204020203" pitchFamily="34" charset="0"/>
              </a:rPr>
              <a:t>apprentices start at a standard entry rate when they join.</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Link stages to pay bands:</a:t>
            </a:r>
            <a:r>
              <a:rPr lang="en-NZ" sz="1000">
                <a:latin typeface="Segoe UI" panose="020B0502040204020203" pitchFamily="34" charset="0"/>
                <a:cs typeface="Segoe UI" panose="020B0502040204020203" pitchFamily="34" charset="0"/>
              </a:rPr>
              <a:t> each stage has an associated pay increase once KPIs are achieved.</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Communicate clearly: </a:t>
            </a:r>
            <a:r>
              <a:rPr lang="en-NZ" sz="1000">
                <a:latin typeface="Segoe UI" panose="020B0502040204020203" pitchFamily="34" charset="0"/>
                <a:cs typeface="Segoe UI" panose="020B0502040204020203" pitchFamily="34" charset="0"/>
              </a:rPr>
              <a:t>apprentices should know from the outset what KPIs they need to meet and what pay increase they will earn at each stage.</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Be consistent: </a:t>
            </a:r>
            <a:r>
              <a:rPr lang="en-NZ" sz="1000">
                <a:latin typeface="Segoe UI" panose="020B0502040204020203" pitchFamily="34" charset="0"/>
                <a:cs typeface="Segoe UI" panose="020B0502040204020203" pitchFamily="34" charset="0"/>
              </a:rPr>
              <a:t>apply the system fairly and consistently across all apprentices.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Reward optional pathways: </a:t>
            </a:r>
            <a:r>
              <a:rPr lang="en-NZ" sz="1000">
                <a:latin typeface="Segoe UI" panose="020B0502040204020203" pitchFamily="34" charset="0"/>
                <a:cs typeface="Segoe UI" panose="020B0502040204020203" pitchFamily="34" charset="0"/>
              </a:rPr>
              <a:t>apprentices who take on advanced pathways (Business Ownership, Project Management, Master Craftsperson, Mentor) can access further recognition or higher pay bands.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6" name="TextBox 5">
            <a:extLst>
              <a:ext uri="{FF2B5EF4-FFF2-40B4-BE49-F238E27FC236}">
                <a16:creationId xmlns:a16="http://schemas.microsoft.com/office/drawing/2014/main" id="{1F8FAB34-E25D-8DF2-C1DC-01652843E9BD}"/>
              </a:ext>
            </a:extLst>
          </p:cNvPr>
          <p:cNvSpPr txBox="1"/>
          <p:nvPr/>
        </p:nvSpPr>
        <p:spPr>
          <a:xfrm>
            <a:off x="6915541" y="1192237"/>
            <a:ext cx="2305040" cy="2379296"/>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Make it visible: </a:t>
            </a:r>
            <a:r>
              <a:rPr lang="en-NZ" sz="1000">
                <a:latin typeface="Segoe UI" panose="020B0502040204020203" pitchFamily="34" charset="0"/>
                <a:cs typeface="Segoe UI" panose="020B0502040204020203" pitchFamily="34" charset="0"/>
              </a:rPr>
              <a:t>post KPIs in the workshop, staff room, or an apprentice handbook.</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Use them positively: </a:t>
            </a:r>
            <a:r>
              <a:rPr lang="en-NZ" sz="1000">
                <a:latin typeface="Segoe UI" panose="020B0502040204020203" pitchFamily="34" charset="0"/>
                <a:cs typeface="Segoe UI" panose="020B0502040204020203" pitchFamily="34" charset="0"/>
              </a:rPr>
              <a:t>KPIs are tools for growth, not just assessment. Celebrate achievement as well as pointing out gaps.</a:t>
            </a:r>
          </a:p>
          <a:p>
            <a:pPr marL="171450" lvl="0" indent="-171450">
              <a:lnSpc>
                <a:spcPts val="1300"/>
              </a:lnSpc>
              <a:spcAft>
                <a:spcPts val="600"/>
              </a:spcAft>
              <a:buClr>
                <a:srgbClr val="F05326"/>
              </a:buClr>
              <a:buSzPct val="90000"/>
              <a:buFont typeface="System Font Regular"/>
              <a:buChar char="►"/>
            </a:pPr>
            <a:r>
              <a:rPr lang="en-NZ" sz="1000" b="1">
                <a:latin typeface="Segoe UI" panose="020B0502040204020203" pitchFamily="34" charset="0"/>
                <a:cs typeface="Segoe UI" panose="020B0502040204020203" pitchFamily="34" charset="0"/>
              </a:rPr>
              <a:t>Evolve them: </a:t>
            </a:r>
            <a:r>
              <a:rPr lang="en-NZ" sz="1000">
                <a:latin typeface="Segoe UI" panose="020B0502040204020203" pitchFamily="34" charset="0"/>
                <a:cs typeface="Segoe UI" panose="020B0502040204020203" pitchFamily="34" charset="0"/>
              </a:rPr>
              <a:t>as your business or trade changes, adjust KPIs so they always reflect what matters most.</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DB0E9F4B-3391-B063-15E3-01815918F571}"/>
              </a:ext>
            </a:extLst>
          </p:cNvPr>
          <p:cNvPicPr>
            <a:picLocks noChangeAspect="1"/>
          </p:cNvPicPr>
          <p:nvPr/>
        </p:nvPicPr>
        <p:blipFill>
          <a:blip r:embed="rId2"/>
          <a:stretch>
            <a:fillRect/>
          </a:stretch>
        </p:blipFill>
        <p:spPr>
          <a:xfrm>
            <a:off x="9102744" y="1192237"/>
            <a:ext cx="330197" cy="330197"/>
          </a:xfrm>
          <a:prstGeom prst="rect">
            <a:avLst/>
          </a:prstGeom>
        </p:spPr>
      </p:pic>
    </p:spTree>
    <p:extLst>
      <p:ext uri="{BB962C8B-B14F-4D97-AF65-F5344CB8AC3E}">
        <p14:creationId xmlns:p14="http://schemas.microsoft.com/office/powerpoint/2010/main" val="4103393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183CAAD8-DD11-6F35-A3DA-B6B9DED06E73}"/>
              </a:ext>
            </a:extLst>
          </p:cNvPr>
          <p:cNvSpPr/>
          <p:nvPr/>
        </p:nvSpPr>
        <p:spPr>
          <a:xfrm>
            <a:off x="390625" y="545514"/>
            <a:ext cx="3340100" cy="386179"/>
          </a:xfrm>
          <a:prstGeom prst="homePlate">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64F5038-0D30-A989-D37D-48730662A13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5A4B17A-A1B3-2B95-7796-59F8D5D18931}"/>
              </a:ext>
            </a:extLst>
          </p:cNvPr>
          <p:cNvSpPr>
            <a:spLocks noGrp="1"/>
          </p:cNvSpPr>
          <p:nvPr>
            <p:ph type="sldNum" sz="quarter" idx="4"/>
          </p:nvPr>
        </p:nvSpPr>
        <p:spPr/>
        <p:txBody>
          <a:bodyPr/>
          <a:lstStyle/>
          <a:p>
            <a:fld id="{1DF4AAA5-C268-2745-B477-E8FB4AEBEA9C}" type="slidenum">
              <a:rPr lang="en-US" smtClean="0"/>
              <a:pPr/>
              <a:t>32</a:t>
            </a:fld>
            <a:endParaRPr lang="en-US"/>
          </a:p>
        </p:txBody>
      </p:sp>
      <p:graphicFrame>
        <p:nvGraphicFramePr>
          <p:cNvPr id="4" name="Table 3">
            <a:extLst>
              <a:ext uri="{FF2B5EF4-FFF2-40B4-BE49-F238E27FC236}">
                <a16:creationId xmlns:a16="http://schemas.microsoft.com/office/drawing/2014/main" id="{0C8AFFF3-FCA2-7A68-DAE6-1C9C1A51532A}"/>
              </a:ext>
            </a:extLst>
          </p:cNvPr>
          <p:cNvGraphicFramePr>
            <a:graphicFrameLocks noGrp="1"/>
          </p:cNvGraphicFramePr>
          <p:nvPr>
            <p:extLst>
              <p:ext uri="{D42A27DB-BD31-4B8C-83A1-F6EECF244321}">
                <p14:modId xmlns:p14="http://schemas.microsoft.com/office/powerpoint/2010/main" val="1260632860"/>
              </p:ext>
            </p:extLst>
          </p:nvPr>
        </p:nvGraphicFramePr>
        <p:xfrm>
          <a:off x="390625" y="1048547"/>
          <a:ext cx="9180515" cy="53114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Element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B6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Trade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Asks questions about how and why specific tasks are done in a certain way.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Correctly names and selects common tools and materials when asked.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Follows standard site routines (e.g., sign-in, PPE use, cleanup) without needing reminders.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Prospective apprentice gains understanding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Consistently follows company rules on safety, conduct, and attendance.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Adopts company-specific practices in daily routines (e.g., reporting to supervisor, preferred communication style, job allocation process).</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Accurately describes the company’s expectations of an apprentice when asked.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Trade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Can describe the main types of tasks performed in the trade.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Knows who to approach for help or clarification on site.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Uses basic tools and materials safely and appropriately for their intended purpose.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Work habits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Packs up tools and materials at the end of the day.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Cleans up their work area after completing tasks.</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Takes responsibility for their tasks and requires minimal reminders to complete them.</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to 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questions when instructions are unclear.</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clarification before starting unfamiliar tasks.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Shows willingness to admit when they don’t understand.</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Feedback engagement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Acknowledges feedback by repeating back or asking a follow-up question to confirm understanding.</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Makes clear adjustments to their work after receiving feedback.</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Seeks feedback on whether changes made have met expectations.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Team interaction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Responds appropriately when spoken to by team members (e.g., answers questions, acknowledges instructions).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Works cooperatively with others when a task requires more than one person (e.g., lifting, carrying, holding, or setting up).</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Offers or accepts help with simple tasks when needed.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Learning mindset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Asks questions to understand why tasks are done a certain way.</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Shows enthusiasm to try new tasks under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Talks about or reflects on what they are learning from a task.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C5B66">
                        <a:alpha val="15299"/>
                      </a:srgbClr>
                    </a:solidFill>
                  </a:tcPr>
                </a:tc>
                <a:extLst>
                  <a:ext uri="{0D108BD9-81ED-4DB2-BD59-A6C34878D82A}">
                    <a16:rowId xmlns:a16="http://schemas.microsoft.com/office/drawing/2014/main" val="2422725845"/>
                  </a:ext>
                </a:extLst>
              </a:tr>
            </a:tbl>
          </a:graphicData>
        </a:graphic>
      </p:graphicFrame>
      <p:sp>
        <p:nvSpPr>
          <p:cNvPr id="6" name="TextBox 5">
            <a:extLst>
              <a:ext uri="{FF2B5EF4-FFF2-40B4-BE49-F238E27FC236}">
                <a16:creationId xmlns:a16="http://schemas.microsoft.com/office/drawing/2014/main" id="{4B22E272-365C-00B0-22C5-8A01E601D438}"/>
              </a:ext>
            </a:extLst>
          </p:cNvPr>
          <p:cNvSpPr txBox="1"/>
          <p:nvPr/>
        </p:nvSpPr>
        <p:spPr>
          <a:xfrm>
            <a:off x="525855" y="630882"/>
            <a:ext cx="3022208"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1: Confirm 0–3 months</a:t>
            </a:r>
          </a:p>
        </p:txBody>
      </p:sp>
    </p:spTree>
    <p:extLst>
      <p:ext uri="{BB962C8B-B14F-4D97-AF65-F5344CB8AC3E}">
        <p14:creationId xmlns:p14="http://schemas.microsoft.com/office/powerpoint/2010/main" val="960678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0C24-1CD7-FCF0-2406-360844E47C74}"/>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8DDCC5BC-CB6D-424D-7327-2C4B9372CC3D}"/>
              </a:ext>
            </a:extLst>
          </p:cNvPr>
          <p:cNvSpPr/>
          <p:nvPr/>
        </p:nvSpPr>
        <p:spPr>
          <a:xfrm>
            <a:off x="390624" y="545514"/>
            <a:ext cx="3413731" cy="386179"/>
          </a:xfrm>
          <a:prstGeom prst="homePlate">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3111535-14F6-593C-AF5C-AAB4C2895F24}"/>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6738264E-0D56-BF81-21C6-020BA212FD8D}"/>
              </a:ext>
            </a:extLst>
          </p:cNvPr>
          <p:cNvSpPr>
            <a:spLocks noGrp="1"/>
          </p:cNvSpPr>
          <p:nvPr>
            <p:ph type="sldNum" sz="quarter" idx="4"/>
          </p:nvPr>
        </p:nvSpPr>
        <p:spPr/>
        <p:txBody>
          <a:bodyPr/>
          <a:lstStyle/>
          <a:p>
            <a:fld id="{1DF4AAA5-C268-2745-B477-E8FB4AEBEA9C}" type="slidenum">
              <a:rPr lang="en-US" smtClean="0"/>
              <a:pPr/>
              <a:t>33</a:t>
            </a:fld>
            <a:endParaRPr lang="en-US"/>
          </a:p>
        </p:txBody>
      </p:sp>
      <p:graphicFrame>
        <p:nvGraphicFramePr>
          <p:cNvPr id="4" name="Table 3">
            <a:extLst>
              <a:ext uri="{FF2B5EF4-FFF2-40B4-BE49-F238E27FC236}">
                <a16:creationId xmlns:a16="http://schemas.microsoft.com/office/drawing/2014/main" id="{1FFF5AD5-F9EB-4447-EC17-65D58308CEBD}"/>
              </a:ext>
            </a:extLst>
          </p:cNvPr>
          <p:cNvGraphicFramePr>
            <a:graphicFrameLocks noGrp="1"/>
          </p:cNvGraphicFramePr>
          <p:nvPr>
            <p:extLst>
              <p:ext uri="{D42A27DB-BD31-4B8C-83A1-F6EECF244321}">
                <p14:modId xmlns:p14="http://schemas.microsoft.com/office/powerpoint/2010/main" val="1103429799"/>
              </p:ext>
            </p:extLst>
          </p:nvPr>
        </p:nvGraphicFramePr>
        <p:xfrm>
          <a:off x="390625" y="1048547"/>
          <a:ext cx="9180515" cy="528604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99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Health and safety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Apprentice can identify at least 3 relevant on-site hazards, assess their risk (high/medium/low), and suggest basic controls, consistent with WorkSafe’s hazard management flow.</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Apprentice consistently wears required PPE, follows site safety rules, and knows how to report a hazard or incident.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Workplace behaviour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4902"/>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Arrives on time and is prepared to work each day.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Follows site routines such as start/finish times and breaks.</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Treats supervisors, tradespeople, and peers with respect.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Trade familiarity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Can describe the main types of tasks performed in the trade.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Knows who to approach for help or clarification on site.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Uses basic tools and materials safely and appropriately for their intended purpose.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is familiar with expectations of the trade and the employer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Work habits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Packs up tools and materials at the end of the day.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Cleans up their work area after completing tasks.</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Takes responsibility for their tasks and requires minimal reminders to complete them.</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to 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questions when instructions are unclear.</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clarification before starting unfamiliar tasks.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Shows willingness to admit when they don’t understand.</a:t>
                      </a: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Feedback engagement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Acknowledges feedback by repeating back or asking a follow-up question to confirm understanding.</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Makes clear adjustments to their work after receiving feedback.</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Seeks feedback on whether changes made have met expectations.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Team interaction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Responds appropriately when spoken to by team members (e.g., answers questions, acknowledges instructions).</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Works cooperatively with others when a task requires more than one person (e.g., lifting, carrying, holding, or setting up).</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Offers or accepts help with simple tasks when needed.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feels safe and comfortable to learn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Learning mindset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Asks questions to understand why tasks are done a certain way.</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Shows enthusiasm to try new tasks under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Talks about or reflects on what they are learning from a task.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A99D">
                        <a:alpha val="15299"/>
                      </a:srgbClr>
                    </a:solidFill>
                  </a:tcPr>
                </a:tc>
                <a:extLst>
                  <a:ext uri="{0D108BD9-81ED-4DB2-BD59-A6C34878D82A}">
                    <a16:rowId xmlns:a16="http://schemas.microsoft.com/office/drawing/2014/main" val="2422725845"/>
                  </a:ext>
                </a:extLst>
              </a:tr>
            </a:tbl>
          </a:graphicData>
        </a:graphic>
      </p:graphicFrame>
      <p:sp>
        <p:nvSpPr>
          <p:cNvPr id="6" name="TextBox 5">
            <a:extLst>
              <a:ext uri="{FF2B5EF4-FFF2-40B4-BE49-F238E27FC236}">
                <a16:creationId xmlns:a16="http://schemas.microsoft.com/office/drawing/2014/main" id="{477776D4-080F-85E9-1BE3-B8C8EA74F52F}"/>
              </a:ext>
            </a:extLst>
          </p:cNvPr>
          <p:cNvSpPr txBox="1"/>
          <p:nvPr/>
        </p:nvSpPr>
        <p:spPr>
          <a:xfrm>
            <a:off x="508923"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2: Familiarise 3–12 months</a:t>
            </a:r>
          </a:p>
        </p:txBody>
      </p:sp>
    </p:spTree>
    <p:extLst>
      <p:ext uri="{BB962C8B-B14F-4D97-AF65-F5344CB8AC3E}">
        <p14:creationId xmlns:p14="http://schemas.microsoft.com/office/powerpoint/2010/main" val="1888955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793B-D196-72B3-71A4-AB179792E420}"/>
            </a:ext>
          </a:extLst>
        </p:cNvPr>
        <p:cNvGrpSpPr/>
        <p:nvPr/>
      </p:nvGrpSpPr>
      <p:grpSpPr>
        <a:xfrm>
          <a:off x="0" y="0"/>
          <a:ext cx="0" cy="0"/>
          <a:chOff x="0" y="0"/>
          <a:chExt cx="0" cy="0"/>
        </a:xfrm>
      </p:grpSpPr>
      <p:sp>
        <p:nvSpPr>
          <p:cNvPr id="7" name="Pentagon 6">
            <a:extLst>
              <a:ext uri="{FF2B5EF4-FFF2-40B4-BE49-F238E27FC236}">
                <a16:creationId xmlns:a16="http://schemas.microsoft.com/office/drawing/2014/main" id="{B2B4C570-582D-900C-08E0-0AC0288B4A93}"/>
              </a:ext>
            </a:extLst>
          </p:cNvPr>
          <p:cNvSpPr/>
          <p:nvPr/>
        </p:nvSpPr>
        <p:spPr>
          <a:xfrm>
            <a:off x="381000" y="545515"/>
            <a:ext cx="3340100" cy="386179"/>
          </a:xfrm>
          <a:prstGeom prst="homePlate">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F2898C2-7689-E69C-2BA2-013163F3E36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26C33A59-004D-2FC8-4305-CCB23D33BCB9}"/>
              </a:ext>
            </a:extLst>
          </p:cNvPr>
          <p:cNvSpPr>
            <a:spLocks noGrp="1"/>
          </p:cNvSpPr>
          <p:nvPr>
            <p:ph type="sldNum" sz="quarter" idx="4"/>
          </p:nvPr>
        </p:nvSpPr>
        <p:spPr/>
        <p:txBody>
          <a:bodyPr/>
          <a:lstStyle/>
          <a:p>
            <a:fld id="{1DF4AAA5-C268-2745-B477-E8FB4AEBEA9C}" type="slidenum">
              <a:rPr lang="en-US" smtClean="0"/>
              <a:pPr/>
              <a:t>34</a:t>
            </a:fld>
            <a:endParaRPr lang="en-US"/>
          </a:p>
        </p:txBody>
      </p:sp>
      <p:graphicFrame>
        <p:nvGraphicFramePr>
          <p:cNvPr id="4" name="Table 3">
            <a:extLst>
              <a:ext uri="{FF2B5EF4-FFF2-40B4-BE49-F238E27FC236}">
                <a16:creationId xmlns:a16="http://schemas.microsoft.com/office/drawing/2014/main" id="{E4E3F9C3-3736-923A-6AF2-1B3577353349}"/>
              </a:ext>
            </a:extLst>
          </p:cNvPr>
          <p:cNvGraphicFramePr>
            <a:graphicFrameLocks noGrp="1"/>
          </p:cNvGraphicFramePr>
          <p:nvPr>
            <p:extLst>
              <p:ext uri="{D42A27DB-BD31-4B8C-83A1-F6EECF244321}">
                <p14:modId xmlns:p14="http://schemas.microsoft.com/office/powerpoint/2010/main" val="3465746159"/>
              </p:ext>
            </p:extLst>
          </p:nvPr>
        </p:nvGraphicFramePr>
        <p:xfrm>
          <a:off x="390625" y="1048547"/>
          <a:ext cx="9180515" cy="50545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686D"/>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Competence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Completes routine trade tasks with minimal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Produces work to a standard that shows increasing accuracy and efficiency.</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Actively practices and refines skills that have already been introduced.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Volunteers to take on tasks they have already practiced.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Asks to try new tasks once they feel ready, instead of waiting to be told.</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Shows initiative by preparing tools or materials without being asked.</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Responsibility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Takes ownership for completing allocated tasks from start to finish.</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quality of their own work before reporting it complete.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Anticipates next steps or simple needs on site and acts without waiting to be told (e.g., preparing materials, clearing space, readying tools).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Receives acknowledgement or praise from supervisors/tradespeople for quality work or improvement.</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entrusted with more complex or independent tasks as a sign of supervisor confidence.</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Is seen by peers as a reliable contributor.</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 in apprentice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Completes assigned tasks correctly with minimal reminders.</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Can be relied on to maintain safe work practices without prompting.</a:t>
                      </a:r>
                    </a:p>
                    <a:p>
                      <a:pPr marL="72000">
                        <a:lnSpc>
                          <a:spcPts val="1150"/>
                        </a:lnSpc>
                        <a:spcBef>
                          <a:spcPts val="0"/>
                        </a:spcBef>
                        <a:spcAft>
                          <a:spcPts val="2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Stays on task until it is completed, even when unsupervised.</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Flexibility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tc>
                  <a:txBody>
                    <a:bodyPr/>
                    <a:lstStyle/>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cs typeface="Segoe UI" panose="020B0502040204020203" pitchFamily="34" charset="0"/>
                        </a:rPr>
                        <a:t>Can step into a wider range of routine tasks (e.g., basic prep, clean-up, moving materials) without needing close supervision.</a:t>
                      </a:r>
                    </a:p>
                    <a:p>
                      <a:pPr marL="72000">
                        <a:lnSpc>
                          <a:spcPts val="1150"/>
                        </a:lnSpc>
                        <a:spcBef>
                          <a:spcPts val="0"/>
                        </a:spcBef>
                        <a:spcAft>
                          <a:spcPts val="200"/>
                        </a:spcAft>
                        <a:buNone/>
                      </a:pPr>
                      <a:r>
                        <a:rPr lang="en-NZ" sz="1000" b="0" i="0" kern="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previously learned skills across different work areas or job types, reducing the need for tradespeople to cover those tasks.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66686D">
                        <a:alpha val="15299"/>
                      </a:srgbClr>
                    </a:solidFill>
                  </a:tcPr>
                </a:tc>
                <a:extLst>
                  <a:ext uri="{0D108BD9-81ED-4DB2-BD59-A6C34878D82A}">
                    <a16:rowId xmlns:a16="http://schemas.microsoft.com/office/drawing/2014/main" val="3793491360"/>
                  </a:ext>
                </a:extLst>
              </a:tr>
              <a:tr h="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confidence, flexibility, and 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4602" marB="4602"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600"/>
                        </a:spcBef>
                        <a:spcAft>
                          <a:spcPts val="600"/>
                        </a:spcAft>
                        <a:buClrTx/>
                        <a:buSzTx/>
                        <a:buFontTx/>
                        <a:buNone/>
                        <a:tabLst/>
                        <a:defRPr/>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cs typeface="Segoe UI" panose="020B0502040204020203" pitchFamily="34" charset="0"/>
                        </a:rPr>
                        <a:t>Carries out routine tasks to the expected standard without needing supervision.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Works at a pace that keeps up with the crew and doesn’t slow others down.</a:t>
                      </a:r>
                    </a:p>
                    <a:p>
                      <a:pPr marL="72000" marR="0" lvl="0" indent="0" algn="l" defTabSz="914400" rtl="0" eaLnBrk="1" fontAlgn="auto" latinLnBrk="0" hangingPunct="1">
                        <a:lnSpc>
                          <a:spcPts val="1150"/>
                        </a:lnSpc>
                        <a:spcBef>
                          <a:spcPts val="0"/>
                        </a:spcBef>
                        <a:spcAft>
                          <a:spcPts val="200"/>
                        </a:spcAft>
                        <a:buClrTx/>
                        <a:buSzTx/>
                        <a:buFontTx/>
                        <a:buNone/>
                        <a:tabLst/>
                        <a:defRPr/>
                      </a:pPr>
                      <a:r>
                        <a:rPr lang="en-NZ" sz="1000" b="0" i="0" kern="0" spc="-30" baseline="0">
                          <a:solidFill>
                            <a:schemeClr val="tx1"/>
                          </a:solidFill>
                          <a:effectLst/>
                          <a:latin typeface="Segoe UI" panose="020B0502040204020203" pitchFamily="34" charset="0"/>
                          <a:ea typeface="Aptos" panose="020B0004020202020204" pitchFamily="34" charset="0"/>
                          <a:cs typeface="Segoe UI" panose="020B0502040204020203" pitchFamily="34" charset="0"/>
                        </a:rPr>
                        <a:t>Handles routine tasks independently, freeing up tradespeople for higher-level work.</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98774"/>
                  </a:ext>
                </a:extLst>
              </a:tr>
            </a:tbl>
          </a:graphicData>
        </a:graphic>
      </p:graphicFrame>
      <p:sp>
        <p:nvSpPr>
          <p:cNvPr id="6" name="TextBox 5">
            <a:extLst>
              <a:ext uri="{FF2B5EF4-FFF2-40B4-BE49-F238E27FC236}">
                <a16:creationId xmlns:a16="http://schemas.microsoft.com/office/drawing/2014/main" id="{45015006-5DDE-E236-B907-CC8A630AAE40}"/>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3: Train 12–36 months</a:t>
            </a:r>
          </a:p>
        </p:txBody>
      </p:sp>
    </p:spTree>
    <p:extLst>
      <p:ext uri="{BB962C8B-B14F-4D97-AF65-F5344CB8AC3E}">
        <p14:creationId xmlns:p14="http://schemas.microsoft.com/office/powerpoint/2010/main" val="320301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CDF0-093F-6D19-CA9D-181C3BA2B8E0}"/>
            </a:ext>
          </a:extLst>
        </p:cNvPr>
        <p:cNvGrpSpPr/>
        <p:nvPr/>
      </p:nvGrpSpPr>
      <p:grpSpPr>
        <a:xfrm>
          <a:off x="0" y="0"/>
          <a:ext cx="0" cy="0"/>
          <a:chOff x="0" y="0"/>
          <a:chExt cx="0" cy="0"/>
        </a:xfrm>
      </p:grpSpPr>
      <p:sp>
        <p:nvSpPr>
          <p:cNvPr id="5" name="Pentagon 4">
            <a:extLst>
              <a:ext uri="{FF2B5EF4-FFF2-40B4-BE49-F238E27FC236}">
                <a16:creationId xmlns:a16="http://schemas.microsoft.com/office/drawing/2014/main" id="{12E2323E-FDD6-1151-5E71-6A8723FD739E}"/>
              </a:ext>
            </a:extLst>
          </p:cNvPr>
          <p:cNvSpPr/>
          <p:nvPr/>
        </p:nvSpPr>
        <p:spPr>
          <a:xfrm>
            <a:off x="381000" y="545515"/>
            <a:ext cx="3340100"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8328388-B66D-F5CB-89DF-82DACDA5F728}"/>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C7B4552D-5D1B-1A8C-D16F-958B508BC395}"/>
              </a:ext>
            </a:extLst>
          </p:cNvPr>
          <p:cNvSpPr>
            <a:spLocks noGrp="1"/>
          </p:cNvSpPr>
          <p:nvPr>
            <p:ph type="sldNum" sz="quarter" idx="4"/>
          </p:nvPr>
        </p:nvSpPr>
        <p:spPr/>
        <p:txBody>
          <a:bodyPr/>
          <a:lstStyle/>
          <a:p>
            <a:fld id="{1DF4AAA5-C268-2745-B477-E8FB4AEBEA9C}" type="slidenum">
              <a:rPr lang="en-US" smtClean="0"/>
              <a:pPr/>
              <a:t>35</a:t>
            </a:fld>
            <a:endParaRPr lang="en-US"/>
          </a:p>
        </p:txBody>
      </p:sp>
      <p:graphicFrame>
        <p:nvGraphicFramePr>
          <p:cNvPr id="4" name="Table 3">
            <a:extLst>
              <a:ext uri="{FF2B5EF4-FFF2-40B4-BE49-F238E27FC236}">
                <a16:creationId xmlns:a16="http://schemas.microsoft.com/office/drawing/2014/main" id="{02360405-DDF9-0CF2-8436-CBBC69BE5D27}"/>
              </a:ext>
            </a:extLst>
          </p:cNvPr>
          <p:cNvGraphicFramePr>
            <a:graphicFrameLocks noGrp="1"/>
          </p:cNvGraphicFramePr>
          <p:nvPr>
            <p:extLst>
              <p:ext uri="{D42A27DB-BD31-4B8C-83A1-F6EECF244321}">
                <p14:modId xmlns:p14="http://schemas.microsoft.com/office/powerpoint/2010/main" val="1437162750"/>
              </p:ext>
            </p:extLst>
          </p:nvPr>
        </p:nvGraphicFramePr>
        <p:xfrm>
          <a:off x="390625" y="1048547"/>
          <a:ext cx="9180515" cy="4741120"/>
        </p:xfrm>
        <a:graphic>
          <a:graphicData uri="http://schemas.openxmlformats.org/drawingml/2006/table">
            <a:tbl>
              <a:tblPr firstCol="1" bandRow="1">
                <a:tableStyleId>{5C22544A-7EE6-4342-B048-85BDC9FD1C3A}</a:tableStyleId>
              </a:tblPr>
              <a:tblGrid>
                <a:gridCol w="1668994">
                  <a:extLst>
                    <a:ext uri="{9D8B030D-6E8A-4147-A177-3AD203B41FA5}">
                      <a16:colId xmlns:a16="http://schemas.microsoft.com/office/drawing/2014/main" val="72553744"/>
                    </a:ext>
                  </a:extLst>
                </a:gridCol>
                <a:gridCol w="1473694">
                  <a:extLst>
                    <a:ext uri="{9D8B030D-6E8A-4147-A177-3AD203B41FA5}">
                      <a16:colId xmlns:a16="http://schemas.microsoft.com/office/drawing/2014/main" val="3813536076"/>
                    </a:ext>
                  </a:extLst>
                </a:gridCol>
                <a:gridCol w="6037827">
                  <a:extLst>
                    <a:ext uri="{9D8B030D-6E8A-4147-A177-3AD203B41FA5}">
                      <a16:colId xmlns:a16="http://schemas.microsoft.com/office/drawing/2014/main" val="1656622307"/>
                    </a:ext>
                  </a:extLst>
                </a:gridCol>
              </a:tblGrid>
              <a:tr h="211120">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Subject</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384643">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Independence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full range of trade tasks to the required quality standard without supervision.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appropriate action to keep work moving and seeks guidance when tasks go beyond their level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of experience.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Identifies and begins appropriate tasks without waiting to be instructed.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increased competence, confidence, responsibility, and recognition</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Confidence</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Provides guidance to newer apprentices or labourers on basic tasks.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Completes a comparable volume of work, to a comparable quality, as qualified tradespeople.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Strengthens the team by modelling and reinforcing shared values, behaviours, and practices.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178582">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1000" b="0" i="0" kern="0">
                          <a:solidFill>
                            <a:schemeClr val="tx1"/>
                          </a:solidFill>
                          <a:effectLst/>
                          <a:latin typeface="Segoe UI" panose="020B0502040204020203" pitchFamily="34" charset="0"/>
                          <a:cs typeface="Segoe UI" panose="020B0502040204020203" pitchFamily="34" charset="0"/>
                        </a:rPr>
                      </a:br>
                      <a:r>
                        <a:rPr lang="en-NZ" sz="1000" b="0" i="0" kern="0">
                          <a:solidFill>
                            <a:schemeClr val="tx1"/>
                          </a:solidFill>
                          <a:effectLst/>
                          <a:latin typeface="Segoe UI" panose="020B0502040204020203" pitchFamily="34" charset="0"/>
                          <a:cs typeface="Segoe UI" panose="020B0502040204020203" pitchFamily="34" charset="0"/>
                        </a:rPr>
                        <a:t>and opportunities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Career progression and development – see optional KPIs</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Productivity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tc>
                  <a:txBody>
                    <a:bodyPr/>
                    <a:lstStyle/>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Always meets expectations regarding speed and quality of work, contributing positively to project timelines.</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Reduces demand on tradespeople by managing routine or preparatory work independently. </a:t>
                      </a:r>
                    </a:p>
                    <a:p>
                      <a:pPr marL="72000">
                        <a:lnSpc>
                          <a:spcPts val="1150"/>
                        </a:lnSpc>
                        <a:spcBef>
                          <a:spcPts val="0"/>
                        </a:spcBef>
                        <a:spcAft>
                          <a:spcPts val="400"/>
                        </a:spcAft>
                        <a:buNone/>
                      </a:pPr>
                      <a:r>
                        <a:rPr lang="en-NZ" sz="1000" b="0" i="0" kern="0">
                          <a:solidFill>
                            <a:schemeClr val="tx1"/>
                          </a:solidFill>
                          <a:effectLst/>
                          <a:latin typeface="Segoe UI" panose="020B0502040204020203" pitchFamily="34" charset="0"/>
                          <a:cs typeface="Segoe UI" panose="020B0502040204020203" pitchFamily="34" charset="0"/>
                        </a:rPr>
                        <a:t>Takes on a share of workload that allows the business to schedule more jobs or larger projects with confidence. </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5299"/>
                      </a:srgbClr>
                    </a:solidFill>
                  </a:tcPr>
                </a:tc>
                <a:extLst>
                  <a:ext uri="{0D108BD9-81ED-4DB2-BD59-A6C34878D82A}">
                    <a16:rowId xmlns:a16="http://schemas.microsoft.com/office/drawing/2014/main" val="3129321656"/>
                  </a:ext>
                </a:extLst>
              </a:tr>
              <a:tr h="459340">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Employer gains increased business viability</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600"/>
                        </a:spcBef>
                        <a:spcAft>
                          <a:spcPts val="600"/>
                        </a:spcAft>
                        <a:buNone/>
                      </a:pPr>
                      <a:r>
                        <a:rPr lang="en-NZ" sz="1000" b="0" i="0" kern="0">
                          <a:solidFill>
                            <a:schemeClr val="tx1"/>
                          </a:solidFill>
                          <a:effectLst/>
                          <a:latin typeface="Segoe UI" panose="020B0502040204020203" pitchFamily="34" charset="0"/>
                          <a:cs typeface="Segoe UI" panose="020B0502040204020203" pitchFamily="34" charset="0"/>
                        </a:rPr>
                        <a:t>Business alignment</a:t>
                      </a:r>
                      <a:endPar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Applies company systems and processes (e.g., safety, reporting, communication) correctly and without reminders. </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Supports project delivery by coordinating with other trades or subcontractors in line with company expectations.</a:t>
                      </a:r>
                    </a:p>
                    <a:p>
                      <a:pPr marL="72000">
                        <a:lnSpc>
                          <a:spcPts val="1150"/>
                        </a:lnSpc>
                        <a:spcBef>
                          <a:spcPts val="0"/>
                        </a:spcBef>
                        <a:spcAft>
                          <a:spcPts val="400"/>
                        </a:spcAft>
                        <a:buNone/>
                      </a:pPr>
                      <a:r>
                        <a:rPr lang="en-NZ" sz="10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behaviours (e.g., punctuality, quality focus, teamwork) that align with and reinforce company reputation. </a:t>
                      </a:r>
                    </a:p>
                  </a:txBody>
                  <a:tcPr marL="36000" marR="36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bl>
          </a:graphicData>
        </a:graphic>
      </p:graphicFrame>
      <p:sp>
        <p:nvSpPr>
          <p:cNvPr id="6" name="TextBox 5">
            <a:extLst>
              <a:ext uri="{FF2B5EF4-FFF2-40B4-BE49-F238E27FC236}">
                <a16:creationId xmlns:a16="http://schemas.microsoft.com/office/drawing/2014/main" id="{7D007AF7-4A4E-F48E-2E1C-D4F45438B4B7}"/>
              </a:ext>
            </a:extLst>
          </p:cNvPr>
          <p:cNvSpPr txBox="1"/>
          <p:nvPr/>
        </p:nvSpPr>
        <p:spPr>
          <a:xfrm>
            <a:off x="525855" y="630883"/>
            <a:ext cx="3201984" cy="215444"/>
          </a:xfrm>
          <a:prstGeom prst="rect">
            <a:avLst/>
          </a:prstGeom>
          <a:noFill/>
        </p:spPr>
        <p:txBody>
          <a:bodyPr wrap="square" lIns="0" tIns="0" rIns="0" bIns="0">
            <a:spAutoFit/>
          </a:bodyPr>
          <a:lstStyle/>
          <a:p>
            <a:pPr>
              <a:spcBef>
                <a:spcPts val="600"/>
              </a:spcBef>
              <a:spcAft>
                <a:spcPts val="600"/>
              </a:spcAft>
              <a:buNone/>
            </a:pP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4: Earn 36</a:t>
            </a:r>
            <a:r>
              <a:rPr lang="en-NZ" sz="1400" b="1" spc="5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a:t>
            </a:r>
            <a:r>
              <a:rPr lang="en-NZ" sz="1400" b="1" spc="2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4</a:t>
            </a:r>
            <a:r>
              <a:rPr lang="en-NZ" sz="1400" b="1" spc="1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8 months</a:t>
            </a:r>
          </a:p>
        </p:txBody>
      </p:sp>
    </p:spTree>
    <p:extLst>
      <p:ext uri="{BB962C8B-B14F-4D97-AF65-F5344CB8AC3E}">
        <p14:creationId xmlns:p14="http://schemas.microsoft.com/office/powerpoint/2010/main" val="1190793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B979D9-72F8-1F0C-0C44-D40D41E46F83}"/>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CFE9A3-E5EF-DB8F-43A5-1F56A43E9C0A}"/>
              </a:ext>
            </a:extLst>
          </p:cNvPr>
          <p:cNvSpPr>
            <a:spLocks noGrp="1"/>
          </p:cNvSpPr>
          <p:nvPr>
            <p:ph type="sldNum" sz="quarter" idx="4"/>
          </p:nvPr>
        </p:nvSpPr>
        <p:spPr/>
        <p:txBody>
          <a:bodyPr/>
          <a:lstStyle/>
          <a:p>
            <a:fld id="{1DF4AAA5-C268-2745-B477-E8FB4AEBEA9C}" type="slidenum">
              <a:rPr lang="en-US" smtClean="0"/>
              <a:pPr/>
              <a:t>36</a:t>
            </a:fld>
            <a:endParaRPr lang="en-US"/>
          </a:p>
        </p:txBody>
      </p:sp>
      <p:sp>
        <p:nvSpPr>
          <p:cNvPr id="4" name="TextBox 3">
            <a:extLst>
              <a:ext uri="{FF2B5EF4-FFF2-40B4-BE49-F238E27FC236}">
                <a16:creationId xmlns:a16="http://schemas.microsoft.com/office/drawing/2014/main" id="{AB8346D3-C12C-85A3-612B-E4757A8477EC}"/>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Optional KPIs</a:t>
            </a:r>
          </a:p>
        </p:txBody>
      </p:sp>
      <p:sp>
        <p:nvSpPr>
          <p:cNvPr id="5" name="TextBox 4">
            <a:extLst>
              <a:ext uri="{FF2B5EF4-FFF2-40B4-BE49-F238E27FC236}">
                <a16:creationId xmlns:a16="http://schemas.microsoft.com/office/drawing/2014/main" id="{E544C23B-69BF-F2EC-6A2A-2C51DF0776C2}"/>
              </a:ext>
            </a:extLst>
          </p:cNvPr>
          <p:cNvSpPr txBox="1"/>
          <p:nvPr/>
        </p:nvSpPr>
        <p:spPr>
          <a:xfrm>
            <a:off x="3548063" y="1347878"/>
            <a:ext cx="2844800" cy="5143469"/>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The Four Pathways</a:t>
            </a:r>
          </a:p>
          <a:p>
            <a:pPr>
              <a:spcAft>
                <a:spcPts val="600"/>
              </a:spcAft>
            </a:pPr>
            <a:r>
              <a:rPr lang="en-NZ" sz="1000" b="1">
                <a:latin typeface="Segoe UI" panose="020B0502040204020203" pitchFamily="34" charset="0"/>
                <a:cs typeface="Segoe UI" panose="020B0502040204020203" pitchFamily="34" charset="0"/>
              </a:rPr>
              <a:t>Business Ownership Pathway: </a:t>
            </a:r>
            <a:r>
              <a:rPr lang="en-NZ" sz="1000">
                <a:latin typeface="Segoe UI" panose="020B0502040204020203" pitchFamily="34" charset="0"/>
                <a:cs typeface="Segoe UI" panose="020B0502040204020203" pitchFamily="34" charset="0"/>
              </a:rPr>
              <a:t>focuses on apprentices beginning to understand how a business operates, including pricing, scheduling, profitability, and customer value. These KPIs encourage entrepreneurial thinking and prepare apprentices who may one day start their own business. Showing apprentices what is actually involved in running a business can be a great way to keep them around for longer, as it’ll help them understand how much more they need to learn after qualifying to be successful.</a:t>
            </a:r>
          </a:p>
          <a:p>
            <a:pPr>
              <a:spcAft>
                <a:spcPts val="600"/>
              </a:spcAft>
            </a:pPr>
            <a:r>
              <a:rPr lang="en-NZ" sz="1000" b="1">
                <a:latin typeface="Segoe UI" panose="020B0502040204020203" pitchFamily="34" charset="0"/>
                <a:cs typeface="Segoe UI" panose="020B0502040204020203" pitchFamily="34" charset="0"/>
              </a:rPr>
              <a:t>Project Management Pathway: </a:t>
            </a:r>
            <a:r>
              <a:rPr lang="en-NZ" sz="1000">
                <a:latin typeface="Segoe UI" panose="020B0502040204020203" pitchFamily="34" charset="0"/>
                <a:cs typeface="Segoe UI" panose="020B0502040204020203" pitchFamily="34" charset="0"/>
              </a:rPr>
              <a:t>builds early skills in planning, coordination, and oversight. Apprentices begin to support supervisors in keeping jobs on track and learn how to manage small parts of a project, preparing them for potential leadership roles.</a:t>
            </a:r>
          </a:p>
          <a:p>
            <a:pPr>
              <a:spcAft>
                <a:spcPts val="600"/>
              </a:spcAft>
            </a:pPr>
            <a:r>
              <a:rPr lang="en-NZ" sz="1000" b="1">
                <a:latin typeface="Segoe UI" panose="020B0502040204020203" pitchFamily="34" charset="0"/>
                <a:cs typeface="Segoe UI" panose="020B0502040204020203" pitchFamily="34" charset="0"/>
              </a:rPr>
              <a:t>Master Craftsperson Pathway: </a:t>
            </a:r>
            <a:r>
              <a:rPr lang="en-NZ" sz="1000">
                <a:latin typeface="Segoe UI" panose="020B0502040204020203" pitchFamily="34" charset="0"/>
                <a:cs typeface="Segoe UI" panose="020B0502040204020203" pitchFamily="34" charset="0"/>
              </a:rPr>
              <a:t>focuses on technical excellence and pride in workmanship. Apprentices start to develop advanced skills, take on more complex tasks, and set high standards for quality. This pathway suits those who want to deepen their trade expertise.</a:t>
            </a:r>
          </a:p>
          <a:p>
            <a:pPr>
              <a:spcAft>
                <a:spcPts val="600"/>
              </a:spcAft>
            </a:pPr>
            <a:r>
              <a:rPr lang="en-NZ" sz="1000" b="1">
                <a:latin typeface="Segoe UI" panose="020B0502040204020203" pitchFamily="34" charset="0"/>
                <a:cs typeface="Segoe UI" panose="020B0502040204020203" pitchFamily="34" charset="0"/>
              </a:rPr>
              <a:t>Mentor Pathway: </a:t>
            </a:r>
            <a:r>
              <a:rPr lang="en-NZ" sz="1000">
                <a:latin typeface="Segoe UI" panose="020B0502040204020203" pitchFamily="34" charset="0"/>
                <a:cs typeface="Segoe UI" panose="020B0502040204020203" pitchFamily="34" charset="0"/>
              </a:rPr>
              <a:t>develops apprentices as teachers and supporters of others. Apprentices learn to guide, encourage, and pass on knowledge to junior staff, strengthening team culture and lifting the skills of the whole workforce.</a:t>
            </a:r>
          </a:p>
        </p:txBody>
      </p:sp>
      <p:sp>
        <p:nvSpPr>
          <p:cNvPr id="6" name="TextBox 5">
            <a:extLst>
              <a:ext uri="{FF2B5EF4-FFF2-40B4-BE49-F238E27FC236}">
                <a16:creationId xmlns:a16="http://schemas.microsoft.com/office/drawing/2014/main" id="{71E6661B-A63C-1C6E-A923-BB857CC3B59C}"/>
              </a:ext>
            </a:extLst>
          </p:cNvPr>
          <p:cNvSpPr txBox="1"/>
          <p:nvPr/>
        </p:nvSpPr>
        <p:spPr>
          <a:xfrm>
            <a:off x="381000" y="1341437"/>
            <a:ext cx="2808288" cy="4270400"/>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Optional Pathway KPIs</a:t>
            </a:r>
            <a:endParaRPr lang="en-NZ" sz="1400" b="1" spc="-30">
              <a:solidFill>
                <a:srgbClr val="10273C"/>
              </a:solidFill>
              <a:latin typeface="Segoe UI Black" panose="020B0502040204020203" pitchFamily="34" charset="0"/>
              <a:cs typeface="Segoe UI Black" panose="020B0502040204020203" pitchFamily="34" charset="0"/>
            </a:endParaRPr>
          </a:p>
          <a:p>
            <a:pPr lvl="0">
              <a:lnSpc>
                <a:spcPts val="1300"/>
              </a:lnSpc>
              <a:spcAft>
                <a:spcPts val="1200"/>
              </a:spcAft>
            </a:pPr>
            <a:r>
              <a:rPr lang="en-NZ" sz="1000">
                <a:latin typeface="Segoe UI" panose="020B0502040204020203" pitchFamily="34" charset="0"/>
                <a:cs typeface="Segoe UI" panose="020B0502040204020203" pitchFamily="34" charset="0"/>
              </a:rPr>
              <a:t>Alongside the core apprenticeship KPIs, this framework includes optional KPIs that recognise different pathways apprentices may wish to follow as they approach the end of their apprenticeship. These pathways allow businesses to support apprentices in shaping their future careers while also creating value for the company.</a:t>
            </a:r>
          </a:p>
          <a:p>
            <a:pPr>
              <a:lnSpc>
                <a:spcPts val="1500"/>
              </a:lnSpc>
              <a:spcBef>
                <a:spcPts val="600"/>
              </a:spcBef>
              <a:spcAft>
                <a:spcPts val="1200"/>
              </a:spcAft>
            </a:pPr>
            <a:r>
              <a:rPr lang="en-NZ" sz="1400" b="1">
                <a:solidFill>
                  <a:srgbClr val="10273C"/>
                </a:solidFill>
                <a:latin typeface="Segoe UI Black" panose="020B0502040204020203" pitchFamily="34" charset="0"/>
                <a:cs typeface="Segoe UI Black" panose="020B0502040204020203" pitchFamily="34" charset="0"/>
              </a:rPr>
              <a:t>Why Optional KPIs matter</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Choice and motivation: </a:t>
            </a:r>
            <a:r>
              <a:rPr lang="en-NZ" sz="1000">
                <a:latin typeface="Segoe UI" panose="020B0502040204020203" pitchFamily="34" charset="0"/>
                <a:cs typeface="Segoe UI" panose="020B0502040204020203" pitchFamily="34" charset="0"/>
              </a:rPr>
              <a:t>apprentices can see how their strengths and interests connect to longer-term career paths.</a:t>
            </a:r>
          </a:p>
          <a:p>
            <a:pPr marL="228600" lvl="0" indent="-228600">
              <a:lnSpc>
                <a:spcPts val="1300"/>
              </a:lnSpc>
              <a:spcAft>
                <a:spcPts val="600"/>
              </a:spcAft>
              <a:buClr>
                <a:srgbClr val="F05326"/>
              </a:buClr>
              <a:buFont typeface="+mj-lt"/>
              <a:buAutoNum type="arabicPeriod"/>
            </a:pPr>
            <a:r>
              <a:rPr lang="en-NZ" sz="1000" b="1">
                <a:latin typeface="Segoe UI" panose="020B0502040204020203" pitchFamily="34" charset="0"/>
                <a:cs typeface="Segoe UI" panose="020B0502040204020203" pitchFamily="34" charset="0"/>
              </a:rPr>
              <a:t>Business value</a:t>
            </a:r>
            <a:r>
              <a:rPr lang="en-NZ" sz="1000">
                <a:latin typeface="Segoe UI" panose="020B0502040204020203" pitchFamily="34" charset="0"/>
                <a:cs typeface="Segoe UI" panose="020B0502040204020203" pitchFamily="34" charset="0"/>
              </a:rPr>
              <a:t>: employers can develop apprentices in ways that align with business needs — whether that’s future supervisors, technical specialists, or mentors for new staff.</a:t>
            </a:r>
          </a:p>
          <a:p>
            <a:pPr marL="228600" lvl="0" indent="-228600">
              <a:lnSpc>
                <a:spcPts val="1300"/>
              </a:lnSpc>
              <a:buClr>
                <a:srgbClr val="F05326"/>
              </a:buClr>
              <a:buFont typeface="+mj-lt"/>
              <a:buAutoNum type="arabicPeriod"/>
            </a:pPr>
            <a:r>
              <a:rPr lang="en-NZ" sz="1000" b="1">
                <a:latin typeface="Segoe UI" panose="020B0502040204020203" pitchFamily="34" charset="0"/>
                <a:cs typeface="Segoe UI" panose="020B0502040204020203" pitchFamily="34" charset="0"/>
              </a:rPr>
              <a:t>Retention: </a:t>
            </a:r>
            <a:r>
              <a:rPr lang="en-NZ" sz="1000">
                <a:latin typeface="Segoe UI" panose="020B0502040204020203" pitchFamily="34" charset="0"/>
                <a:cs typeface="Segoe UI" panose="020B0502040204020203" pitchFamily="34" charset="0"/>
              </a:rPr>
              <a:t>apprentices who see opportunities for growth within a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are more likely to stay.</a:t>
            </a:r>
          </a:p>
          <a:p>
            <a:pPr lvl="0">
              <a:lnSpc>
                <a:spcPts val="1300"/>
              </a:lnSpc>
            </a:pPr>
            <a:endParaRPr lang="en-NZ" sz="1000" i="1">
              <a:solidFill>
                <a:srgbClr val="10273C"/>
              </a:solidFill>
              <a:latin typeface="Segoe UI" panose="020B0502040204020203" pitchFamily="34" charset="0"/>
              <a:cs typeface="Segoe UI" panose="020B0502040204020203" pitchFamily="34" charset="0"/>
            </a:endParaRP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
        <p:nvSpPr>
          <p:cNvPr id="7" name="TextBox 6">
            <a:extLst>
              <a:ext uri="{FF2B5EF4-FFF2-40B4-BE49-F238E27FC236}">
                <a16:creationId xmlns:a16="http://schemas.microsoft.com/office/drawing/2014/main" id="{2230BFAC-34F4-83A5-B0A0-235ECC6D170B}"/>
              </a:ext>
            </a:extLst>
          </p:cNvPr>
          <p:cNvSpPr txBox="1"/>
          <p:nvPr/>
        </p:nvSpPr>
        <p:spPr>
          <a:xfrm>
            <a:off x="6753225" y="1347878"/>
            <a:ext cx="280828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use Optional KPIs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Introduce</a:t>
            </a:r>
            <a:r>
              <a:rPr lang="en-NZ" sz="1000">
                <a:effectLst/>
                <a:latin typeface="Segoe UI" panose="020B0502040204020203" pitchFamily="34" charset="0"/>
                <a:ea typeface="Arial" panose="020B0604020202020204" pitchFamily="34" charset="0"/>
                <a:cs typeface="Segoe UI" panose="020B0502040204020203" pitchFamily="34" charset="0"/>
              </a:rPr>
              <a:t> optional KPIs during the Earn stage, once apprentices are nearing trade competency.</a:t>
            </a:r>
            <a:endParaRPr lang="en-NZ" sz="1000" b="1">
              <a:effectLst/>
              <a:latin typeface="Segoe UI" panose="020B0502040204020203" pitchFamily="34" charset="0"/>
              <a:ea typeface="Arial" panose="020B0604020202020204" pitchFamily="34" charset="0"/>
              <a:cs typeface="Segoe UI" panose="020B0502040204020203" pitchFamily="34" charset="0"/>
            </a:endParaRP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Work </a:t>
            </a:r>
            <a:r>
              <a:rPr lang="en-NZ" sz="1000">
                <a:effectLst/>
                <a:latin typeface="Segoe UI" panose="020B0502040204020203" pitchFamily="34" charset="0"/>
                <a:ea typeface="Arial" panose="020B0604020202020204" pitchFamily="34" charset="0"/>
                <a:cs typeface="Segoe UI" panose="020B0502040204020203" pitchFamily="34" charset="0"/>
              </a:rPr>
              <a:t>with apprentices to identify which pathway matches their interests and the business’s needs.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Use</a:t>
            </a:r>
            <a:r>
              <a:rPr lang="en-NZ" sz="1000">
                <a:effectLst/>
                <a:latin typeface="Segoe UI" panose="020B0502040204020203" pitchFamily="34" charset="0"/>
                <a:ea typeface="Arial" panose="020B0604020202020204" pitchFamily="34" charset="0"/>
                <a:cs typeface="Segoe UI" panose="020B0502040204020203" pitchFamily="34" charset="0"/>
              </a:rPr>
              <a:t> the optional KPIs to structure development conversations and provide recognition for progress beyond core apprenticeship requirements.</a:t>
            </a:r>
          </a:p>
          <a:p>
            <a:pPr marL="228600" indent="-228600">
              <a:lnSpc>
                <a:spcPts val="1300"/>
              </a:lnSpc>
              <a:spcAft>
                <a:spcPts val="600"/>
              </a:spcAft>
              <a:buClr>
                <a:srgbClr val="F05326"/>
              </a:buClr>
              <a:buFont typeface="+mj-lt"/>
              <a:buAutoNum type="arabicPeriod"/>
            </a:pPr>
            <a:r>
              <a:rPr lang="en-NZ" sz="1000" b="1">
                <a:effectLst/>
                <a:latin typeface="Segoe UI" panose="020B0502040204020203" pitchFamily="34" charset="0"/>
                <a:ea typeface="Arial" panose="020B0604020202020204" pitchFamily="34" charset="0"/>
                <a:cs typeface="Segoe UI" panose="020B0502040204020203" pitchFamily="34" charset="0"/>
              </a:rPr>
              <a:t>Consider</a:t>
            </a:r>
            <a:r>
              <a:rPr lang="en-NZ" sz="1000">
                <a:effectLst/>
                <a:latin typeface="Segoe UI" panose="020B0502040204020203" pitchFamily="34" charset="0"/>
                <a:ea typeface="Arial" panose="020B0604020202020204" pitchFamily="34" charset="0"/>
                <a:cs typeface="Segoe UI" panose="020B0502040204020203" pitchFamily="34" charset="0"/>
              </a:rPr>
              <a:t> linking progression on optional pathways to additional pay or recognition, reinforcing their value to both apprentice </a:t>
            </a:r>
            <a:br>
              <a:rPr lang="en-NZ" sz="1000">
                <a:effectLst/>
                <a:latin typeface="Segoe UI" panose="020B0502040204020203" pitchFamily="34" charset="0"/>
                <a:ea typeface="Arial" panose="020B0604020202020204" pitchFamily="34" charset="0"/>
                <a:cs typeface="Segoe UI" panose="020B0502040204020203" pitchFamily="34" charset="0"/>
              </a:rPr>
            </a:br>
            <a:r>
              <a:rPr lang="en-NZ" sz="1000">
                <a:effectLst/>
                <a:latin typeface="Segoe UI" panose="020B0502040204020203" pitchFamily="34" charset="0"/>
                <a:ea typeface="Arial" panose="020B0604020202020204" pitchFamily="34" charset="0"/>
                <a:cs typeface="Segoe UI" panose="020B0502040204020203" pitchFamily="34" charset="0"/>
              </a:rPr>
              <a:t>and employer.</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160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415E0771-A87D-C98F-4FEA-223E6529C1D6}"/>
              </a:ext>
            </a:extLst>
          </p:cNvPr>
          <p:cNvSpPr/>
          <p:nvPr/>
        </p:nvSpPr>
        <p:spPr>
          <a:xfrm>
            <a:off x="390625" y="545516"/>
            <a:ext cx="4002266" cy="386179"/>
          </a:xfrm>
          <a:prstGeom prst="homePlate">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B02E34CD-A47A-2391-F920-EA185795C1CA}"/>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D4EB8BB-FE3C-1220-6E78-BF04C6BCEAB8}"/>
              </a:ext>
            </a:extLst>
          </p:cNvPr>
          <p:cNvSpPr>
            <a:spLocks noGrp="1"/>
          </p:cNvSpPr>
          <p:nvPr>
            <p:ph type="sldNum" sz="quarter" idx="4"/>
          </p:nvPr>
        </p:nvSpPr>
        <p:spPr/>
        <p:txBody>
          <a:bodyPr/>
          <a:lstStyle/>
          <a:p>
            <a:fld id="{1DF4AAA5-C268-2745-B477-E8FB4AEBEA9C}" type="slidenum">
              <a:rPr lang="en-US" smtClean="0"/>
              <a:pPr/>
              <a:t>37</a:t>
            </a:fld>
            <a:endParaRPr lang="en-US"/>
          </a:p>
        </p:txBody>
      </p:sp>
      <p:graphicFrame>
        <p:nvGraphicFramePr>
          <p:cNvPr id="5" name="Table 4">
            <a:extLst>
              <a:ext uri="{FF2B5EF4-FFF2-40B4-BE49-F238E27FC236}">
                <a16:creationId xmlns:a16="http://schemas.microsoft.com/office/drawing/2014/main" id="{FD345719-4D1B-F7DD-7613-FE79796C1D18}"/>
              </a:ext>
            </a:extLst>
          </p:cNvPr>
          <p:cNvGraphicFramePr>
            <a:graphicFrameLocks noGrp="1"/>
          </p:cNvGraphicFramePr>
          <p:nvPr>
            <p:extLst>
              <p:ext uri="{D42A27DB-BD31-4B8C-83A1-F6EECF244321}">
                <p14:modId xmlns:p14="http://schemas.microsoft.com/office/powerpoint/2010/main" val="2260806056"/>
              </p:ext>
            </p:extLst>
          </p:nvPr>
        </p:nvGraphicFramePr>
        <p:xfrm>
          <a:off x="390625" y="1048548"/>
          <a:ext cx="9180515" cy="5372667"/>
        </p:xfrm>
        <a:graphic>
          <a:graphicData uri="http://schemas.openxmlformats.org/drawingml/2006/table">
            <a:tbl>
              <a:tblPr firstCol="1" bandRow="1">
                <a:tableStyleId>{5C22544A-7EE6-4342-B048-85BDC9FD1C3A}</a:tableStyleId>
              </a:tblPr>
              <a:tblGrid>
                <a:gridCol w="1371673">
                  <a:extLst>
                    <a:ext uri="{9D8B030D-6E8A-4147-A177-3AD203B41FA5}">
                      <a16:colId xmlns:a16="http://schemas.microsoft.com/office/drawing/2014/main" val="72553744"/>
                    </a:ext>
                  </a:extLst>
                </a:gridCol>
                <a:gridCol w="839586">
                  <a:extLst>
                    <a:ext uri="{9D8B030D-6E8A-4147-A177-3AD203B41FA5}">
                      <a16:colId xmlns:a16="http://schemas.microsoft.com/office/drawing/2014/main" val="3813536076"/>
                    </a:ext>
                  </a:extLst>
                </a:gridCol>
                <a:gridCol w="931025">
                  <a:extLst>
                    <a:ext uri="{9D8B030D-6E8A-4147-A177-3AD203B41FA5}">
                      <a16:colId xmlns:a16="http://schemas.microsoft.com/office/drawing/2014/main" val="3193759002"/>
                    </a:ext>
                  </a:extLst>
                </a:gridCol>
                <a:gridCol w="6038231">
                  <a:extLst>
                    <a:ext uri="{9D8B030D-6E8A-4147-A177-3AD203B41FA5}">
                      <a16:colId xmlns:a16="http://schemas.microsoft.com/office/drawing/2014/main" val="1656622307"/>
                    </a:ext>
                  </a:extLst>
                </a:gridCol>
              </a:tblGrid>
              <a:tr h="199267">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Outcome</a:t>
                      </a:r>
                    </a:p>
                  </a:txBody>
                  <a:tcPr marL="36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Pathway</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tc>
                  <a:txBody>
                    <a:bodyPr/>
                    <a:lstStyle/>
                    <a:p>
                      <a:pPr marL="72000">
                        <a:spcBef>
                          <a:spcPts val="600"/>
                        </a:spcBef>
                        <a:spcAft>
                          <a:spcPts val="600"/>
                        </a:spcAft>
                        <a:buNone/>
                      </a:pPr>
                      <a:r>
                        <a:rPr lang="en-NZ" sz="1000" b="1" i="0" kern="100">
                          <a:solidFill>
                            <a:schemeClr val="bg1"/>
                          </a:solidFill>
                          <a:effectLst/>
                          <a:latin typeface="Segoe UI" panose="020B0502040204020203" pitchFamily="34" charset="0"/>
                          <a:ea typeface="Aptos" panose="020B0004020202020204" pitchFamily="34" charset="0"/>
                          <a:cs typeface="Segoe UI" panose="020B0502040204020203" pitchFamily="34" charset="0"/>
                        </a:rPr>
                        <a:t>KPIs</a:t>
                      </a:r>
                    </a:p>
                  </a:txBody>
                  <a:tcPr marL="72000" marR="4602" marT="4602" marB="4602"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5326"/>
                    </a:solidFill>
                  </a:tcPr>
                </a:tc>
                <a:extLst>
                  <a:ext uri="{0D108BD9-81ED-4DB2-BD59-A6C34878D82A}">
                    <a16:rowId xmlns:a16="http://schemas.microsoft.com/office/drawing/2014/main" val="1734384011"/>
                  </a:ext>
                </a:extLst>
              </a:tr>
              <a:tr h="88302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Business awareness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a:lnSpc>
                          <a:spcPts val="1030"/>
                        </a:lnSpc>
                        <a:spcBef>
                          <a:spcPts val="0"/>
                        </a:spcBef>
                        <a:spcAft>
                          <a:spcPts val="200"/>
                        </a:spcAft>
                        <a:buNone/>
                      </a:pPr>
                      <a:r>
                        <a:rPr lang="en-NZ" sz="900" b="0" i="0" kern="0" spc="-30" baseline="0">
                          <a:solidFill>
                            <a:schemeClr val="tx1"/>
                          </a:solidFill>
                          <a:effectLst/>
                          <a:latin typeface="Segoe UI" panose="020B0502040204020203" pitchFamily="34" charset="0"/>
                          <a:cs typeface="Segoe UI" panose="020B0502040204020203" pitchFamily="34" charset="0"/>
                        </a:rPr>
                        <a:t>Engages with managers to understand how jobs are priced, scheduled, and invoiced and provides accurate </a:t>
                      </a:r>
                      <a:r>
                        <a:rPr lang="en-NZ" sz="900" b="0" i="0" kern="0" spc="0" baseline="0">
                          <a:solidFill>
                            <a:schemeClr val="tx1"/>
                          </a:solidFill>
                          <a:effectLst/>
                          <a:latin typeface="Segoe UI" panose="020B0502040204020203" pitchFamily="34" charset="0"/>
                          <a:cs typeface="Segoe UI" panose="020B0502040204020203" pitchFamily="34" charset="0"/>
                        </a:rPr>
                        <a:t>information </a:t>
                      </a:r>
                      <a:br>
                        <a:rPr lang="en-NZ" sz="900" b="0" i="0" kern="0" spc="0" baseline="0">
                          <a:solidFill>
                            <a:schemeClr val="tx1"/>
                          </a:solidFill>
                          <a:effectLst/>
                          <a:latin typeface="Segoe UI" panose="020B0502040204020203" pitchFamily="34" charset="0"/>
                          <a:cs typeface="Segoe UI" panose="020B0502040204020203" pitchFamily="34" charset="0"/>
                        </a:rPr>
                      </a:br>
                      <a:r>
                        <a:rPr lang="en-NZ" sz="900" b="0" i="0" kern="0" spc="0" baseline="0">
                          <a:solidFill>
                            <a:schemeClr val="tx1"/>
                          </a:solidFill>
                          <a:effectLst/>
                          <a:latin typeface="Segoe UI" panose="020B0502040204020203" pitchFamily="34" charset="0"/>
                          <a:cs typeface="Segoe UI" panose="020B0502040204020203" pitchFamily="34" charset="0"/>
                        </a:rPr>
                        <a:t>(e.g., progress updates, quantities used) that improves pricing, scheduling, or invoicing.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Asks questions to understand how labour, materials, and overheads affect profitability and demonstrates awareness by using materials and time responsibly.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visible care in workmanship on tasks that affect how the company is seen by clients or contractors, showing awareness of relationship between company reputation and work pipeline.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44382"/>
                  </a:ext>
                </a:extLst>
              </a:tr>
              <a:tr h="613658">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Business ownership</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Entrepreneurial skills</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Identifies task-based opportunities to improve efficiency, save costs, or add value for clients.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Suggests practical ideas for how the business could improve work processes or client outcomes.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Takes part in small business-related tasks when given the chance (e.g., preparing quotes, organising materials,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or assisting with client communication).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1561964917"/>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Planning and delivery</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on sequencing and planning for small projects or work packages.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Tracks their own tasks against expected timeframes and adjusts effort to stay aligned.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Provides accurate information (e.g., progress updates, quantities used) that helps supervisors keep projects on track.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485700"/>
                  </a:ext>
                </a:extLst>
              </a:tr>
              <a:tr h="564682">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Project management</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Coordination and oversight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Assists in organising labour, tools, or materials so tasks run smoothly.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Monitors task progress (their own and others’) and flags risks or delays early. </a:t>
                      </a:r>
                    </a:p>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Supports supervisors by ensuring small parts of the job are ready on time for the next stage or trade.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3129321656"/>
                  </a:ext>
                </a:extLst>
              </a:tr>
              <a:tr h="529391">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Technical excellence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Experiments with or applies advanced techniques that improve quality, efficiency, or finish.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Develops skill in specialised techniques, tools, or materials beyond core trade tasks. </a:t>
                      </a:r>
                    </a:p>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complex or detailed tasks that require precision and higher-level workmanship.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6690413"/>
                  </a:ext>
                </a:extLst>
              </a:tr>
              <a:tr h="36762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a:lnSpc>
                          <a:spcPts val="1030"/>
                        </a:lnSpc>
                        <a:spcBef>
                          <a:spcPts val="0"/>
                        </a:spcBef>
                        <a:spcAft>
                          <a:spcPts val="200"/>
                        </a:spcAft>
                        <a:buNone/>
                      </a:pPr>
                      <a:r>
                        <a:rPr lang="en-NZ" sz="900" b="0" i="0" kern="0">
                          <a:solidFill>
                            <a:schemeClr val="tx1"/>
                          </a:solidFill>
                          <a:effectLst/>
                          <a:latin typeface="Segoe UI" panose="020B0502040204020203" pitchFamily="34" charset="0"/>
                          <a:cs typeface="Segoe UI" panose="020B0502040204020203" pitchFamily="34" charset="0"/>
                        </a:rPr>
                        <a:t>Master Craftsperson</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Craft standards</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Demonstrates pride in workmanship by consistently finishing tasks to a high standard.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specialised skills or techniques with junior apprentices when opportunities arise.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Contributes ideas for improving trade practices, quality standards, or innovative methods.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2992388858"/>
                  </a:ext>
                </a:extLst>
              </a:tr>
              <a:tr h="748340">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a:lnSpc>
                          <a:spcPts val="1030"/>
                        </a:lnSpc>
                        <a:spcBef>
                          <a:spcPts val="0"/>
                        </a:spcBef>
                        <a:spcAft>
                          <a:spcPts val="200"/>
                        </a:spcAft>
                        <a:buNone/>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Teaching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Asks juniors about what they’ve learned and checks how they are applying it on the job.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teach junior apprentices by explaining and demonstrating basic trade tasks in a way </a:t>
                      </a:r>
                      <a:b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b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that is clear and easy to follow.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Seeks out opportunities to work with junior apprentices to point out a specific steps in tasks that needs improvement, demonstrate the correct method, and have them retry it.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extLst>
                  <a:ext uri="{0D108BD9-81ED-4DB2-BD59-A6C34878D82A}">
                    <a16:rowId xmlns:a16="http://schemas.microsoft.com/office/drawing/2014/main" val="2931527198"/>
                  </a:ext>
                </a:extLst>
              </a:tr>
              <a:tr h="564682">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0">
                          <a:solidFill>
                            <a:schemeClr val="tx1"/>
                          </a:solidFill>
                          <a:effectLst/>
                          <a:latin typeface="Segoe UI" panose="020B0502040204020203" pitchFamily="34" charset="0"/>
                          <a:cs typeface="Segoe UI" panose="020B0502040204020203" pitchFamily="34" charset="0"/>
                        </a:rPr>
                        <a:t>Apprentice gains career progression and development options </a:t>
                      </a:r>
                      <a:br>
                        <a:rPr lang="en-NZ" sz="900" b="0" i="0" kern="0">
                          <a:solidFill>
                            <a:schemeClr val="tx1"/>
                          </a:solidFill>
                          <a:effectLst/>
                          <a:latin typeface="Segoe UI" panose="020B0502040204020203" pitchFamily="34" charset="0"/>
                          <a:cs typeface="Segoe UI" panose="020B0502040204020203" pitchFamily="34" charset="0"/>
                        </a:rPr>
                      </a:br>
                      <a:r>
                        <a:rPr lang="en-NZ" sz="900" b="0" i="0" kern="0">
                          <a:solidFill>
                            <a:schemeClr val="tx1"/>
                          </a:solidFill>
                          <a:effectLst/>
                          <a:latin typeface="Segoe UI" panose="020B0502040204020203" pitchFamily="34" charset="0"/>
                          <a:cs typeface="Segoe UI" panose="020B0502040204020203" pitchFamily="34" charset="0"/>
                        </a:rPr>
                        <a:t>and opportunities </a:t>
                      </a:r>
                      <a:endPar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endParaRPr>
                    </a:p>
                  </a:txBody>
                  <a:tcPr marL="36000" marR="36000" marT="36000" marB="36000" anchor="ctr">
                    <a:lnL w="12700" cmpd="sng">
                      <a:noFill/>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lvl="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Trainer</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Mentoring</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tc>
                  <a:txBody>
                    <a:bodyPr/>
                    <a:lstStyle/>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Checks in with junior apprentices about how they are managing their experience in the trade.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Shares insights about future opportunities in the industry (e.g., career paths, specialisations, progression). </a:t>
                      </a:r>
                    </a:p>
                    <a:p>
                      <a:pPr marL="72000" marR="0" indent="0" algn="l" defTabSz="914400" rtl="0" eaLnBrk="1" fontAlgn="auto" latinLnBrk="0" hangingPunct="1">
                        <a:lnSpc>
                          <a:spcPts val="1030"/>
                        </a:lnSpc>
                        <a:spcBef>
                          <a:spcPts val="0"/>
                        </a:spcBef>
                        <a:spcAft>
                          <a:spcPts val="200"/>
                        </a:spcAft>
                        <a:buClrTx/>
                        <a:buSzTx/>
                        <a:buFontTx/>
                        <a:buNone/>
                        <a:tabLst/>
                        <a:defRPr/>
                      </a:pPr>
                      <a:r>
                        <a:rPr lang="en-NZ" sz="900" b="0" i="0" kern="100">
                          <a:solidFill>
                            <a:schemeClr val="tx1"/>
                          </a:solidFill>
                          <a:effectLst/>
                          <a:latin typeface="Segoe UI" panose="020B0502040204020203" pitchFamily="34" charset="0"/>
                          <a:ea typeface="Aptos" panose="020B0004020202020204" pitchFamily="34" charset="0"/>
                          <a:cs typeface="Segoe UI" panose="020B0502040204020203" pitchFamily="34" charset="0"/>
                        </a:rPr>
                        <a:t>Normalises challenges by sharing personal experiences and showing how persistence leads to improvement. </a:t>
                      </a:r>
                    </a:p>
                  </a:txBody>
                  <a:tcPr marL="36000" marR="36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05326">
                        <a:alpha val="14902"/>
                      </a:srgbClr>
                    </a:solidFill>
                  </a:tcPr>
                </a:tc>
                <a:extLst>
                  <a:ext uri="{0D108BD9-81ED-4DB2-BD59-A6C34878D82A}">
                    <a16:rowId xmlns:a16="http://schemas.microsoft.com/office/drawing/2014/main" val="787135489"/>
                  </a:ext>
                </a:extLst>
              </a:tr>
            </a:tbl>
          </a:graphicData>
        </a:graphic>
      </p:graphicFrame>
      <p:sp>
        <p:nvSpPr>
          <p:cNvPr id="6" name="TextBox 5">
            <a:extLst>
              <a:ext uri="{FF2B5EF4-FFF2-40B4-BE49-F238E27FC236}">
                <a16:creationId xmlns:a16="http://schemas.microsoft.com/office/drawing/2014/main" id="{AE9B62F8-F4DF-6FC6-E927-5BA1F73C68FE}"/>
              </a:ext>
            </a:extLst>
          </p:cNvPr>
          <p:cNvSpPr txBox="1"/>
          <p:nvPr/>
        </p:nvSpPr>
        <p:spPr>
          <a:xfrm>
            <a:off x="525855" y="630884"/>
            <a:ext cx="3780138" cy="215444"/>
          </a:xfrm>
          <a:prstGeom prst="rect">
            <a:avLst/>
          </a:prstGeom>
          <a:noFill/>
        </p:spPr>
        <p:txBody>
          <a:bodyPr wrap="square" lIns="0" tIns="0" rIns="0" bIns="0">
            <a:spAutoFit/>
          </a:bodyPr>
          <a:lstStyle/>
          <a:p>
            <a:pPr>
              <a:spcBef>
                <a:spcPts val="600"/>
              </a:spcBef>
              <a:spcAft>
                <a:spcPts val="600"/>
              </a:spcAft>
              <a:buNone/>
            </a:pPr>
            <a:r>
              <a:rPr lang="en-NZ" sz="1400" b="1" spc="-10" dirty="0">
                <a:solidFill>
                  <a:schemeClr val="bg1"/>
                </a:solidFill>
                <a:effectLst/>
                <a:latin typeface="Segoe UI Black" panose="020B0502040204020203" pitchFamily="34" charset="0"/>
                <a:ea typeface="Arial" panose="020B0604020202020204" pitchFamily="34" charset="0"/>
                <a:cs typeface="Segoe UI Black" panose="020B0502040204020203" pitchFamily="34" charset="0"/>
              </a:rPr>
              <a:t>Table 5: Earn (optional progression KPIs)</a:t>
            </a:r>
          </a:p>
        </p:txBody>
      </p:sp>
    </p:spTree>
    <p:extLst>
      <p:ext uri="{BB962C8B-B14F-4D97-AF65-F5344CB8AC3E}">
        <p14:creationId xmlns:p14="http://schemas.microsoft.com/office/powerpoint/2010/main" val="2977883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safety vests looking at a blueprint&#10;&#10;AI-generated content may be incorrect.">
            <a:extLst>
              <a:ext uri="{FF2B5EF4-FFF2-40B4-BE49-F238E27FC236}">
                <a16:creationId xmlns:a16="http://schemas.microsoft.com/office/drawing/2014/main" id="{0105F1EA-52AF-A693-9653-28C9B0E99B38}"/>
              </a:ext>
            </a:extLst>
          </p:cNvPr>
          <p:cNvPicPr>
            <a:picLocks noChangeAspect="1"/>
          </p:cNvPicPr>
          <p:nvPr/>
        </p:nvPicPr>
        <p:blipFill>
          <a:blip r:embed="rId3"/>
          <a:stretch>
            <a:fillRect/>
          </a:stretch>
        </p:blipFill>
        <p:spPr>
          <a:xfrm>
            <a:off x="-1" y="0"/>
            <a:ext cx="9906001" cy="6858000"/>
          </a:xfrm>
          <a:prstGeom prst="rect">
            <a:avLst/>
          </a:prstGeom>
        </p:spPr>
      </p:pic>
      <p:sp>
        <p:nvSpPr>
          <p:cNvPr id="7" name="TextBox 6">
            <a:extLst>
              <a:ext uri="{FF2B5EF4-FFF2-40B4-BE49-F238E27FC236}">
                <a16:creationId xmlns:a16="http://schemas.microsoft.com/office/drawing/2014/main" id="{D19F7C87-FEA3-98AC-73F9-E50C9D73B39C}"/>
              </a:ext>
            </a:extLst>
          </p:cNvPr>
          <p:cNvSpPr txBox="1"/>
          <p:nvPr/>
        </p:nvSpPr>
        <p:spPr>
          <a:xfrm>
            <a:off x="6316000" y="3340231"/>
            <a:ext cx="3241040" cy="1092607"/>
          </a:xfrm>
          <a:prstGeom prst="rect">
            <a:avLst/>
          </a:prstGeom>
          <a:noFill/>
        </p:spPr>
        <p:txBody>
          <a:bodyPr wrap="square" lIns="288000">
            <a:spAutoFit/>
          </a:bodyPr>
          <a:lstStyle/>
          <a:p>
            <a:pPr>
              <a:lnSpc>
                <a:spcPts val="3920"/>
              </a:lnSpc>
            </a:pPr>
            <a:r>
              <a:rPr lang="en-NZ" sz="3600" b="1" kern="100">
                <a:solidFill>
                  <a:srgbClr val="10273C"/>
                </a:solidFill>
                <a:latin typeface="Segoe UI Black" panose="020B0502040204020203" pitchFamily="34" charset="0"/>
                <a:ea typeface="Aptos" panose="020B0004020202020204" pitchFamily="34" charset="0"/>
                <a:cs typeface="Segoe UI Black" panose="020B0502040204020203" pitchFamily="34" charset="0"/>
              </a:rPr>
              <a:t>Coaching Playbook</a:t>
            </a:r>
          </a:p>
        </p:txBody>
      </p:sp>
    </p:spTree>
    <p:extLst>
      <p:ext uri="{BB962C8B-B14F-4D97-AF65-F5344CB8AC3E}">
        <p14:creationId xmlns:p14="http://schemas.microsoft.com/office/powerpoint/2010/main" val="3285509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C08AF8-EC70-C45D-2403-F7144C7C68F0}"/>
              </a:ext>
            </a:extLst>
          </p:cNvPr>
          <p:cNvSpPr/>
          <p:nvPr/>
        </p:nvSpPr>
        <p:spPr>
          <a:xfrm>
            <a:off x="0" y="0"/>
            <a:ext cx="3189288" cy="6858000"/>
          </a:xfrm>
          <a:prstGeom prst="rect">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989B175-AB49-FAA2-32CD-F7AB2131C1E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DB3F27A-AD8A-3F03-6E47-D2B451E0A89F}"/>
              </a:ext>
            </a:extLst>
          </p:cNvPr>
          <p:cNvSpPr>
            <a:spLocks noGrp="1"/>
          </p:cNvSpPr>
          <p:nvPr>
            <p:ph type="sldNum" sz="quarter" idx="4"/>
          </p:nvPr>
        </p:nvSpPr>
        <p:spPr/>
        <p:txBody>
          <a:bodyPr/>
          <a:lstStyle/>
          <a:p>
            <a:fld id="{1DF4AAA5-C268-2745-B477-E8FB4AEBEA9C}" type="slidenum">
              <a:rPr lang="en-US" smtClean="0"/>
              <a:pPr/>
              <a:t>39</a:t>
            </a:fld>
            <a:endParaRPr lang="en-US"/>
          </a:p>
        </p:txBody>
      </p:sp>
      <p:sp>
        <p:nvSpPr>
          <p:cNvPr id="4" name="Footer Placeholder 1">
            <a:extLst>
              <a:ext uri="{FF2B5EF4-FFF2-40B4-BE49-F238E27FC236}">
                <a16:creationId xmlns:a16="http://schemas.microsoft.com/office/drawing/2014/main" id="{3C4DBA62-5004-A8E4-3319-2A67A385056C}"/>
              </a:ext>
            </a:extLst>
          </p:cNvPr>
          <p:cNvSpPr txBox="1">
            <a:spLocks/>
          </p:cNvSpPr>
          <p:nvPr/>
        </p:nvSpPr>
        <p:spPr>
          <a:xfrm>
            <a:off x="381000" y="6491347"/>
            <a:ext cx="2006712" cy="167307"/>
          </a:xfrm>
          <a:prstGeom prst="rect">
            <a:avLst/>
          </a:prstGeom>
        </p:spPr>
        <p:txBody>
          <a:bodyPr vert="horz" lIns="0" tIns="0" rIns="91440" bIns="0" rtlCol="0" anchor="t" anchorCtr="0"/>
          <a:lstStyle>
            <a:defPPr>
              <a:defRPr lang="en-US"/>
            </a:defPPr>
            <a:lvl1pPr marL="0" algn="l" defTabSz="457200" rtl="0" eaLnBrk="1" latinLnBrk="0" hangingPunct="1">
              <a:defRPr sz="800" b="0" i="0" kern="1200">
                <a:solidFill>
                  <a:srgbClr val="9B9DA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Apprenticeship Toolkit</a:t>
            </a:r>
          </a:p>
        </p:txBody>
      </p:sp>
      <p:sp>
        <p:nvSpPr>
          <p:cNvPr id="6" name="TextBox 5">
            <a:extLst>
              <a:ext uri="{FF2B5EF4-FFF2-40B4-BE49-F238E27FC236}">
                <a16:creationId xmlns:a16="http://schemas.microsoft.com/office/drawing/2014/main" id="{89A6185F-7E2B-A2FF-420E-B5A133E3F71C}"/>
              </a:ext>
            </a:extLst>
          </p:cNvPr>
          <p:cNvSpPr txBox="1"/>
          <p:nvPr/>
        </p:nvSpPr>
        <p:spPr>
          <a:xfrm>
            <a:off x="381001" y="2657750"/>
            <a:ext cx="2432538" cy="2833981"/>
          </a:xfrm>
          <a:prstGeom prst="rect">
            <a:avLst/>
          </a:prstGeom>
          <a:noFill/>
        </p:spPr>
        <p:txBody>
          <a:bodyPr wrap="square" lIns="0" tIns="0" rIns="0" bIns="0" rtlCol="0">
            <a:spAutoFit/>
          </a:bodyPr>
          <a:lstStyle/>
          <a:p>
            <a:pPr>
              <a:lnSpc>
                <a:spcPts val="1420"/>
              </a:lnSpc>
              <a:spcAft>
                <a:spcPts val="600"/>
              </a:spcAft>
            </a:pPr>
            <a:r>
              <a:rPr lang="en-NZ" sz="1100" b="1" dirty="0">
                <a:solidFill>
                  <a:srgbClr val="10273C"/>
                </a:solidFill>
                <a:latin typeface="Segoe UI Semibold" panose="020B0502040204020203" pitchFamily="34" charset="0"/>
                <a:cs typeface="Segoe UI Semibold" panose="020B0502040204020203" pitchFamily="34" charset="0"/>
              </a:rPr>
              <a:t>The Coaching Playbook provides a clear, practical framework to develop apprentices through instruction, coaching, and mentoring. These are critical skills and done well, they can become a competitive advantage in retaining staff. By applying the Coaching Playbook, employers:</a:t>
            </a:r>
          </a:p>
          <a:p>
            <a:pPr marL="171450" indent="-171450">
              <a:lnSpc>
                <a:spcPts val="1420"/>
              </a:lnSpc>
              <a:spcAft>
                <a:spcPts val="600"/>
              </a:spcAft>
              <a:buClr>
                <a:srgbClr val="10273C"/>
              </a:buClr>
              <a:buSzPct val="90000"/>
              <a:buFont typeface="System Font Regular"/>
              <a:buChar char="►"/>
            </a:pPr>
            <a:r>
              <a:rPr lang="en-NZ" sz="1100" b="1" dirty="0">
                <a:solidFill>
                  <a:srgbClr val="10273C"/>
                </a:solidFill>
                <a:latin typeface="Segoe UI Semibold" panose="020B0502040204020203" pitchFamily="34" charset="0"/>
                <a:cs typeface="Segoe UI Semibold" panose="020B0502040204020203" pitchFamily="34" charset="0"/>
              </a:rPr>
              <a:t>gain productive, confident staff while apprentices see a clear career pathway, and</a:t>
            </a:r>
          </a:p>
          <a:p>
            <a:pPr marL="171450" indent="-171450">
              <a:lnSpc>
                <a:spcPts val="1420"/>
              </a:lnSpc>
              <a:spcAft>
                <a:spcPts val="600"/>
              </a:spcAft>
              <a:buClr>
                <a:srgbClr val="10273C"/>
              </a:buClr>
              <a:buSzPct val="90000"/>
              <a:buFont typeface="System Font Regular"/>
              <a:buChar char="►"/>
            </a:pPr>
            <a:r>
              <a:rPr lang="en-NZ" sz="1100" b="1" dirty="0">
                <a:solidFill>
                  <a:srgbClr val="10273C"/>
                </a:solidFill>
                <a:latin typeface="Segoe UI Semibold" panose="020B0502040204020203" pitchFamily="34" charset="0"/>
                <a:cs typeface="Segoe UI Semibold" panose="020B0502040204020203" pitchFamily="34" charset="0"/>
              </a:rPr>
              <a:t>reduce costly mistakes, rework, and attrition by structuring training around proven stages of development.</a:t>
            </a:r>
          </a:p>
        </p:txBody>
      </p:sp>
      <p:sp>
        <p:nvSpPr>
          <p:cNvPr id="7" name="TextBox 6">
            <a:extLst>
              <a:ext uri="{FF2B5EF4-FFF2-40B4-BE49-F238E27FC236}">
                <a16:creationId xmlns:a16="http://schemas.microsoft.com/office/drawing/2014/main" id="{0FCF1269-E06C-EBE0-F9A4-19FB3F8E5AE6}"/>
              </a:ext>
            </a:extLst>
          </p:cNvPr>
          <p:cNvSpPr txBox="1"/>
          <p:nvPr/>
        </p:nvSpPr>
        <p:spPr>
          <a:xfrm>
            <a:off x="381000" y="2013011"/>
            <a:ext cx="2608385" cy="430887"/>
          </a:xfrm>
          <a:prstGeom prst="rect">
            <a:avLst/>
          </a:prstGeom>
          <a:noFill/>
        </p:spPr>
        <p:txBody>
          <a:bodyPr wrap="square" lIns="0" tIns="0" rIns="0" bIns="0">
            <a:spAutoFit/>
          </a:bodyPr>
          <a:lstStyle/>
          <a:p>
            <a:r>
              <a:rPr lang="en-NZ" sz="1400" b="1">
                <a:solidFill>
                  <a:srgbClr val="10273C"/>
                </a:solidFill>
                <a:latin typeface="Segoe UI Black" panose="020B0502040204020203" pitchFamily="34" charset="0"/>
                <a:cs typeface="Segoe UI Black" panose="020B0502040204020203" pitchFamily="34" charset="0"/>
              </a:rPr>
              <a:t>Purpose of the </a:t>
            </a:r>
            <a:br>
              <a:rPr lang="en-NZ" sz="1400" b="1">
                <a:solidFill>
                  <a:srgbClr val="10273C"/>
                </a:solidFill>
                <a:latin typeface="Segoe UI Black" panose="020B0502040204020203" pitchFamily="34" charset="0"/>
                <a:cs typeface="Segoe UI Black" panose="020B0502040204020203" pitchFamily="34" charset="0"/>
              </a:rPr>
            </a:br>
            <a:r>
              <a:rPr lang="en-NZ" sz="1400" b="1">
                <a:solidFill>
                  <a:srgbClr val="10273C"/>
                </a:solidFill>
                <a:latin typeface="Segoe UI Black" panose="020B0502040204020203" pitchFamily="34" charset="0"/>
                <a:cs typeface="Segoe UI Black" panose="020B0502040204020203" pitchFamily="34" charset="0"/>
              </a:rPr>
              <a:t>Coaching Playbook</a:t>
            </a:r>
          </a:p>
        </p:txBody>
      </p:sp>
      <p:sp>
        <p:nvSpPr>
          <p:cNvPr id="8" name="TextBox 7">
            <a:extLst>
              <a:ext uri="{FF2B5EF4-FFF2-40B4-BE49-F238E27FC236}">
                <a16:creationId xmlns:a16="http://schemas.microsoft.com/office/drawing/2014/main" id="{16136F02-0915-7F85-0CBE-207A9A1EE66A}"/>
              </a:ext>
            </a:extLst>
          </p:cNvPr>
          <p:cNvSpPr txBox="1"/>
          <p:nvPr/>
        </p:nvSpPr>
        <p:spPr>
          <a:xfrm>
            <a:off x="381001" y="549275"/>
            <a:ext cx="2667000" cy="1192634"/>
          </a:xfrm>
          <a:prstGeom prst="rect">
            <a:avLst/>
          </a:prstGeom>
          <a:noFill/>
        </p:spPr>
        <p:txBody>
          <a:bodyPr wrap="square" lIns="0" tIns="0" rIns="0" bIns="0" rtlCol="0">
            <a:spAutoFit/>
          </a:bodyPr>
          <a:lstStyle/>
          <a:p>
            <a:pPr>
              <a:lnSpc>
                <a:spcPts val="3060"/>
              </a:lnSpc>
            </a:pPr>
            <a:r>
              <a:rPr lang="en-US" sz="2800" b="1" spc="-10" dirty="0">
                <a:solidFill>
                  <a:srgbClr val="10273C"/>
                </a:solidFill>
                <a:latin typeface="Segoe UI Black" panose="020B0502040204020203" pitchFamily="34" charset="0"/>
                <a:cs typeface="Segoe UI Black" panose="020B0502040204020203" pitchFamily="34" charset="0"/>
              </a:rPr>
              <a:t>Coaching Playbook </a:t>
            </a:r>
            <a:br>
              <a:rPr lang="en-US" sz="2800" b="1" spc="-10" dirty="0">
                <a:solidFill>
                  <a:srgbClr val="10273C"/>
                </a:solidFill>
                <a:latin typeface="Segoe UI Black" panose="020B0502040204020203" pitchFamily="34" charset="0"/>
                <a:cs typeface="Segoe UI Black" panose="020B0502040204020203" pitchFamily="34" charset="0"/>
              </a:rPr>
            </a:br>
            <a:r>
              <a:rPr lang="en-US" sz="2800" b="1" i="1" spc="-10" dirty="0">
                <a:solidFill>
                  <a:srgbClr val="10273C"/>
                </a:solidFill>
                <a:latin typeface="Segoe UI Semibold" panose="020B0502040204020203" pitchFamily="34" charset="0"/>
                <a:cs typeface="Segoe UI Semibold" panose="020B0502040204020203" pitchFamily="34" charset="0"/>
              </a:rPr>
              <a:t>How-to guide</a:t>
            </a:r>
            <a:endParaRPr lang="en-US" sz="2800" b="1" i="1" dirty="0">
              <a:solidFill>
                <a:srgbClr val="10273C"/>
              </a:solidFill>
              <a:latin typeface="Segoe UI Semibold" panose="020B0502040204020203" pitchFamily="34" charset="0"/>
              <a:cs typeface="Segoe UI Semibold" panose="020B0502040204020203" pitchFamily="34" charset="0"/>
            </a:endParaRPr>
          </a:p>
        </p:txBody>
      </p:sp>
      <p:sp>
        <p:nvSpPr>
          <p:cNvPr id="9" name="TextBox 8">
            <a:extLst>
              <a:ext uri="{FF2B5EF4-FFF2-40B4-BE49-F238E27FC236}">
                <a16:creationId xmlns:a16="http://schemas.microsoft.com/office/drawing/2014/main" id="{717BDE37-8089-0BC4-DD83-A1372170377D}"/>
              </a:ext>
            </a:extLst>
          </p:cNvPr>
          <p:cNvSpPr txBox="1"/>
          <p:nvPr/>
        </p:nvSpPr>
        <p:spPr>
          <a:xfrm>
            <a:off x="6753225" y="1182998"/>
            <a:ext cx="2808288" cy="4114725"/>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How to customise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Tailor examples and drills to the specific trade (e.g. wiring checklists for electricians, joint diagrams for plumbers).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Match feedback intensity to the apprentice’s confidence and stage.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available resources—loaner tools, visual aids, senior staff—for your business context.</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Align mentoring conversations with your company’s future workforce needs.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Key elements of a strong playbook</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Consistency: </a:t>
            </a:r>
            <a:r>
              <a:rPr lang="en-NZ" sz="1000">
                <a:latin typeface="Segoe UI" panose="020B0502040204020203" pitchFamily="34" charset="0"/>
                <a:cs typeface="Segoe UI" panose="020B0502040204020203" pitchFamily="34" charset="0"/>
              </a:rPr>
              <a:t>use checklists, visual aids, and feedback loops.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increase responsibility over time.</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Support: </a:t>
            </a:r>
            <a:r>
              <a:rPr lang="en-NZ" sz="1000">
                <a:latin typeface="Segoe UI" panose="020B0502040204020203" pitchFamily="34" charset="0"/>
                <a:cs typeface="Segoe UI" panose="020B0502040204020203" pitchFamily="34" charset="0"/>
              </a:rPr>
              <a:t>provide safe practice environments and coaching conversations.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Future-focus: </a:t>
            </a:r>
            <a:r>
              <a:rPr lang="en-NZ" sz="1000">
                <a:latin typeface="Segoe UI" panose="020B0502040204020203" pitchFamily="34" charset="0"/>
                <a:cs typeface="Segoe UI" panose="020B0502040204020203" pitchFamily="34" charset="0"/>
              </a:rPr>
              <a:t>link apprentices’ growth to long-term career pathways.</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0D767BE-84FA-2862-A45E-DAB6F9FB1B79}"/>
              </a:ext>
            </a:extLst>
          </p:cNvPr>
          <p:cNvSpPr txBox="1"/>
          <p:nvPr/>
        </p:nvSpPr>
        <p:spPr>
          <a:xfrm>
            <a:off x="3548064" y="1182654"/>
            <a:ext cx="2844800" cy="3116238"/>
          </a:xfrm>
          <a:prstGeom prst="rect">
            <a:avLst/>
          </a:prstGeom>
          <a:noFill/>
        </p:spPr>
        <p:txBody>
          <a:bodyPr wrap="square" lIns="0" tIns="0" rIns="0" bIns="0">
            <a:spAutoFit/>
          </a:bodyPr>
          <a:lstStyle/>
          <a:p>
            <a:pPr>
              <a:lnSpc>
                <a:spcPts val="1520"/>
              </a:lnSpc>
              <a:spcAft>
                <a:spcPts val="1200"/>
              </a:spcAft>
            </a:pPr>
            <a:r>
              <a:rPr lang="en-NZ" sz="1400" b="1">
                <a:solidFill>
                  <a:srgbClr val="10273C"/>
                </a:solidFill>
                <a:latin typeface="Segoe UI Black" panose="020B0502040204020203" pitchFamily="34" charset="0"/>
                <a:cs typeface="Segoe UI Black" panose="020B0502040204020203" pitchFamily="34" charset="0"/>
              </a:rPr>
              <a:t>How to apply the Coaching Playbook</a:t>
            </a:r>
            <a:endParaRPr lang="en-NZ" sz="1400" b="1" spc="-30">
              <a:solidFill>
                <a:srgbClr val="10273C"/>
              </a:solidFill>
              <a:latin typeface="Segoe UI Black" panose="020B0502040204020203" pitchFamily="34" charset="0"/>
              <a:cs typeface="Segoe UI Black" panose="020B0502040204020203" pitchFamily="34" charset="0"/>
            </a:endParaRP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Instruction (</a:t>
            </a:r>
            <a:r>
              <a:rPr lang="en-NZ" sz="1000" b="1" spc="100">
                <a:latin typeface="Segoe UI" panose="020B0502040204020203" pitchFamily="34" charset="0"/>
                <a:cs typeface="Segoe UI" panose="020B0502040204020203" pitchFamily="34" charset="0"/>
              </a:rPr>
              <a:t>0–</a:t>
            </a:r>
            <a:r>
              <a:rPr lang="en-NZ" sz="1000" b="1">
                <a:latin typeface="Segoe UI" panose="020B0502040204020203" pitchFamily="34" charset="0"/>
                <a:cs typeface="Segoe UI" panose="020B0502040204020203" pitchFamily="34" charset="0"/>
              </a:rPr>
              <a:t>12 months – “See, learn, do”): </a:t>
            </a:r>
            <a:r>
              <a:rPr lang="en-NZ" sz="1000">
                <a:latin typeface="Segoe UI" panose="020B0502040204020203" pitchFamily="34" charset="0"/>
                <a:cs typeface="Segoe UI" panose="020B0502040204020203" pitchFamily="34" charset="0"/>
              </a:rPr>
              <a:t>focus on safe demonstration, structured tools and immediate feedback.</a:t>
            </a:r>
          </a:p>
          <a:p>
            <a:pPr marL="228600" lvl="0" indent="-228600">
              <a:lnSpc>
                <a:spcPts val="1300"/>
              </a:lnSpc>
              <a:spcAft>
                <a:spcPts val="600"/>
              </a:spcAft>
              <a:buClr>
                <a:srgbClr val="E2E228"/>
              </a:buClr>
              <a:buFont typeface="+mj-lt"/>
              <a:buAutoNum type="arabicPeriod"/>
            </a:pPr>
            <a:r>
              <a:rPr lang="en-NZ" sz="1000" b="1">
                <a:latin typeface="Segoe UI" panose="020B0502040204020203" pitchFamily="34" charset="0"/>
                <a:cs typeface="Segoe UI" panose="020B0502040204020203" pitchFamily="34" charset="0"/>
              </a:rPr>
              <a:t>Coaching (1</a:t>
            </a:r>
            <a:r>
              <a:rPr lang="en-NZ" sz="1000" b="1" spc="100">
                <a:latin typeface="Segoe UI" panose="020B0502040204020203" pitchFamily="34" charset="0"/>
                <a:cs typeface="Segoe UI" panose="020B0502040204020203" pitchFamily="34" charset="0"/>
              </a:rPr>
              <a:t>2–</a:t>
            </a:r>
            <a:r>
              <a:rPr lang="en-NZ" sz="1000" b="1">
                <a:latin typeface="Segoe UI" panose="020B0502040204020203" pitchFamily="34" charset="0"/>
                <a:cs typeface="Segoe UI" panose="020B0502040204020203" pitchFamily="34" charset="0"/>
              </a:rPr>
              <a:t>36 months – “How would you do it?”): </a:t>
            </a:r>
            <a:r>
              <a:rPr lang="en-NZ" sz="1000">
                <a:latin typeface="Segoe UI" panose="020B0502040204020203" pitchFamily="34" charset="0"/>
                <a:cs typeface="Segoe UI" panose="020B0502040204020203" pitchFamily="34" charset="0"/>
              </a:rPr>
              <a:t>shift responsibility gradually, using guided problem-solving and targeted practice.</a:t>
            </a:r>
          </a:p>
          <a:p>
            <a:pPr marL="228600" lvl="0" indent="-228600">
              <a:lnSpc>
                <a:spcPts val="1300"/>
              </a:lnSpc>
              <a:spcAft>
                <a:spcPts val="1200"/>
              </a:spcAft>
              <a:buClr>
                <a:srgbClr val="E2E228"/>
              </a:buClr>
              <a:buFont typeface="+mj-lt"/>
              <a:buAutoNum type="arabicPeriod"/>
            </a:pPr>
            <a:r>
              <a:rPr lang="en-NZ" sz="1000" b="1">
                <a:latin typeface="Segoe UI" panose="020B0502040204020203" pitchFamily="34" charset="0"/>
                <a:cs typeface="Segoe UI" panose="020B0502040204020203" pitchFamily="34" charset="0"/>
              </a:rPr>
              <a:t>Mentoring (3</a:t>
            </a:r>
            <a:r>
              <a:rPr lang="en-NZ" sz="1000" b="1" spc="100">
                <a:latin typeface="Segoe UI" panose="020B0502040204020203" pitchFamily="34" charset="0"/>
                <a:cs typeface="Segoe UI" panose="020B0502040204020203" pitchFamily="34" charset="0"/>
              </a:rPr>
              <a:t>6–4</a:t>
            </a:r>
            <a:r>
              <a:rPr lang="en-NZ" sz="1000" b="1">
                <a:latin typeface="Segoe UI" panose="020B0502040204020203" pitchFamily="34" charset="0"/>
                <a:cs typeface="Segoe UI" panose="020B0502040204020203" pitchFamily="34" charset="0"/>
              </a:rPr>
              <a:t>8 months – “How can </a:t>
            </a:r>
            <a:br>
              <a:rPr lang="en-NZ" sz="1000" b="1">
                <a:latin typeface="Segoe UI" panose="020B0502040204020203" pitchFamily="34" charset="0"/>
                <a:cs typeface="Segoe UI" panose="020B0502040204020203" pitchFamily="34" charset="0"/>
              </a:rPr>
            </a:br>
            <a:r>
              <a:rPr lang="en-NZ" sz="1000" b="1">
                <a:latin typeface="Segoe UI" panose="020B0502040204020203" pitchFamily="34" charset="0"/>
                <a:cs typeface="Segoe UI" panose="020B0502040204020203" pitchFamily="34" charset="0"/>
              </a:rPr>
              <a:t>I help you?”): </a:t>
            </a:r>
            <a:r>
              <a:rPr lang="en-NZ" sz="1000">
                <a:latin typeface="Segoe UI" panose="020B0502040204020203" pitchFamily="34" charset="0"/>
                <a:cs typeface="Segoe UI" panose="020B0502040204020203" pitchFamily="34" charset="0"/>
              </a:rPr>
              <a:t>prepare apprentices for leadership and long-term career growth.</a:t>
            </a:r>
          </a:p>
          <a:p>
            <a:pPr>
              <a:lnSpc>
                <a:spcPts val="1300"/>
              </a:lnSpc>
              <a:spcAft>
                <a:spcPts val="600"/>
              </a:spcAft>
            </a:pPr>
            <a:r>
              <a:rPr lang="en-NZ" sz="1000">
                <a:latin typeface="Segoe UI" panose="020B0502040204020203" pitchFamily="34" charset="0"/>
                <a:cs typeface="Segoe UI" panose="020B0502040204020203" pitchFamily="34" charset="0"/>
              </a:rPr>
              <a:t>Review progress regularly and adapt methods to the apprentice’s pace and trade requirements.</a:t>
            </a:r>
          </a:p>
          <a:p>
            <a:pPr>
              <a:lnSpc>
                <a:spcPts val="1520"/>
              </a:lnSpc>
            </a:pPr>
            <a:endParaRPr lang="en-NZ" sz="1400" b="1" spc="-20">
              <a:solidFill>
                <a:srgbClr val="10273C"/>
              </a:solidFill>
              <a:latin typeface="Segoe UI Black" panose="020B0502040204020203" pitchFamily="34" charset="0"/>
              <a:cs typeface="Segoe UI Black" panose="020B0502040204020203" pitchFamily="34" charset="0"/>
            </a:endParaRPr>
          </a:p>
        </p:txBody>
      </p:sp>
    </p:spTree>
    <p:extLst>
      <p:ext uri="{BB962C8B-B14F-4D97-AF65-F5344CB8AC3E}">
        <p14:creationId xmlns:p14="http://schemas.microsoft.com/office/powerpoint/2010/main" val="3517590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90249B-0993-C755-F114-A566AA5694A3}"/>
              </a:ext>
            </a:extLst>
          </p:cNvPr>
          <p:cNvSpPr/>
          <p:nvPr/>
        </p:nvSpPr>
        <p:spPr>
          <a:xfrm>
            <a:off x="0" y="0"/>
            <a:ext cx="3189288" cy="6858000"/>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12C666-3D83-07B6-6708-F36FE4BD9884}"/>
              </a:ext>
            </a:extLst>
          </p:cNvPr>
          <p:cNvSpPr txBox="1"/>
          <p:nvPr/>
        </p:nvSpPr>
        <p:spPr>
          <a:xfrm>
            <a:off x="381000" y="1534295"/>
            <a:ext cx="2495365" cy="4116640"/>
          </a:xfrm>
          <a:prstGeom prst="rect">
            <a:avLst/>
          </a:prstGeom>
          <a:noFill/>
        </p:spPr>
        <p:txBody>
          <a:bodyPr wrap="square" lIns="0" tIns="0" rIns="0" bIns="0" rtlCol="0">
            <a:spAutoFit/>
          </a:bodyPr>
          <a:lstStyle/>
          <a:p>
            <a:pPr>
              <a:lnSpc>
                <a:spcPts val="1400"/>
              </a:lnSpc>
              <a:spcAft>
                <a:spcPts val="1200"/>
              </a:spcAft>
            </a:pPr>
            <a:r>
              <a:rPr lang="en-NZ" sz="1150" b="1">
                <a:solidFill>
                  <a:schemeClr val="bg1"/>
                </a:solidFill>
                <a:latin typeface="Segoe UI Semibold" panose="020B0502040204020203" pitchFamily="34" charset="0"/>
                <a:cs typeface="Segoe UI Semibold" panose="020B0502040204020203" pitchFamily="34" charset="0"/>
              </a:rPr>
              <a:t>In developing the toolkit, apprentices consistently identified that the relationship with their employer (and/or supervisor) is one of, if not the most critical ingredients to a successful outcome. Given the longer an apprentice stays with an employer, the greater the total return on investment the employer receives, </a:t>
            </a:r>
            <a:br>
              <a:rPr lang="en-NZ" sz="1150" b="1">
                <a:solidFill>
                  <a:schemeClr val="bg1"/>
                </a:solidFill>
                <a:latin typeface="Segoe UI Semibold" panose="020B0502040204020203" pitchFamily="34" charset="0"/>
                <a:cs typeface="Segoe UI Semibold" panose="020B0502040204020203" pitchFamily="34" charset="0"/>
              </a:rPr>
            </a:br>
            <a:r>
              <a:rPr lang="en-NZ" sz="1150" b="1">
                <a:solidFill>
                  <a:schemeClr val="bg1"/>
                </a:solidFill>
                <a:latin typeface="Segoe UI Semibold" panose="020B0502040204020203" pitchFamily="34" charset="0"/>
                <a:cs typeface="Segoe UI Semibold" panose="020B0502040204020203" pitchFamily="34" charset="0"/>
              </a:rPr>
              <a:t>it makes good sense to implement strategies that build strong employer-apprentice relationships.</a:t>
            </a:r>
          </a:p>
          <a:p>
            <a:pPr>
              <a:lnSpc>
                <a:spcPts val="1300"/>
              </a:lnSpc>
              <a:spcAft>
                <a:spcPts val="1200"/>
              </a:spcAft>
            </a:pPr>
            <a:r>
              <a:rPr lang="en-NZ" sz="1000">
                <a:solidFill>
                  <a:schemeClr val="bg1"/>
                </a:solidFill>
                <a:latin typeface="Segoe UI" panose="020B0502040204020203" pitchFamily="34" charset="0"/>
                <a:cs typeface="Segoe UI" panose="020B0502040204020203" pitchFamily="34" charset="0"/>
              </a:rPr>
              <a:t>The toolkit has been designed to provide you with a range of tools aimed at some of the common pitfalls and issues experienced by both employers and apprentices at various stages of the apprenticeship.</a:t>
            </a:r>
          </a:p>
          <a:p>
            <a:pPr>
              <a:lnSpc>
                <a:spcPts val="1300"/>
              </a:lnSpc>
              <a:spcAft>
                <a:spcPts val="1200"/>
              </a:spcAft>
            </a:pPr>
            <a:r>
              <a:rPr lang="en-NZ" sz="1000">
                <a:solidFill>
                  <a:schemeClr val="bg1"/>
                </a:solidFill>
                <a:latin typeface="Segoe UI" panose="020B0502040204020203" pitchFamily="34" charset="0"/>
                <a:cs typeface="Segoe UI" panose="020B0502040204020203" pitchFamily="34" charset="0"/>
              </a:rPr>
              <a:t>Adopting some, or all of these tools </a:t>
            </a:r>
            <a:br>
              <a:rPr lang="en-NZ" sz="1000">
                <a:solidFill>
                  <a:schemeClr val="bg1"/>
                </a:solidFill>
                <a:latin typeface="Segoe UI" panose="020B0502040204020203" pitchFamily="34" charset="0"/>
                <a:cs typeface="Segoe UI" panose="020B0502040204020203" pitchFamily="34" charset="0"/>
              </a:rPr>
            </a:br>
            <a:r>
              <a:rPr lang="en-NZ" sz="1000">
                <a:solidFill>
                  <a:schemeClr val="bg1"/>
                </a:solidFill>
                <a:latin typeface="Segoe UI" panose="020B0502040204020203" pitchFamily="34" charset="0"/>
                <a:cs typeface="Segoe UI" panose="020B0502040204020203" pitchFamily="34" charset="0"/>
              </a:rPr>
              <a:t>will help increase the likelihood of an apprentice successfully completing their apprenticeship and you realising the inherent financial benefits.</a:t>
            </a:r>
          </a:p>
        </p:txBody>
      </p:sp>
      <p:sp>
        <p:nvSpPr>
          <p:cNvPr id="6" name="TextBox 5">
            <a:extLst>
              <a:ext uri="{FF2B5EF4-FFF2-40B4-BE49-F238E27FC236}">
                <a16:creationId xmlns:a16="http://schemas.microsoft.com/office/drawing/2014/main" id="{4CF269AE-682A-4126-B5DC-5EA9651E4A32}"/>
              </a:ext>
            </a:extLst>
          </p:cNvPr>
          <p:cNvSpPr txBox="1"/>
          <p:nvPr/>
        </p:nvSpPr>
        <p:spPr>
          <a:xfrm>
            <a:off x="381000" y="1171019"/>
            <a:ext cx="2123409" cy="218971"/>
          </a:xfrm>
          <a:prstGeom prst="rect">
            <a:avLst/>
          </a:prstGeom>
          <a:noFill/>
        </p:spPr>
        <p:txBody>
          <a:bodyPr wrap="square" lIns="0" tIns="0" rIns="0" bIns="0">
            <a:spAutoFit/>
          </a:bodyPr>
          <a:lstStyle/>
          <a:p>
            <a:r>
              <a:rPr lang="en-NZ" sz="1400" b="1">
                <a:solidFill>
                  <a:srgbClr val="E2E228"/>
                </a:solidFill>
                <a:latin typeface="Segoe UI Black" panose="020B0502040204020203" pitchFamily="34" charset="0"/>
                <a:cs typeface="Segoe UI Black" panose="020B0502040204020203" pitchFamily="34" charset="0"/>
              </a:rPr>
              <a:t>Why use the toolkit?</a:t>
            </a:r>
          </a:p>
        </p:txBody>
      </p:sp>
      <p:sp>
        <p:nvSpPr>
          <p:cNvPr id="12" name="TextBox 11">
            <a:extLst>
              <a:ext uri="{FF2B5EF4-FFF2-40B4-BE49-F238E27FC236}">
                <a16:creationId xmlns:a16="http://schemas.microsoft.com/office/drawing/2014/main" id="{1FD20524-657F-4AF1-E2BD-9DC147463403}"/>
              </a:ext>
            </a:extLst>
          </p:cNvPr>
          <p:cNvSpPr txBox="1"/>
          <p:nvPr/>
        </p:nvSpPr>
        <p:spPr>
          <a:xfrm>
            <a:off x="3556941" y="1518686"/>
            <a:ext cx="6013450" cy="4719554"/>
          </a:xfrm>
          <a:prstGeom prst="rect">
            <a:avLst/>
          </a:prstGeom>
          <a:noFill/>
        </p:spPr>
        <p:txBody>
          <a:bodyPr wrap="square" lIns="0" tIns="0" rIns="0" bIns="0" numCol="2" spcCol="360000" rtlCol="0">
            <a:noAutofit/>
          </a:bodyPr>
          <a:lstStyle/>
          <a:p>
            <a:pPr>
              <a:lnSpc>
                <a:spcPts val="1300"/>
              </a:lnSpc>
              <a:spcAft>
                <a:spcPts val="1200"/>
              </a:spcAft>
            </a:pPr>
            <a:r>
              <a:rPr lang="en-NZ" sz="1150" b="1" dirty="0">
                <a:latin typeface="Segoe UI" panose="020B0502040204020203" pitchFamily="34" charset="0"/>
                <a:cs typeface="Segoe UI" panose="020B0502040204020203" pitchFamily="34" charset="0"/>
              </a:rPr>
              <a:t>This toolkit was developed on a simple principle: </a:t>
            </a:r>
            <a:r>
              <a:rPr lang="en-NZ" sz="1000" dirty="0">
                <a:latin typeface="Segoe UI" panose="020B0502040204020203" pitchFamily="34" charset="0"/>
                <a:cs typeface="Segoe UI" panose="020B0502040204020203" pitchFamily="34" charset="0"/>
              </a:rPr>
              <a:t>apprenticeships only work when both apprentices and employers benefit at every stage of the journey. </a:t>
            </a:r>
          </a:p>
          <a:p>
            <a:pPr>
              <a:lnSpc>
                <a:spcPts val="1300"/>
              </a:lnSpc>
              <a:spcAft>
                <a:spcPts val="1200"/>
              </a:spcAft>
            </a:pPr>
            <a:r>
              <a:rPr lang="en-NZ" sz="1000" i="1" dirty="0">
                <a:latin typeface="Segoe UI" panose="020B0502040204020203" pitchFamily="34" charset="0"/>
                <a:cs typeface="Segoe UI" panose="020B0502040204020203" pitchFamily="34" charset="0"/>
              </a:rPr>
              <a:t>Allen + Clarke </a:t>
            </a:r>
            <a:r>
              <a:rPr lang="en-NZ" sz="1000" dirty="0">
                <a:latin typeface="Segoe UI" panose="020B0502040204020203" pitchFamily="34" charset="0"/>
                <a:cs typeface="Segoe UI" panose="020B0502040204020203" pitchFamily="34" charset="0"/>
              </a:rPr>
              <a:t>(the consultancy that developed this toolkit)</a:t>
            </a:r>
            <a:r>
              <a:rPr lang="en-NZ" sz="1000" i="1" dirty="0">
                <a:latin typeface="Segoe UI" panose="020B0502040204020203" pitchFamily="34" charset="0"/>
                <a:cs typeface="Segoe UI" panose="020B0502040204020203" pitchFamily="34" charset="0"/>
              </a:rPr>
              <a:t> </a:t>
            </a:r>
            <a:r>
              <a:rPr lang="en-NZ" sz="1000" dirty="0">
                <a:latin typeface="Segoe UI" panose="020B0502040204020203" pitchFamily="34" charset="0"/>
                <a:cs typeface="Segoe UI" panose="020B0502040204020203" pitchFamily="34" charset="0"/>
              </a:rPr>
              <a:t>spoke with apprentices and employers across different trades, sectors, and regions. During these conversations, the apprentices and employers explained the key challenges they face in ensuring that both apprentices and employers benefit from apprenticeships. They also explained the practices they use to overcome those challenges.</a:t>
            </a:r>
          </a:p>
          <a:p>
            <a:pPr>
              <a:lnSpc>
                <a:spcPts val="1300"/>
              </a:lnSpc>
              <a:spcAft>
                <a:spcPts val="600"/>
              </a:spcAft>
            </a:pPr>
            <a:r>
              <a:rPr lang="en-NZ" sz="1000" dirty="0">
                <a:latin typeface="Segoe UI" panose="020B0502040204020203" pitchFamily="34" charset="0"/>
                <a:cs typeface="Segoe UI" panose="020B0502040204020203" pitchFamily="34" charset="0"/>
              </a:rPr>
              <a:t>What </a:t>
            </a:r>
            <a:r>
              <a:rPr lang="en-NZ" sz="1000" i="1" dirty="0">
                <a:latin typeface="Segoe UI" panose="020B0502040204020203" pitchFamily="34" charset="0"/>
                <a:cs typeface="Segoe UI" panose="020B0502040204020203" pitchFamily="34" charset="0"/>
              </a:rPr>
              <a:t>Allen + Clarke </a:t>
            </a:r>
            <a:r>
              <a:rPr lang="en-NZ" sz="1000" dirty="0">
                <a:latin typeface="Segoe UI" panose="020B0502040204020203" pitchFamily="34" charset="0"/>
                <a:cs typeface="Segoe UI" panose="020B0502040204020203" pitchFamily="34" charset="0"/>
              </a:rPr>
              <a:t>found was that successful employers used certain practices to ensure that: </a:t>
            </a:r>
          </a:p>
          <a:p>
            <a:pPr marL="171450" lvl="0" indent="-171450">
              <a:lnSpc>
                <a:spcPts val="1300"/>
              </a:lnSpc>
              <a:spcAft>
                <a:spcPts val="6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they hired the right apprentices for their business,</a:t>
            </a:r>
          </a:p>
          <a:p>
            <a:pPr marL="171450" lvl="0" indent="-171450">
              <a:lnSpc>
                <a:spcPts val="1300"/>
              </a:lnSpc>
              <a:spcAft>
                <a:spcPts val="6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apprentices had the gear they needed to do their jobs well,</a:t>
            </a:r>
          </a:p>
          <a:p>
            <a:pPr marL="171450" lvl="0" indent="-171450">
              <a:lnSpc>
                <a:spcPts val="1300"/>
              </a:lnSpc>
              <a:spcAft>
                <a:spcPts val="6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apprentices were well supported and therefore progressed quickly through their trade qualification, and</a:t>
            </a:r>
          </a:p>
          <a:p>
            <a:pPr marL="171450" lvl="0" indent="-171450">
              <a:lnSpc>
                <a:spcPts val="1300"/>
              </a:lnSpc>
              <a:spcAft>
                <a:spcPts val="1200"/>
              </a:spcAft>
              <a:buClr>
                <a:srgbClr val="F05326"/>
              </a:buClr>
              <a:buSzPct val="90000"/>
              <a:buFont typeface="System Font Regular"/>
              <a:buChar char="►"/>
            </a:pPr>
            <a:r>
              <a:rPr lang="en-NZ" sz="1000" dirty="0">
                <a:latin typeface="Segoe UI" panose="020B0502040204020203" pitchFamily="34" charset="0"/>
                <a:cs typeface="Segoe UI" panose="020B0502040204020203" pitchFamily="34" charset="0"/>
              </a:rPr>
              <a:t>apprentices quickly became profitable employees.</a:t>
            </a:r>
          </a:p>
          <a:p>
            <a:pPr>
              <a:lnSpc>
                <a:spcPts val="1300"/>
              </a:lnSpc>
              <a:spcAft>
                <a:spcPts val="1200"/>
              </a:spcAft>
            </a:pPr>
            <a:r>
              <a:rPr lang="en-NZ" sz="1000" dirty="0">
                <a:latin typeface="Segoe UI" panose="020B0502040204020203" pitchFamily="34" charset="0"/>
                <a:cs typeface="Segoe UI" panose="020B0502040204020203" pitchFamily="34" charset="0"/>
              </a:rPr>
              <a:t>Successful employers also used different practices for apprentices who were at different stages of their apprenticeships.</a:t>
            </a:r>
          </a:p>
          <a:p>
            <a:pPr>
              <a:lnSpc>
                <a:spcPts val="1300"/>
              </a:lnSpc>
              <a:spcAft>
                <a:spcPts val="1200"/>
              </a:spcAft>
            </a:pPr>
            <a:r>
              <a:rPr lang="en-NZ" sz="1000" dirty="0">
                <a:latin typeface="Segoe UI" panose="020B0502040204020203" pitchFamily="34" charset="0"/>
                <a:cs typeface="Segoe UI" panose="020B0502040204020203" pitchFamily="34" charset="0"/>
              </a:rPr>
              <a:t>This toolkit takes the best of those practices and sets them out in a way that any employer could apply them in their own business. The tools in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this toolkit were tested with employers and apprentices to ensure that they are valuable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and practical.</a:t>
            </a:r>
          </a:p>
          <a:p>
            <a:pPr>
              <a:lnSpc>
                <a:spcPts val="1300"/>
              </a:lnSpc>
              <a:spcAft>
                <a:spcPts val="1200"/>
              </a:spcAft>
            </a:pPr>
            <a:r>
              <a:rPr lang="en-NZ" sz="1000" dirty="0">
                <a:latin typeface="Segoe UI" panose="020B0502040204020203" pitchFamily="34" charset="0"/>
                <a:cs typeface="Segoe UI" panose="020B0502040204020203" pitchFamily="34" charset="0"/>
              </a:rPr>
              <a:t>Crucially, none of these tools require you to make an up-front investment before trying them. You can give any of them a go, see for yourself whether they work for your business, and then decide whether you want to keep using them.</a:t>
            </a:r>
          </a:p>
          <a:p>
            <a:pPr>
              <a:lnSpc>
                <a:spcPts val="1300"/>
              </a:lnSpc>
              <a:spcAft>
                <a:spcPts val="1200"/>
              </a:spcAft>
            </a:pPr>
            <a:r>
              <a:rPr lang="en-NZ" sz="1000" dirty="0">
                <a:latin typeface="Segoe UI" panose="020B0502040204020203" pitchFamily="34" charset="0"/>
                <a:cs typeface="Segoe UI" panose="020B0502040204020203" pitchFamily="34" charset="0"/>
              </a:rPr>
              <a:t>Behind the scenes, </a:t>
            </a:r>
            <a:r>
              <a:rPr lang="en-NZ" sz="1000" i="1" dirty="0">
                <a:latin typeface="Segoe UI" panose="020B0502040204020203" pitchFamily="34" charset="0"/>
                <a:cs typeface="Segoe UI" panose="020B0502040204020203" pitchFamily="34" charset="0"/>
              </a:rPr>
              <a:t>Allen + Clarke </a:t>
            </a:r>
            <a:r>
              <a:rPr lang="en-NZ" sz="1000" dirty="0">
                <a:latin typeface="Segoe UI" panose="020B0502040204020203" pitchFamily="34" charset="0"/>
                <a:cs typeface="Segoe UI" panose="020B0502040204020203" pitchFamily="34" charset="0"/>
              </a:rPr>
              <a:t>also developed and applied a Theory of Change and mechanisms of change to select what tools would be developed. If you're interested, you can find this on page 45. You can also find the toolkit’s design principles on page 47.</a:t>
            </a:r>
          </a:p>
          <a:p>
            <a:pPr>
              <a:lnSpc>
                <a:spcPts val="1300"/>
              </a:lnSpc>
              <a:spcAft>
                <a:spcPts val="1200"/>
              </a:spcAft>
            </a:pPr>
            <a:endParaRPr lang="en-US" sz="1000" dirty="0"/>
          </a:p>
        </p:txBody>
      </p:sp>
      <p:sp>
        <p:nvSpPr>
          <p:cNvPr id="15" name="TextBox 14">
            <a:extLst>
              <a:ext uri="{FF2B5EF4-FFF2-40B4-BE49-F238E27FC236}">
                <a16:creationId xmlns:a16="http://schemas.microsoft.com/office/drawing/2014/main" id="{6B786F04-E2F3-B1E9-9CC9-36DD795D8E35}"/>
              </a:ext>
            </a:extLst>
          </p:cNvPr>
          <p:cNvSpPr txBox="1"/>
          <p:nvPr/>
        </p:nvSpPr>
        <p:spPr>
          <a:xfrm>
            <a:off x="3548063" y="1166454"/>
            <a:ext cx="4955626" cy="215444"/>
          </a:xfrm>
          <a:prstGeom prst="rect">
            <a:avLst/>
          </a:prstGeom>
          <a:noFill/>
        </p:spPr>
        <p:txBody>
          <a:bodyPr wrap="square" lIns="0" tIns="0" rIns="0" bIns="0">
            <a:spAutoFit/>
          </a:bodyPr>
          <a:lstStyle/>
          <a:p>
            <a:r>
              <a:rPr lang="en-NZ" sz="1400" b="1">
                <a:latin typeface="Segoe UI Black" panose="020B0502040204020203" pitchFamily="34" charset="0"/>
                <a:cs typeface="Segoe UI Black" panose="020B0502040204020203" pitchFamily="34" charset="0"/>
              </a:rPr>
              <a:t>How do we know the toolkit works?</a:t>
            </a:r>
          </a:p>
        </p:txBody>
      </p:sp>
      <p:sp>
        <p:nvSpPr>
          <p:cNvPr id="18" name="Footer Placeholder 17">
            <a:extLst>
              <a:ext uri="{FF2B5EF4-FFF2-40B4-BE49-F238E27FC236}">
                <a16:creationId xmlns:a16="http://schemas.microsoft.com/office/drawing/2014/main" id="{51FFC054-60B1-C631-9346-5DF6AA1BF925}"/>
              </a:ext>
            </a:extLst>
          </p:cNvPr>
          <p:cNvSpPr>
            <a:spLocks noGrp="1"/>
          </p:cNvSpPr>
          <p:nvPr>
            <p:ph type="ftr" sz="quarter" idx="3"/>
          </p:nvPr>
        </p:nvSpPr>
        <p:spPr/>
        <p:txBody>
          <a:bodyPr/>
          <a:lstStyle/>
          <a:p>
            <a:r>
              <a:rPr lang="en-US"/>
              <a:t>Apprenticeship Toolkit</a:t>
            </a:r>
          </a:p>
        </p:txBody>
      </p:sp>
      <p:sp>
        <p:nvSpPr>
          <p:cNvPr id="19" name="Slide Number Placeholder 18">
            <a:extLst>
              <a:ext uri="{FF2B5EF4-FFF2-40B4-BE49-F238E27FC236}">
                <a16:creationId xmlns:a16="http://schemas.microsoft.com/office/drawing/2014/main" id="{D777AD96-55A4-9FA8-748F-9473AC9E8D89}"/>
              </a:ext>
            </a:extLst>
          </p:cNvPr>
          <p:cNvSpPr>
            <a:spLocks noGrp="1"/>
          </p:cNvSpPr>
          <p:nvPr>
            <p:ph type="sldNum" sz="quarter" idx="4"/>
          </p:nvPr>
        </p:nvSpPr>
        <p:spPr/>
        <p:txBody>
          <a:bodyPr/>
          <a:lstStyle/>
          <a:p>
            <a:fld id="{1DF4AAA5-C268-2745-B477-E8FB4AEBEA9C}" type="slidenum">
              <a:rPr lang="en-US" smtClean="0"/>
              <a:pPr/>
              <a:t>4</a:t>
            </a:fld>
            <a:endParaRPr lang="en-US"/>
          </a:p>
        </p:txBody>
      </p:sp>
    </p:spTree>
    <p:extLst>
      <p:ext uri="{BB962C8B-B14F-4D97-AF65-F5344CB8AC3E}">
        <p14:creationId xmlns:p14="http://schemas.microsoft.com/office/powerpoint/2010/main" val="2169027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BF1B70-7B9E-3443-9743-F38C2BF0F72B}"/>
              </a:ext>
            </a:extLst>
          </p:cNvPr>
          <p:cNvSpPr/>
          <p:nvPr/>
        </p:nvSpPr>
        <p:spPr>
          <a:xfrm>
            <a:off x="6751638" y="1046579"/>
            <a:ext cx="2808288" cy="2815416"/>
          </a:xfrm>
          <a:prstGeom prst="rect">
            <a:avLst/>
          </a:prstGeom>
          <a:solidFill>
            <a:srgbClr val="E2E22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6003FB3-B476-B8EB-7EC3-C4CDE00F9681}"/>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08C820E6-D535-629F-733F-6F5E4EB0DEB7}"/>
              </a:ext>
            </a:extLst>
          </p:cNvPr>
          <p:cNvSpPr>
            <a:spLocks noGrp="1"/>
          </p:cNvSpPr>
          <p:nvPr>
            <p:ph type="sldNum" sz="quarter" idx="4"/>
          </p:nvPr>
        </p:nvSpPr>
        <p:spPr/>
        <p:txBody>
          <a:bodyPr/>
          <a:lstStyle/>
          <a:p>
            <a:fld id="{1DF4AAA5-C268-2745-B477-E8FB4AEBEA9C}" type="slidenum">
              <a:rPr lang="en-US" smtClean="0"/>
              <a:pPr/>
              <a:t>40</a:t>
            </a:fld>
            <a:endParaRPr lang="en-US"/>
          </a:p>
        </p:txBody>
      </p:sp>
      <p:sp>
        <p:nvSpPr>
          <p:cNvPr id="4" name="TextBox 3">
            <a:extLst>
              <a:ext uri="{FF2B5EF4-FFF2-40B4-BE49-F238E27FC236}">
                <a16:creationId xmlns:a16="http://schemas.microsoft.com/office/drawing/2014/main" id="{6A90B8D6-EDCD-5A34-AACF-42BB7557C4CA}"/>
              </a:ext>
            </a:extLst>
          </p:cNvPr>
          <p:cNvSpPr txBox="1"/>
          <p:nvPr/>
        </p:nvSpPr>
        <p:spPr>
          <a:xfrm>
            <a:off x="381000" y="1187446"/>
            <a:ext cx="2643728" cy="485289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Example in practice</a:t>
            </a:r>
          </a:p>
          <a:p>
            <a:pPr>
              <a:lnSpc>
                <a:spcPts val="1300"/>
              </a:lnSpc>
              <a:spcAft>
                <a:spcPts val="600"/>
              </a:spcAft>
            </a:pPr>
            <a:r>
              <a:rPr lang="en-NZ" sz="1000">
                <a:latin typeface="Segoe UI" panose="020B0502040204020203" pitchFamily="34" charset="0"/>
                <a:cs typeface="Segoe UI" panose="020B0502040204020203" pitchFamily="34" charset="0"/>
              </a:rPr>
              <a:t>A plumbing employer introduces an apprentice to pipe-joining through:</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demonstration with commentary (showing correct grip and torque).</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diagram reference sheet for joint types.</a:t>
            </a:r>
          </a:p>
          <a:p>
            <a:pPr marL="17145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supervised trial, with immediate correction if joints leak, and</a:t>
            </a:r>
          </a:p>
          <a:p>
            <a:pPr marL="171450" indent="-171450">
              <a:lnSpc>
                <a:spcPts val="1300"/>
              </a:lnSpc>
              <a:spcAft>
                <a:spcPts val="12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a follow-up coaching conversation asking: “How would you diagnose this leak next time?”</a:t>
            </a:r>
          </a:p>
          <a:p>
            <a:pPr>
              <a:lnSpc>
                <a:spcPts val="1300"/>
              </a:lnSpc>
              <a:spcAft>
                <a:spcPts val="1200"/>
              </a:spcAft>
            </a:pPr>
            <a:r>
              <a:rPr lang="en-NZ" sz="1000">
                <a:latin typeface="Segoe UI" panose="020B0502040204020203" pitchFamily="34" charset="0"/>
                <a:cs typeface="Segoe UI" panose="020B0502040204020203" pitchFamily="34" charset="0"/>
              </a:rPr>
              <a:t>Later, the apprentice is invited to shadow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during client meetings to see the business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side of the trade.</a:t>
            </a:r>
          </a:p>
          <a:p>
            <a:pPr>
              <a:lnSpc>
                <a:spcPts val="1300"/>
              </a:lnSpc>
              <a:spcAft>
                <a:spcPts val="1200"/>
              </a:spcAft>
            </a:pPr>
            <a:endParaRPr lang="en-NZ" sz="1000" i="1">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BE20C7C-C083-EC0A-ABD5-5C990923C01F}"/>
              </a:ext>
            </a:extLst>
          </p:cNvPr>
          <p:cNvSpPr txBox="1"/>
          <p:nvPr/>
        </p:nvSpPr>
        <p:spPr>
          <a:xfrm>
            <a:off x="3554718" y="1215445"/>
            <a:ext cx="2838145" cy="4114725"/>
          </a:xfrm>
          <a:prstGeom prst="rect">
            <a:avLst/>
          </a:prstGeom>
          <a:noFill/>
        </p:spPr>
        <p:txBody>
          <a:bodyPr wrap="square" lIns="0" tIns="0" rIns="0" bIns="0" numCol="1" spcCol="360000" rtlCol="0">
            <a:noAutofit/>
          </a:bodyPr>
          <a:lstStyle/>
          <a:p>
            <a:pPr>
              <a:lnSpc>
                <a:spcPts val="1300"/>
              </a:lnSpc>
              <a:spcBef>
                <a:spcPts val="600"/>
              </a:spcBef>
              <a:spcAft>
                <a:spcPts val="1200"/>
              </a:spcAft>
            </a:pPr>
            <a:r>
              <a:rPr lang="en-NZ" sz="1400">
                <a:solidFill>
                  <a:srgbClr val="10273C"/>
                </a:solidFill>
                <a:latin typeface="Segoe UI Black" panose="020B0502040204020203" pitchFamily="34" charset="0"/>
                <a:cs typeface="Segoe UI Black" panose="020B0502040204020203" pitchFamily="34" charset="0"/>
              </a:rPr>
              <a:t>Linkages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Incentives: </a:t>
            </a:r>
            <a:r>
              <a:rPr lang="en-NZ" sz="1000">
                <a:latin typeface="Segoe UI" panose="020B0502040204020203" pitchFamily="34" charset="0"/>
                <a:cs typeface="Segoe UI" panose="020B0502040204020203" pitchFamily="34" charset="0"/>
              </a:rPr>
              <a:t>apprentices who show progress can be trusted with higher-value work earlier.</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Progression: </a:t>
            </a:r>
            <a:r>
              <a:rPr lang="en-NZ" sz="1000">
                <a:latin typeface="Segoe UI" panose="020B0502040204020203" pitchFamily="34" charset="0"/>
                <a:cs typeface="Segoe UI" panose="020B0502040204020203" pitchFamily="34" charset="0"/>
              </a:rPr>
              <a:t>structured development leads to faster readiness for independent work and supervisory roles.</a:t>
            </a:r>
          </a:p>
          <a:p>
            <a:pPr marL="171450" lvl="0" indent="-171450">
              <a:lnSpc>
                <a:spcPts val="1300"/>
              </a:lnSpc>
              <a:spcAft>
                <a:spcPts val="600"/>
              </a:spcAft>
              <a:buClr>
                <a:srgbClr val="E2E228"/>
              </a:buClr>
              <a:buSzPct val="90000"/>
              <a:buFont typeface="System Font Regular"/>
              <a:buChar char="►"/>
            </a:pPr>
            <a:r>
              <a:rPr lang="en-NZ" sz="1000" b="1">
                <a:latin typeface="Segoe UI" panose="020B0502040204020203" pitchFamily="34" charset="0"/>
                <a:cs typeface="Segoe UI" panose="020B0502040204020203" pitchFamily="34" charset="0"/>
              </a:rPr>
              <a:t>Systems: </a:t>
            </a:r>
            <a:r>
              <a:rPr lang="en-NZ" sz="1000">
                <a:latin typeface="Segoe UI" panose="020B0502040204020203" pitchFamily="34" charset="0"/>
                <a:cs typeface="Segoe UI" panose="020B0502040204020203" pitchFamily="34" charset="0"/>
              </a:rPr>
              <a:t>connect playbook stages to pay reviews, recognition programmes, or industry licensing requirements.</a:t>
            </a:r>
          </a:p>
          <a:p>
            <a:pPr>
              <a:lnSpc>
                <a:spcPts val="1520"/>
              </a:lnSpc>
              <a:spcBef>
                <a:spcPts val="1200"/>
              </a:spcBef>
              <a:spcAft>
                <a:spcPts val="1200"/>
              </a:spcAft>
            </a:pPr>
            <a:r>
              <a:rPr lang="en-NZ" sz="1400">
                <a:solidFill>
                  <a:srgbClr val="10273C"/>
                </a:solidFill>
                <a:latin typeface="Segoe UI Black" panose="020B0502040204020203" pitchFamily="34" charset="0"/>
                <a:cs typeface="Segoe UI Black" panose="020B0502040204020203" pitchFamily="34" charset="0"/>
              </a:rPr>
              <a:t>Employer benefits</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Reduced supervision costs and rework.</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Safer worksites and stronger compliance.</a:t>
            </a:r>
          </a:p>
          <a:p>
            <a:pPr marL="171450" lvl="0" indent="-17145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Retention of motivated, career-minded staff.</a:t>
            </a:r>
          </a:p>
          <a:p>
            <a:pPr marL="172800" lvl="0" indent="-17280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354E410-CEB7-FDAD-7317-0F24EB418291}"/>
              </a:ext>
            </a:extLst>
          </p:cNvPr>
          <p:cNvSpPr txBox="1"/>
          <p:nvPr/>
        </p:nvSpPr>
        <p:spPr>
          <a:xfrm>
            <a:off x="6922853" y="1185835"/>
            <a:ext cx="2317967" cy="2815417"/>
          </a:xfrm>
          <a:prstGeom prst="rect">
            <a:avLst/>
          </a:prstGeom>
          <a:noFill/>
        </p:spPr>
        <p:txBody>
          <a:bodyPr wrap="square" lIns="0" tIns="0" rIns="0" bIns="0" numCol="1" spcCol="360000" rtlCol="0">
            <a:noAutofit/>
          </a:bodyPr>
          <a:lstStyle/>
          <a:p>
            <a:pPr>
              <a:lnSpc>
                <a:spcPts val="1520"/>
              </a:lnSpc>
              <a:spcAft>
                <a:spcPts val="1200"/>
              </a:spcAft>
            </a:pPr>
            <a:r>
              <a:rPr lang="en-NZ" sz="1400">
                <a:solidFill>
                  <a:srgbClr val="10273C"/>
                </a:solidFill>
                <a:latin typeface="Segoe UI Black" panose="020B0502040204020203" pitchFamily="34" charset="0"/>
                <a:cs typeface="Segoe UI Black" panose="020B0502040204020203" pitchFamily="34" charset="0"/>
              </a:rPr>
              <a:t>Tips for success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feedback immediate, specific, and constructive.</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Use checklists and visuals to reduce repeat questions.</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Celebrate small wins to keep motivation high.</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Rotate apprentices across varied tasks to accelerate learning.</a:t>
            </a:r>
          </a:p>
          <a:p>
            <a:pPr marL="172800" lvl="0" indent="-172800">
              <a:lnSpc>
                <a:spcPts val="1300"/>
              </a:lnSpc>
              <a:spcAft>
                <a:spcPts val="600"/>
              </a:spcAft>
              <a:buClr>
                <a:srgbClr val="E2E228"/>
              </a:buClr>
              <a:buSzPct val="90000"/>
              <a:buFont typeface="System Font Regular"/>
              <a:buChar char="►"/>
            </a:pPr>
            <a:r>
              <a:rPr lang="en-NZ" sz="1000">
                <a:latin typeface="Segoe UI" panose="020B0502040204020203" pitchFamily="34" charset="0"/>
                <a:cs typeface="Segoe UI" panose="020B0502040204020203" pitchFamily="34" charset="0"/>
              </a:rPr>
              <a:t>Keep career pathway conversations open—apprentices value seeing the bigger picture.</a:t>
            </a:r>
          </a:p>
        </p:txBody>
      </p:sp>
      <p:pic>
        <p:nvPicPr>
          <p:cNvPr id="10" name="Picture 9">
            <a:extLst>
              <a:ext uri="{FF2B5EF4-FFF2-40B4-BE49-F238E27FC236}">
                <a16:creationId xmlns:a16="http://schemas.microsoft.com/office/drawing/2014/main" id="{F5E1BBB5-FCF2-BCD8-8A8E-993EA733FA54}"/>
              </a:ext>
            </a:extLst>
          </p:cNvPr>
          <p:cNvPicPr>
            <a:picLocks noChangeAspect="1"/>
          </p:cNvPicPr>
          <p:nvPr/>
        </p:nvPicPr>
        <p:blipFill>
          <a:blip r:embed="rId2"/>
          <a:stretch>
            <a:fillRect/>
          </a:stretch>
        </p:blipFill>
        <p:spPr>
          <a:xfrm>
            <a:off x="9070176" y="1185835"/>
            <a:ext cx="330197" cy="330197"/>
          </a:xfrm>
          <a:prstGeom prst="rect">
            <a:avLst/>
          </a:prstGeom>
        </p:spPr>
      </p:pic>
    </p:spTree>
    <p:extLst>
      <p:ext uri="{BB962C8B-B14F-4D97-AF65-F5344CB8AC3E}">
        <p14:creationId xmlns:p14="http://schemas.microsoft.com/office/powerpoint/2010/main" val="3028717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6C5772-88DA-A052-E190-3F8087ABEF5B}"/>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B1109A4-FD29-6230-476D-37A8F85EC4AE}"/>
              </a:ext>
            </a:extLst>
          </p:cNvPr>
          <p:cNvSpPr>
            <a:spLocks noGrp="1"/>
          </p:cNvSpPr>
          <p:nvPr>
            <p:ph type="sldNum" sz="quarter" idx="4"/>
          </p:nvPr>
        </p:nvSpPr>
        <p:spPr/>
        <p:txBody>
          <a:bodyPr/>
          <a:lstStyle/>
          <a:p>
            <a:fld id="{1DF4AAA5-C268-2745-B477-E8FB4AEBEA9C}" type="slidenum">
              <a:rPr lang="en-US" smtClean="0"/>
              <a:pPr/>
              <a:t>41</a:t>
            </a:fld>
            <a:endParaRPr lang="en-US"/>
          </a:p>
        </p:txBody>
      </p:sp>
      <p:sp>
        <p:nvSpPr>
          <p:cNvPr id="4" name="TextBox 3">
            <a:extLst>
              <a:ext uri="{FF2B5EF4-FFF2-40B4-BE49-F238E27FC236}">
                <a16:creationId xmlns:a16="http://schemas.microsoft.com/office/drawing/2014/main" id="{BE72E5AE-C0D6-06EC-A96E-D528E7BDFCFB}"/>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Playbook – concepts</a:t>
            </a:r>
          </a:p>
        </p:txBody>
      </p:sp>
      <p:grpSp>
        <p:nvGrpSpPr>
          <p:cNvPr id="30" name="Group 29">
            <a:extLst>
              <a:ext uri="{FF2B5EF4-FFF2-40B4-BE49-F238E27FC236}">
                <a16:creationId xmlns:a16="http://schemas.microsoft.com/office/drawing/2014/main" id="{83783A4D-31A2-9A8D-5D3D-70593C0455D1}"/>
              </a:ext>
            </a:extLst>
          </p:cNvPr>
          <p:cNvGrpSpPr>
            <a:grpSpLocks noChangeAspect="1"/>
          </p:cNvGrpSpPr>
          <p:nvPr/>
        </p:nvGrpSpPr>
        <p:grpSpPr>
          <a:xfrm>
            <a:off x="266637" y="1516763"/>
            <a:ext cx="9842341" cy="4770702"/>
            <a:chOff x="297864" y="1295723"/>
            <a:chExt cx="10802792" cy="5236244"/>
          </a:xfrm>
        </p:grpSpPr>
        <p:grpSp>
          <p:nvGrpSpPr>
            <p:cNvPr id="7" name="Group 6">
              <a:extLst>
                <a:ext uri="{FF2B5EF4-FFF2-40B4-BE49-F238E27FC236}">
                  <a16:creationId xmlns:a16="http://schemas.microsoft.com/office/drawing/2014/main" id="{D8D3949B-D28F-48FF-7144-0232B03B1896}"/>
                </a:ext>
              </a:extLst>
            </p:cNvPr>
            <p:cNvGrpSpPr/>
            <p:nvPr/>
          </p:nvGrpSpPr>
          <p:grpSpPr>
            <a:xfrm>
              <a:off x="297864" y="1353521"/>
              <a:ext cx="5642711" cy="5178446"/>
              <a:chOff x="2875423" y="1651000"/>
              <a:chExt cx="6190025" cy="4942425"/>
            </a:xfrm>
          </p:grpSpPr>
          <p:grpSp>
            <p:nvGrpSpPr>
              <p:cNvPr id="8" name="Group 7">
                <a:extLst>
                  <a:ext uri="{FF2B5EF4-FFF2-40B4-BE49-F238E27FC236}">
                    <a16:creationId xmlns:a16="http://schemas.microsoft.com/office/drawing/2014/main" id="{1159BD53-5689-590B-795A-792250C05A90}"/>
                  </a:ext>
                </a:extLst>
              </p:cNvPr>
              <p:cNvGrpSpPr/>
              <p:nvPr/>
            </p:nvGrpSpPr>
            <p:grpSpPr>
              <a:xfrm>
                <a:off x="2875423" y="1672233"/>
                <a:ext cx="6123801" cy="4425960"/>
                <a:chOff x="4057984" y="1826848"/>
                <a:chExt cx="6404577" cy="4628891"/>
              </a:xfrm>
            </p:grpSpPr>
            <p:sp>
              <p:nvSpPr>
                <p:cNvPr id="20" name="TextBox 19">
                  <a:extLst>
                    <a:ext uri="{FF2B5EF4-FFF2-40B4-BE49-F238E27FC236}">
                      <a16:creationId xmlns:a16="http://schemas.microsoft.com/office/drawing/2014/main" id="{AAB80573-0DE5-2363-8801-5619B7D42ED9}"/>
                    </a:ext>
                  </a:extLst>
                </p:cNvPr>
                <p:cNvSpPr txBox="1"/>
                <p:nvPr/>
              </p:nvSpPr>
              <p:spPr>
                <a:xfrm rot="16200000">
                  <a:off x="3123556" y="4826078"/>
                  <a:ext cx="2217668" cy="348811"/>
                </a:xfrm>
                <a:prstGeom prst="rect">
                  <a:avLst/>
                </a:prstGeom>
                <a:noFill/>
                <a:ln>
                  <a:noFill/>
                </a:ln>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Skills Maturity</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4CD7011D-AF08-36D0-BCAA-58A116CBBEFA}"/>
                    </a:ext>
                  </a:extLst>
                </p:cNvPr>
                <p:cNvSpPr txBox="1"/>
                <p:nvPr/>
              </p:nvSpPr>
              <p:spPr>
                <a:xfrm>
                  <a:off x="4393505" y="6152262"/>
                  <a:ext cx="622874" cy="303477"/>
                </a:xfrm>
                <a:prstGeom prst="rect">
                  <a:avLst/>
                </a:prstGeom>
                <a:noFill/>
                <a:ln>
                  <a:noFill/>
                </a:ln>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Time</a:t>
                  </a:r>
                  <a:endParaRPr kumimoji="0" lang="en-AU" sz="120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22" name="Straight Connector 21">
                  <a:extLst>
                    <a:ext uri="{FF2B5EF4-FFF2-40B4-BE49-F238E27FC236}">
                      <a16:creationId xmlns:a16="http://schemas.microsoft.com/office/drawing/2014/main" id="{2884CB52-234F-D48B-E176-4C971115A927}"/>
                    </a:ext>
                  </a:extLst>
                </p:cNvPr>
                <p:cNvCxnSpPr>
                  <a:cxnSpLocks/>
                  <a:stCxn id="20" idx="3"/>
                </p:cNvCxnSpPr>
                <p:nvPr/>
              </p:nvCxnSpPr>
              <p:spPr>
                <a:xfrm flipV="1">
                  <a:off x="4232390" y="1826848"/>
                  <a:ext cx="3" cy="2064802"/>
                </a:xfrm>
                <a:prstGeom prst="line">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837CD09-61D6-CF59-482A-652C952570C6}"/>
                    </a:ext>
                  </a:extLst>
                </p:cNvPr>
                <p:cNvCxnSpPr>
                  <a:cxnSpLocks/>
                  <a:stCxn id="21" idx="3"/>
                </p:cNvCxnSpPr>
                <p:nvPr/>
              </p:nvCxnSpPr>
              <p:spPr>
                <a:xfrm>
                  <a:off x="5016378" y="6304001"/>
                  <a:ext cx="5446183" cy="2151"/>
                </a:xfrm>
                <a:prstGeom prst="line">
                  <a:avLst/>
                </a:prstGeom>
                <a:ln w="12700">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D6A68F51-B53E-3C94-C301-2D0EBA14B595}"/>
                  </a:ext>
                </a:extLst>
              </p:cNvPr>
              <p:cNvGrpSpPr/>
              <p:nvPr/>
            </p:nvGrpSpPr>
            <p:grpSpPr>
              <a:xfrm>
                <a:off x="3218092" y="6179887"/>
                <a:ext cx="5847356" cy="413538"/>
                <a:chOff x="2574925" y="305908"/>
                <a:chExt cx="5594261" cy="413538"/>
              </a:xfrm>
            </p:grpSpPr>
            <p:sp>
              <p:nvSpPr>
                <p:cNvPr id="16" name="Arrow: Chevron 68">
                  <a:extLst>
                    <a:ext uri="{FF2B5EF4-FFF2-40B4-BE49-F238E27FC236}">
                      <a16:creationId xmlns:a16="http://schemas.microsoft.com/office/drawing/2014/main" id="{B4094DD4-A3A8-752D-93DE-1E54CE2E8C58}"/>
                    </a:ext>
                  </a:extLst>
                </p:cNvPr>
                <p:cNvSpPr/>
                <p:nvPr/>
              </p:nvSpPr>
              <p:spPr>
                <a:xfrm>
                  <a:off x="2574925" y="305908"/>
                  <a:ext cx="1467981" cy="413538"/>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7" name="Arrow: Chevron 69">
                  <a:extLst>
                    <a:ext uri="{FF2B5EF4-FFF2-40B4-BE49-F238E27FC236}">
                      <a16:creationId xmlns:a16="http://schemas.microsoft.com/office/drawing/2014/main" id="{42AFBBC0-D67F-D48C-94EE-AC4FDD3652B4}"/>
                    </a:ext>
                  </a:extLst>
                </p:cNvPr>
                <p:cNvSpPr/>
                <p:nvPr/>
              </p:nvSpPr>
              <p:spPr>
                <a:xfrm>
                  <a:off x="3950352" y="305908"/>
                  <a:ext cx="1467981" cy="413538"/>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8" name="Arrow: Chevron 70">
                  <a:extLst>
                    <a:ext uri="{FF2B5EF4-FFF2-40B4-BE49-F238E27FC236}">
                      <a16:creationId xmlns:a16="http://schemas.microsoft.com/office/drawing/2014/main" id="{FCA24CC7-E83E-0078-DB28-8B62D8977E16}"/>
                    </a:ext>
                  </a:extLst>
                </p:cNvPr>
                <p:cNvSpPr/>
                <p:nvPr/>
              </p:nvSpPr>
              <p:spPr>
                <a:xfrm>
                  <a:off x="6701205" y="305908"/>
                  <a:ext cx="1467981" cy="413538"/>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rgbClr val="000000"/>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rgbClr val="000000"/>
                      </a:solidFill>
                      <a:effectLst/>
                      <a:uLnTx/>
                      <a:uFillTx/>
                      <a:latin typeface="Segoe UI" panose="020B0502040204020203" pitchFamily="34" charset="0"/>
                      <a:cs typeface="Segoe UI" panose="020B0502040204020203" pitchFamily="34" charset="0"/>
                    </a:rPr>
                    <a:t>48+ months</a:t>
                  </a:r>
                </a:p>
              </p:txBody>
            </p:sp>
            <p:sp>
              <p:nvSpPr>
                <p:cNvPr id="19" name="Arrow: Chevron 71">
                  <a:extLst>
                    <a:ext uri="{FF2B5EF4-FFF2-40B4-BE49-F238E27FC236}">
                      <a16:creationId xmlns:a16="http://schemas.microsoft.com/office/drawing/2014/main" id="{20994A3F-21A3-CD0C-8832-D666CD3A8285}"/>
                    </a:ext>
                  </a:extLst>
                </p:cNvPr>
                <p:cNvSpPr/>
                <p:nvPr/>
              </p:nvSpPr>
              <p:spPr>
                <a:xfrm>
                  <a:off x="5325779" y="305908"/>
                  <a:ext cx="1467981" cy="413538"/>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sp>
            <p:nvSpPr>
              <p:cNvPr id="10" name="Rectangle 9">
                <a:extLst>
                  <a:ext uri="{FF2B5EF4-FFF2-40B4-BE49-F238E27FC236}">
                    <a16:creationId xmlns:a16="http://schemas.microsoft.com/office/drawing/2014/main" id="{15EAFAB5-767B-1284-7AD6-C918BECB0CDC}"/>
                  </a:ext>
                </a:extLst>
              </p:cNvPr>
              <p:cNvSpPr/>
              <p:nvPr/>
            </p:nvSpPr>
            <p:spPr>
              <a:xfrm>
                <a:off x="3218092" y="1651000"/>
                <a:ext cx="5798909" cy="4132016"/>
              </a:xfrm>
              <a:prstGeom prst="rect">
                <a:avLst/>
              </a:prstGeom>
              <a:solidFill>
                <a:srgbClr val="00A99D">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21F57B3-ADA4-02F8-4C15-1FC62733E84B}"/>
                  </a:ext>
                </a:extLst>
              </p:cNvPr>
              <p:cNvSpPr/>
              <p:nvPr/>
            </p:nvSpPr>
            <p:spPr>
              <a:xfrm>
                <a:off x="3218093" y="4253127"/>
                <a:ext cx="3396067" cy="1529890"/>
              </a:xfrm>
              <a:prstGeom prst="rect">
                <a:avLst/>
              </a:prstGeom>
              <a:solidFill>
                <a:srgbClr val="00A99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9AC5244-5448-AF70-6C40-9F6A45B1993F}"/>
                  </a:ext>
                </a:extLst>
              </p:cNvPr>
              <p:cNvSpPr txBox="1"/>
              <p:nvPr/>
            </p:nvSpPr>
            <p:spPr>
              <a:xfrm>
                <a:off x="3299461" y="1811020"/>
                <a:ext cx="4849750"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Mentoring – “How can I help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longer-term, relationship-drive interaction where a more experienced individual supports the mentee’s overall career or personal growth, offering guidance and sharing experiences.</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1296BCAD-585E-4F71-4D6D-968C4C4F73F5}"/>
                  </a:ext>
                </a:extLst>
              </p:cNvPr>
              <p:cNvSpPr txBox="1"/>
              <p:nvPr/>
            </p:nvSpPr>
            <p:spPr>
              <a:xfrm>
                <a:off x="3299461" y="2963822"/>
                <a:ext cx="3581400" cy="91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Coaching – “How would you do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A structured, short-term process led by a coach to help improve specific skills or achieve defined goals, typically through feedback and guided practice.</a:t>
                </a:r>
                <a:endParaRPr kumimoji="0" lang="en-AU" sz="1000" u="none" strike="noStrike" kern="1200" cap="none" spc="0" normalizeH="0" baseline="0" noProof="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3C0F53F-C2AA-FBE0-EF47-3F8D8E7BA440}"/>
                  </a:ext>
                </a:extLst>
              </p:cNvPr>
              <p:cNvSpPr txBox="1"/>
              <p:nvPr/>
            </p:nvSpPr>
            <p:spPr>
              <a:xfrm>
                <a:off x="3311694" y="4372061"/>
                <a:ext cx="3223259" cy="7576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Instruction – “See, learn,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36424A"/>
                    </a:solidFill>
                    <a:effectLst/>
                    <a:uLnTx/>
                    <a:uFillTx/>
                    <a:latin typeface="Segoe UI" panose="020B0502040204020203" pitchFamily="34" charset="0"/>
                    <a:cs typeface="Segoe UI" panose="020B0502040204020203" pitchFamily="34" charset="0"/>
                  </a:rPr>
                  <a:t>Direct teaching or training, usually with a focus on transferring specific knowledge or skills from the instructor to the learner.</a:t>
                </a:r>
                <a:endParaRPr kumimoji="0" lang="en-AU" sz="1000" u="none" strike="noStrike" kern="1200" cap="none" spc="0" normalizeH="0" baseline="0" noProof="0" dirty="0">
                  <a:ln>
                    <a:noFill/>
                  </a:ln>
                  <a:solidFill>
                    <a:srgbClr val="36424A"/>
                  </a:solidFill>
                  <a:effectLst/>
                  <a:uLnTx/>
                  <a:uFillTx/>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8CD58895-16E0-EBB1-65D8-AE06A0C5048C}"/>
                  </a:ext>
                </a:extLst>
              </p:cNvPr>
              <p:cNvSpPr/>
              <p:nvPr/>
            </p:nvSpPr>
            <p:spPr>
              <a:xfrm>
                <a:off x="3218093" y="2840778"/>
                <a:ext cx="4729565" cy="2942238"/>
              </a:xfrm>
              <a:prstGeom prst="rect">
                <a:avLst/>
              </a:prstGeom>
              <a:solidFill>
                <a:srgbClr val="00A99D">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24" name="TextBox 23">
              <a:extLst>
                <a:ext uri="{FF2B5EF4-FFF2-40B4-BE49-F238E27FC236}">
                  <a16:creationId xmlns:a16="http://schemas.microsoft.com/office/drawing/2014/main" id="{1CE77724-7A39-F9B9-E16A-38C3A9DF1B6B}"/>
                </a:ext>
              </a:extLst>
            </p:cNvPr>
            <p:cNvSpPr txBox="1"/>
            <p:nvPr/>
          </p:nvSpPr>
          <p:spPr>
            <a:xfrm>
              <a:off x="6015938" y="4134603"/>
              <a:ext cx="4497563"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Instruction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transferring specific knowledge or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Demonstration</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 The instructor shows exactly how to perform a task before the learner attempts it, ensuring they understand each step. Example: A plumbing trainer demonstrates soldering copper pipes, carefully showing correct heating and solder flow before the apprentice does it under supervision.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Direct instruction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Inquiry-based learning</a:t>
              </a:r>
            </a:p>
          </p:txBody>
        </p:sp>
        <p:sp>
          <p:nvSpPr>
            <p:cNvPr id="25" name="TextBox 24">
              <a:extLst>
                <a:ext uri="{FF2B5EF4-FFF2-40B4-BE49-F238E27FC236}">
                  <a16:creationId xmlns:a16="http://schemas.microsoft.com/office/drawing/2014/main" id="{3F95AC99-83E9-7613-9F02-CB1FE9DBD461}"/>
                </a:ext>
              </a:extLst>
            </p:cNvPr>
            <p:cNvSpPr txBox="1"/>
            <p:nvPr/>
          </p:nvSpPr>
          <p:spPr>
            <a:xfrm>
              <a:off x="6015938" y="2627440"/>
              <a:ext cx="4483828" cy="14610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Coaching  techniques </a:t>
              </a: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(Focus: improving performance and skills)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Goal setting </a:t>
              </a: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 The coach works with the learner to define clear, measurable objectives to work toward in a set timeframe. </a:t>
              </a:r>
              <a:b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br>
              <a:r>
                <a:rPr kumimoji="0" lang="en-NZ" sz="900"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Example: An apprentice electrician agrees with their coach to master installing residential lighting circuits in one month, breaking this into weekly skill checkpoints.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Active listening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dirty="0">
                  <a:ln>
                    <a:noFill/>
                  </a:ln>
                  <a:solidFill>
                    <a:srgbClr val="10273C"/>
                  </a:solidFill>
                  <a:effectLst/>
                  <a:uLnTx/>
                  <a:uFillTx/>
                  <a:latin typeface="Segoe UI" panose="020B0502040204020203" pitchFamily="34" charset="0"/>
                  <a:cs typeface="Segoe UI" panose="020B0502040204020203" pitchFamily="34" charset="0"/>
                </a:rPr>
                <a:t>Providing feedback</a:t>
              </a:r>
            </a:p>
          </p:txBody>
        </p:sp>
        <p:sp>
          <p:nvSpPr>
            <p:cNvPr id="26" name="TextBox 25">
              <a:extLst>
                <a:ext uri="{FF2B5EF4-FFF2-40B4-BE49-F238E27FC236}">
                  <a16:creationId xmlns:a16="http://schemas.microsoft.com/office/drawing/2014/main" id="{642BF524-0668-D96F-E342-18BC66D855B3}"/>
                </a:ext>
              </a:extLst>
            </p:cNvPr>
            <p:cNvSpPr txBox="1"/>
            <p:nvPr/>
          </p:nvSpPr>
          <p:spPr>
            <a:xfrm>
              <a:off x="6012389" y="1295723"/>
              <a:ext cx="4355701" cy="1309015"/>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NZ" sz="10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Mentoring techniques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(Focus: long-term development and growth)</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Storytelling </a:t>
              </a:r>
              <a:r>
                <a:rPr kumimoji="0" lang="en-NZ" sz="900"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 The mentor shares real-life experiences to teach lessons and inspire the learner. Example: An electrician mentor recounts a challenging early-career fault-finding job, showing the value of persistence and methodical thinking.</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Networking facilitation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NZ" sz="900" b="1" u="none" strike="noStrike" kern="1200" cap="none" spc="0" normalizeH="0" baseline="0" noProof="0">
                  <a:ln>
                    <a:noFill/>
                  </a:ln>
                  <a:solidFill>
                    <a:srgbClr val="10273C"/>
                  </a:solidFill>
                  <a:effectLst/>
                  <a:uLnTx/>
                  <a:uFillTx/>
                  <a:latin typeface="Segoe UI" panose="020B0502040204020203" pitchFamily="34" charset="0"/>
                  <a:cs typeface="Segoe UI" panose="020B0502040204020203" pitchFamily="34" charset="0"/>
                </a:rPr>
                <a:t>Long-term goal guidance</a:t>
              </a:r>
            </a:p>
          </p:txBody>
        </p:sp>
        <p:grpSp>
          <p:nvGrpSpPr>
            <p:cNvPr id="27" name="Group 26">
              <a:extLst>
                <a:ext uri="{FF2B5EF4-FFF2-40B4-BE49-F238E27FC236}">
                  <a16:creationId xmlns:a16="http://schemas.microsoft.com/office/drawing/2014/main" id="{14D42EC2-697E-640B-2738-200F1C1ECFFB}"/>
                </a:ext>
              </a:extLst>
            </p:cNvPr>
            <p:cNvGrpSpPr/>
            <p:nvPr/>
          </p:nvGrpSpPr>
          <p:grpSpPr>
            <a:xfrm>
              <a:off x="590309" y="2600116"/>
              <a:ext cx="10510347" cy="1479794"/>
              <a:chOff x="435616" y="2532448"/>
              <a:chExt cx="11498718" cy="1479794"/>
            </a:xfrm>
          </p:grpSpPr>
          <p:cxnSp>
            <p:nvCxnSpPr>
              <p:cNvPr id="28" name="Straight Connector 27">
                <a:extLst>
                  <a:ext uri="{FF2B5EF4-FFF2-40B4-BE49-F238E27FC236}">
                    <a16:creationId xmlns:a16="http://schemas.microsoft.com/office/drawing/2014/main" id="{CC1274C8-A251-6125-7DC2-09CC04D6A4B6}"/>
                  </a:ext>
                </a:extLst>
              </p:cNvPr>
              <p:cNvCxnSpPr>
                <a:cxnSpLocks/>
              </p:cNvCxnSpPr>
              <p:nvPr/>
            </p:nvCxnSpPr>
            <p:spPr>
              <a:xfrm>
                <a:off x="441375" y="2532448"/>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9EE1EC-EA12-0A28-1CBB-146AA99B3905}"/>
                  </a:ext>
                </a:extLst>
              </p:cNvPr>
              <p:cNvCxnSpPr>
                <a:cxnSpLocks/>
              </p:cNvCxnSpPr>
              <p:nvPr/>
            </p:nvCxnSpPr>
            <p:spPr>
              <a:xfrm>
                <a:off x="435616" y="4012242"/>
                <a:ext cx="1149295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17AAFFBE-DD83-4D4C-C8D2-C1E97DF984D2}"/>
              </a:ext>
            </a:extLst>
          </p:cNvPr>
          <p:cNvSpPr txBox="1"/>
          <p:nvPr/>
        </p:nvSpPr>
        <p:spPr>
          <a:xfrm>
            <a:off x="381000" y="1259813"/>
            <a:ext cx="6011863" cy="215444"/>
          </a:xfrm>
          <a:prstGeom prst="rect">
            <a:avLst/>
          </a:prstGeom>
          <a:noFill/>
        </p:spPr>
        <p:txBody>
          <a:bodyPr wrap="square" lIns="0" tIns="0" rIns="0" bIns="0" rtlCol="0">
            <a:spAutoFit/>
          </a:bodyPr>
          <a:lstStyle/>
          <a:p>
            <a:r>
              <a:rPr lang="en-US" sz="1400" b="1">
                <a:solidFill>
                  <a:srgbClr val="10273C"/>
                </a:solidFill>
                <a:latin typeface="Segoe UI Black" panose="020B0502040204020203" pitchFamily="34" charset="0"/>
                <a:cs typeface="Segoe UI Black" panose="020B0502040204020203" pitchFamily="34" charset="0"/>
              </a:rPr>
              <a:t>Coaching Playbook</a:t>
            </a:r>
          </a:p>
        </p:txBody>
      </p:sp>
    </p:spTree>
    <p:extLst>
      <p:ext uri="{BB962C8B-B14F-4D97-AF65-F5344CB8AC3E}">
        <p14:creationId xmlns:p14="http://schemas.microsoft.com/office/powerpoint/2010/main" val="3368272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a:extLst>
              <a:ext uri="{FF2B5EF4-FFF2-40B4-BE49-F238E27FC236}">
                <a16:creationId xmlns:a16="http://schemas.microsoft.com/office/drawing/2014/main" id="{27024CF6-BD84-11F3-8EF1-EEEF14E55208}"/>
              </a:ext>
            </a:extLst>
          </p:cNvPr>
          <p:cNvSpPr/>
          <p:nvPr/>
        </p:nvSpPr>
        <p:spPr>
          <a:xfrm>
            <a:off x="284036" y="1232558"/>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66A862E-121D-17D1-AFA3-C7A458963A6E}"/>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F2D38FA7-0E96-F327-314F-63D43FFB4676}"/>
              </a:ext>
            </a:extLst>
          </p:cNvPr>
          <p:cNvSpPr>
            <a:spLocks noGrp="1"/>
          </p:cNvSpPr>
          <p:nvPr>
            <p:ph type="sldNum" sz="quarter" idx="4"/>
          </p:nvPr>
        </p:nvSpPr>
        <p:spPr/>
        <p:txBody>
          <a:bodyPr/>
          <a:lstStyle/>
          <a:p>
            <a:fld id="{1DF4AAA5-C268-2745-B477-E8FB4AEBEA9C}" type="slidenum">
              <a:rPr lang="en-US" smtClean="0"/>
              <a:pPr/>
              <a:t>42</a:t>
            </a:fld>
            <a:endParaRPr lang="en-US"/>
          </a:p>
        </p:txBody>
      </p:sp>
      <p:sp>
        <p:nvSpPr>
          <p:cNvPr id="4" name="TextBox 3">
            <a:extLst>
              <a:ext uri="{FF2B5EF4-FFF2-40B4-BE49-F238E27FC236}">
                <a16:creationId xmlns:a16="http://schemas.microsoft.com/office/drawing/2014/main" id="{320C4A34-C588-F526-84FE-0A50D2562B27}"/>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Coaching guides</a:t>
            </a:r>
          </a:p>
        </p:txBody>
      </p:sp>
      <p:sp>
        <p:nvSpPr>
          <p:cNvPr id="5" name="TextBox 4">
            <a:extLst>
              <a:ext uri="{FF2B5EF4-FFF2-40B4-BE49-F238E27FC236}">
                <a16:creationId xmlns:a16="http://schemas.microsoft.com/office/drawing/2014/main" id="{C2A26BF6-B5B7-0D0B-C7BD-5D7393AF1906}"/>
              </a:ext>
            </a:extLst>
          </p:cNvPr>
          <p:cNvSpPr txBox="1"/>
          <p:nvPr/>
        </p:nvSpPr>
        <p:spPr>
          <a:xfrm>
            <a:off x="368487" y="1861120"/>
            <a:ext cx="2820802" cy="4311080"/>
          </a:xfrm>
          <a:prstGeom prst="rect">
            <a:avLst/>
          </a:prstGeom>
          <a:noFill/>
        </p:spPr>
        <p:txBody>
          <a:bodyPr wrap="square" lIns="0" tIns="0" rIns="0" bIns="0" numCol="1"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1. Task Demonstration with Commentary</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Apprentices absorb not just actions but the thinking behind them.</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A builder demonstrates wall framing step-by-step, narrating measurements and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tool use.</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Prevents costly mistakes early.</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Builds clarity and confidence to replicate correctly.</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2. Structured Checklists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Creates consistent habits and reduces missed steps.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Electrical apprentice uses a wiring checklist: isolation, prep, connections, testing.</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Strong safety and quality compliance.</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Reduces anxiety and speeds mastery.</a:t>
            </a:r>
          </a:p>
          <a:p>
            <a:pPr>
              <a:lnSpc>
                <a:spcPts val="1300"/>
              </a:lnSpc>
            </a:pPr>
            <a:endParaRPr lang="en-US" sz="100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7BA4B93-C830-D3CD-4511-26169F314B2E}"/>
              </a:ext>
            </a:extLst>
          </p:cNvPr>
          <p:cNvSpPr txBox="1"/>
          <p:nvPr/>
        </p:nvSpPr>
        <p:spPr>
          <a:xfrm>
            <a:off x="293975" y="134143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Instruction (</a:t>
            </a:r>
            <a:r>
              <a:rPr lang="en-NZ" sz="1400" b="1" spc="40">
                <a:latin typeface="Segoe UI Black" panose="020B0502040204020203" pitchFamily="34" charset="0"/>
                <a:cs typeface="Segoe UI Black" panose="020B0502040204020203" pitchFamily="34" charset="0"/>
              </a:rPr>
              <a:t>0–</a:t>
            </a:r>
            <a:r>
              <a:rPr lang="en-NZ" sz="1400" b="1">
                <a:latin typeface="Segoe UI Black" panose="020B0502040204020203" pitchFamily="34" charset="0"/>
                <a:cs typeface="Segoe UI Black" panose="020B0502040204020203" pitchFamily="34" charset="0"/>
              </a:rPr>
              <a:t>12 months)</a:t>
            </a:r>
          </a:p>
        </p:txBody>
      </p:sp>
      <p:sp>
        <p:nvSpPr>
          <p:cNvPr id="10" name="TextBox 9">
            <a:extLst>
              <a:ext uri="{FF2B5EF4-FFF2-40B4-BE49-F238E27FC236}">
                <a16:creationId xmlns:a16="http://schemas.microsoft.com/office/drawing/2014/main" id="{74760921-7BC1-7BBC-C00A-7ECD6F703157}"/>
              </a:ext>
            </a:extLst>
          </p:cNvPr>
          <p:cNvSpPr txBox="1"/>
          <p:nvPr/>
        </p:nvSpPr>
        <p:spPr>
          <a:xfrm>
            <a:off x="3071192" y="1385996"/>
            <a:ext cx="1881808"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“See, learn, do”</a:t>
            </a:r>
          </a:p>
        </p:txBody>
      </p:sp>
      <p:sp>
        <p:nvSpPr>
          <p:cNvPr id="12" name="TextBox 11">
            <a:extLst>
              <a:ext uri="{FF2B5EF4-FFF2-40B4-BE49-F238E27FC236}">
                <a16:creationId xmlns:a16="http://schemas.microsoft.com/office/drawing/2014/main" id="{718B81CB-C629-EF60-D620-C01156331090}"/>
              </a:ext>
            </a:extLst>
          </p:cNvPr>
          <p:cNvSpPr txBox="1"/>
          <p:nvPr/>
        </p:nvSpPr>
        <p:spPr>
          <a:xfrm>
            <a:off x="3548062" y="1861120"/>
            <a:ext cx="6025963" cy="4216951"/>
          </a:xfrm>
          <a:prstGeom prst="rect">
            <a:avLst/>
          </a:prstGeom>
          <a:noFill/>
        </p:spPr>
        <p:txBody>
          <a:bodyPr wrap="square" lIns="0" tIns="0" rIns="0" bIns="0" numCol="2"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3. Visual Learning Aids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Diagrams and photos reinforce complex verbal instructions.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Plumbing apprentice references diagrams of joint types during installations.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Saves time answering repeat questions.</a:t>
            </a:r>
          </a:p>
          <a:p>
            <a:pPr marL="171450" lvl="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Quick visual reinforcement under pressure.</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4. Immediate Feedback Loops</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Real-time corrections prevent bad habits forming.</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Masonry apprentice corrected when mortar mix is too wet.</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Reduces waste and rework.</a:t>
            </a:r>
          </a:p>
          <a:p>
            <a:pPr marL="171450" indent="-171450">
              <a:lnSpc>
                <a:spcPts val="130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Learns faster through clear cause-effect links.</a:t>
            </a:r>
          </a:p>
          <a:p>
            <a:pPr lvl="0">
              <a:lnSpc>
                <a:spcPts val="1250"/>
              </a:lnSpc>
              <a:spcBef>
                <a:spcPts val="600"/>
              </a:spcBef>
              <a:spcAft>
                <a:spcPts val="500"/>
              </a:spcAft>
            </a:pPr>
            <a:r>
              <a:rPr lang="en-NZ" sz="1000" b="1">
                <a:latin typeface="Segoe UI" panose="020B0502040204020203" pitchFamily="34" charset="0"/>
                <a:cs typeface="Segoe UI" panose="020B0502040204020203" pitchFamily="34" charset="0"/>
              </a:rPr>
              <a:t>5. Safe Practice Opportunities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Risk-free spaces let apprentices' experiment and grow confidence.</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Electrical apprentice practices on mock boards before live wiring.</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Lowers accident costs.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mastery before tackling live jobs.</a:t>
            </a:r>
          </a:p>
          <a:p>
            <a:pPr lvl="0">
              <a:lnSpc>
                <a:spcPts val="1250"/>
              </a:lnSpc>
              <a:spcBef>
                <a:spcPts val="600"/>
              </a:spcBef>
              <a:spcAft>
                <a:spcPts val="500"/>
              </a:spcAft>
            </a:pPr>
            <a:r>
              <a:rPr lang="en-NZ" sz="1000" b="1">
                <a:latin typeface="Segoe UI" panose="020B0502040204020203" pitchFamily="34" charset="0"/>
                <a:cs typeface="Segoe UI" panose="020B0502040204020203" pitchFamily="34" charset="0"/>
              </a:rPr>
              <a:t>6. Active Listening Rounds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Apprentices often feel intimidated speaking up, especially early on. Taking time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to listen builds trust and respect across generations.</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After demonstrating a task, the employer asks: “What part of that seemed most straightforward, and what part felt unclear?” and lets the apprentice answer fully without interruption.</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Builds a culture of openness; reduces frustration when young apprentices feel unheard.</a:t>
            </a:r>
          </a:p>
          <a:p>
            <a:pPr marL="171450" lvl="0" indent="-171450">
              <a:lnSpc>
                <a:spcPts val="1250"/>
              </a:lnSpc>
              <a:spcAft>
                <a:spcPts val="600"/>
              </a:spcAft>
              <a:buClr>
                <a:srgbClr val="E2E228"/>
              </a:buClr>
              <a:buSzPct val="90000"/>
              <a:buFont typeface="System Font Regular"/>
              <a:buChar char="►"/>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Feels respected, increasing confidence to speak up and ask questions.</a:t>
            </a:r>
          </a:p>
          <a:p>
            <a:pPr marL="171450" indent="-171450">
              <a:lnSpc>
                <a:spcPts val="1300"/>
              </a:lnSpc>
              <a:spcAft>
                <a:spcPts val="600"/>
              </a:spcAft>
              <a:buClr>
                <a:srgbClr val="E2E228"/>
              </a:buClr>
              <a:buSzPct val="90000"/>
              <a:buFont typeface="System Font Regular"/>
              <a:buChar char="►"/>
            </a:pPr>
            <a:endParaRPr lang="en-NZ" sz="1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96606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1C51-B5B6-C068-5C2A-2BEA556B9F90}"/>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F63E011C-9D94-6770-C733-40046A1F4411}"/>
              </a:ext>
            </a:extLst>
          </p:cNvPr>
          <p:cNvSpPr/>
          <p:nvPr/>
        </p:nvSpPr>
        <p:spPr>
          <a:xfrm>
            <a:off x="293975" y="879862"/>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D59F12-6137-DA50-9633-77B57931E530}"/>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54408D02-8C7C-6A48-5DF0-9F6B4B3BC9F6}"/>
              </a:ext>
            </a:extLst>
          </p:cNvPr>
          <p:cNvSpPr>
            <a:spLocks noGrp="1"/>
          </p:cNvSpPr>
          <p:nvPr>
            <p:ph type="sldNum" sz="quarter" idx="4"/>
          </p:nvPr>
        </p:nvSpPr>
        <p:spPr>
          <a:xfrm>
            <a:off x="9574026" y="6488889"/>
            <a:ext cx="331974" cy="99358"/>
          </a:xfrm>
        </p:spPr>
        <p:txBody>
          <a:bodyPr/>
          <a:lstStyle/>
          <a:p>
            <a:fld id="{1DF4AAA5-C268-2745-B477-E8FB4AEBEA9C}" type="slidenum">
              <a:rPr lang="en-US" smtClean="0"/>
              <a:pPr/>
              <a:t>43</a:t>
            </a:fld>
            <a:endParaRPr lang="en-US"/>
          </a:p>
        </p:txBody>
      </p:sp>
      <p:sp>
        <p:nvSpPr>
          <p:cNvPr id="5" name="TextBox 4">
            <a:extLst>
              <a:ext uri="{FF2B5EF4-FFF2-40B4-BE49-F238E27FC236}">
                <a16:creationId xmlns:a16="http://schemas.microsoft.com/office/drawing/2014/main" id="{D7E451EB-8FE2-BC8B-06EA-BA464F2AD965}"/>
              </a:ext>
            </a:extLst>
          </p:cNvPr>
          <p:cNvSpPr txBox="1"/>
          <p:nvPr/>
        </p:nvSpPr>
        <p:spPr>
          <a:xfrm>
            <a:off x="381000" y="1516790"/>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1. Guided Problem-Solving Questions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Apprentice is having trouble with a tricky client, creating a potential relationship issue.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Plumbing coach asks: “How do you think we might best resolve this?” Coach uses experience to help the apprentice design an approach and role play/ dry run through with them.</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Apprentice becomes able to manage customers.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Confidence in independent thinking.</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2. Video or Photo Self-Review</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Seeing one’s own work improves technique.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Bricklaying apprentice reviews video of wall alignment.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Higher workmanship quality.</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Objective view of errors and improvements.</a:t>
            </a:r>
          </a:p>
          <a:p>
            <a:pPr lvl="0">
              <a:lnSpc>
                <a:spcPts val="1300"/>
              </a:lnSpc>
              <a:spcAft>
                <a:spcPts val="600"/>
              </a:spcAft>
            </a:pPr>
            <a:endParaRPr lang="en-NZ" sz="1000" b="1">
              <a:latin typeface="Segoe UI" panose="020B0502040204020203" pitchFamily="34" charset="0"/>
              <a:cs typeface="Segoe UI" panose="020B0502040204020203" pitchFamily="34" charset="0"/>
            </a:endParaRPr>
          </a:p>
          <a:p>
            <a:pPr lvl="0">
              <a:lnSpc>
                <a:spcPts val="1300"/>
              </a:lnSpc>
              <a:spcAft>
                <a:spcPts val="600"/>
              </a:spcAft>
            </a:pPr>
            <a:r>
              <a:rPr lang="en-NZ" sz="1000" b="1">
                <a:latin typeface="Segoe UI" panose="020B0502040204020203" pitchFamily="34" charset="0"/>
                <a:cs typeface="Segoe UI" panose="020B0502040204020203" pitchFamily="34" charset="0"/>
              </a:rPr>
              <a:t>3. Progressive Responsibility</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Builds accountability through gradually larger tasks.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Electrical apprentice wires a small room with light oversight.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Reduces supervision burden.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Feels trusted, motivating stronger performance.</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4. Targeted Skill Drills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Focused repetition strengthens weak skills.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Carpentry apprentice repeats mitre joint cutting until precise.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Boosts productivity by mastering common tasks.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speed and confidence in tricky areas.</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5. Regular Coaching Conversations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Consolidates learning, sets goals, and tracks progress.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Weekly check-ins with masonry apprentice to review goals.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Keeps standards consistent.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Clear support and direction.</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6. Generational Bridge Conversations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Midway through training, apprentices start forming their own approaches. Sharing perspectives helps build mutual respect across different work styles.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Employer and apprentice take 10 minutes to discuss how jobs were done “back in the day” versus now (e.g., old tools vs digital apps). Apprentice shares how tech helps them, employer shares lessons about trade discipline.</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Strengthens inter-generational understanding and reduces “young/new vs. old/experienced” tensions.</a:t>
            </a:r>
          </a:p>
          <a:p>
            <a:pPr lvl="0">
              <a:lnSpc>
                <a:spcPts val="1300"/>
              </a:lnSpc>
              <a:spcAft>
                <a:spcPts val="600"/>
              </a:spcAft>
            </a:pPr>
            <a:r>
              <a:rPr lang="en-NZ" sz="1000" b="1" i="1" spc="-20">
                <a:latin typeface="Segoe UI Semibold" panose="020B0502040204020203" pitchFamily="34" charset="0"/>
                <a:cs typeface="Segoe UI Semibold" panose="020B0502040204020203" pitchFamily="34" charset="0"/>
              </a:rPr>
              <a:t>Apprentice value: </a:t>
            </a:r>
            <a:r>
              <a:rPr lang="en-NZ" sz="1000" spc="-20">
                <a:latin typeface="Segoe UI" panose="020B0502040204020203" pitchFamily="34" charset="0"/>
                <a:cs typeface="Segoe UI" panose="020B0502040204020203" pitchFamily="34" charset="0"/>
              </a:rPr>
              <a:t>Learns respect for trade traditions </a:t>
            </a:r>
            <a:r>
              <a:rPr lang="en-NZ" sz="1000">
                <a:latin typeface="Segoe UI" panose="020B0502040204020203" pitchFamily="34" charset="0"/>
                <a:cs typeface="Segoe UI" panose="020B0502040204020203" pitchFamily="34" charset="0"/>
              </a:rPr>
              <a:t>while also seeing their modern skills valued.</a:t>
            </a:r>
          </a:p>
        </p:txBody>
      </p:sp>
      <p:sp>
        <p:nvSpPr>
          <p:cNvPr id="8" name="TextBox 7">
            <a:extLst>
              <a:ext uri="{FF2B5EF4-FFF2-40B4-BE49-F238E27FC236}">
                <a16:creationId xmlns:a16="http://schemas.microsoft.com/office/drawing/2014/main" id="{A4EC1BC9-5ED7-7751-F4D3-F144E4F79BAD}"/>
              </a:ext>
            </a:extLst>
          </p:cNvPr>
          <p:cNvSpPr txBox="1"/>
          <p:nvPr/>
        </p:nvSpPr>
        <p:spPr>
          <a:xfrm>
            <a:off x="293975" y="997108"/>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Coaching (12</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36 months)</a:t>
            </a:r>
          </a:p>
        </p:txBody>
      </p:sp>
      <p:sp>
        <p:nvSpPr>
          <p:cNvPr id="10" name="TextBox 9">
            <a:extLst>
              <a:ext uri="{FF2B5EF4-FFF2-40B4-BE49-F238E27FC236}">
                <a16:creationId xmlns:a16="http://schemas.microsoft.com/office/drawing/2014/main" id="{FF1A6093-75EA-2BAE-B255-C85DC248B778}"/>
              </a:ext>
            </a:extLst>
          </p:cNvPr>
          <p:cNvSpPr txBox="1"/>
          <p:nvPr/>
        </p:nvSpPr>
        <p:spPr>
          <a:xfrm>
            <a:off x="3071192" y="1041666"/>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would you do it?”</a:t>
            </a:r>
          </a:p>
        </p:txBody>
      </p:sp>
    </p:spTree>
    <p:extLst>
      <p:ext uri="{BB962C8B-B14F-4D97-AF65-F5344CB8AC3E}">
        <p14:creationId xmlns:p14="http://schemas.microsoft.com/office/powerpoint/2010/main" val="3507346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2AAB-E7BF-8384-9DAF-C2D0BE1B59E5}"/>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86400985-03C3-8B26-C82C-A7CF28208EDD}"/>
              </a:ext>
            </a:extLst>
          </p:cNvPr>
          <p:cNvSpPr/>
          <p:nvPr/>
        </p:nvSpPr>
        <p:spPr>
          <a:xfrm>
            <a:off x="284036" y="883393"/>
            <a:ext cx="2820802" cy="452766"/>
          </a:xfrm>
          <a:prstGeom prst="homePlate">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3445287-9DBA-35A8-D7DE-64FCA8B4C739}"/>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9449DE1B-C0FC-D64A-D6BE-D2F7E59D73A1}"/>
              </a:ext>
            </a:extLst>
          </p:cNvPr>
          <p:cNvSpPr>
            <a:spLocks noGrp="1"/>
          </p:cNvSpPr>
          <p:nvPr>
            <p:ph type="sldNum" sz="quarter" idx="4"/>
          </p:nvPr>
        </p:nvSpPr>
        <p:spPr/>
        <p:txBody>
          <a:bodyPr/>
          <a:lstStyle/>
          <a:p>
            <a:fld id="{1DF4AAA5-C268-2745-B477-E8FB4AEBEA9C}" type="slidenum">
              <a:rPr lang="en-US" smtClean="0"/>
              <a:pPr/>
              <a:t>44</a:t>
            </a:fld>
            <a:endParaRPr lang="en-US"/>
          </a:p>
        </p:txBody>
      </p:sp>
      <p:sp>
        <p:nvSpPr>
          <p:cNvPr id="5" name="TextBox 4">
            <a:extLst>
              <a:ext uri="{FF2B5EF4-FFF2-40B4-BE49-F238E27FC236}">
                <a16:creationId xmlns:a16="http://schemas.microsoft.com/office/drawing/2014/main" id="{C3C0D87A-59A6-2F7F-F3BC-1A45C71FF7CC}"/>
              </a:ext>
            </a:extLst>
          </p:cNvPr>
          <p:cNvSpPr txBox="1"/>
          <p:nvPr/>
        </p:nvSpPr>
        <p:spPr>
          <a:xfrm>
            <a:off x="381000" y="1521473"/>
            <a:ext cx="9180513" cy="4304730"/>
          </a:xfrm>
          <a:prstGeom prst="rect">
            <a:avLst/>
          </a:prstGeom>
          <a:noFill/>
        </p:spPr>
        <p:txBody>
          <a:bodyPr wrap="square" lIns="0" tIns="0" rIns="0" bIns="0" numCol="3" spcCol="360000" rtlCol="0">
            <a:noAutofit/>
          </a:bodyPr>
          <a:lstStyle/>
          <a:p>
            <a:pPr lvl="0">
              <a:lnSpc>
                <a:spcPts val="1300"/>
              </a:lnSpc>
              <a:spcAft>
                <a:spcPts val="600"/>
              </a:spcAft>
            </a:pPr>
            <a:r>
              <a:rPr lang="en-NZ" sz="1000" b="1">
                <a:latin typeface="Segoe UI" panose="020B0502040204020203" pitchFamily="34" charset="0"/>
                <a:cs typeface="Segoe UI" panose="020B0502040204020203" pitchFamily="34" charset="0"/>
              </a:rPr>
              <a:t>1. Career Pathway Conversations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Shows apprentices future opportunities and motivates retention.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Electrician discusses options like self-employment or automation specialisation.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Retains ambitious staff.</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Clear goals and motivation.</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2. Shadowing Senior Roles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Expands learning beyond tools into business and client work.</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Carpentry apprentice shadows in client quoting meetings.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Builds future leaders with broader business skills.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exposure to management tasks.</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3. Peer Teaching Opportunities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Teaching others cements knowledge and builds leadership.</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Plumbing apprentice trains a new recruit on cutting and joining.</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Spreads training load.</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Builds authority and confidence.</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4. Professional Networking Introductions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Opens access to industry contacts and credibility.</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Masonry apprentice introduced to Master Builders Association events.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Strengthens company reputation.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Expands career options.</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5. Reflective Goal Setting</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Encourages ownership of career direction.</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Mentor asks: “Where do you want to be in five years?” and sets steps for licensing.</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Keeps apprentices aligned to company growth.</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Builds a personal roadmap and motivation.</a:t>
            </a:r>
          </a:p>
          <a:p>
            <a:pPr lvl="0">
              <a:lnSpc>
                <a:spcPts val="1300"/>
              </a:lnSpc>
              <a:spcBef>
                <a:spcPts val="600"/>
              </a:spcBef>
              <a:spcAft>
                <a:spcPts val="600"/>
              </a:spcAft>
            </a:pPr>
            <a:r>
              <a:rPr lang="en-NZ" sz="1000" b="1">
                <a:latin typeface="Segoe UI" panose="020B0502040204020203" pitchFamily="34" charset="0"/>
                <a:cs typeface="Segoe UI" panose="020B0502040204020203" pitchFamily="34" charset="0"/>
              </a:rPr>
              <a:t>6. Personal Values Alignment</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Why: </a:t>
            </a:r>
            <a:r>
              <a:rPr lang="en-NZ" sz="1000">
                <a:latin typeface="Segoe UI" panose="020B0502040204020203" pitchFamily="34" charset="0"/>
                <a:cs typeface="Segoe UI" panose="020B0502040204020203" pitchFamily="34" charset="0"/>
              </a:rPr>
              <a:t>Senior apprentices are preparing for leadership and career choices. Understanding values builds loyalty and helps employers guide them into roles that fit both personal goals and business needs.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Example: </a:t>
            </a:r>
            <a:r>
              <a:rPr lang="en-NZ" sz="1000">
                <a:latin typeface="Segoe UI" panose="020B0502040204020203" pitchFamily="34" charset="0"/>
                <a:cs typeface="Segoe UI" panose="020B0502040204020203" pitchFamily="34" charset="0"/>
              </a:rPr>
              <a:t>Employer asks: “What kind of work environment do you see yourself thriving in?” and connects this to opportunities within the business (e.g., mentoring new staff, taking on eco-friendly projects, client leadership).</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Employer value: </a:t>
            </a:r>
            <a:r>
              <a:rPr lang="en-NZ" sz="1000">
                <a:latin typeface="Segoe UI" panose="020B0502040204020203" pitchFamily="34" charset="0"/>
                <a:cs typeface="Segoe UI" panose="020B0502040204020203" pitchFamily="34" charset="0"/>
              </a:rPr>
              <a:t>Builds retention by showing apprentices a future they can believe in within the business.</a:t>
            </a:r>
          </a:p>
          <a:p>
            <a:pPr lvl="0">
              <a:lnSpc>
                <a:spcPts val="1300"/>
              </a:lnSpc>
              <a:spcAft>
                <a:spcPts val="600"/>
              </a:spcAft>
            </a:pPr>
            <a:r>
              <a:rPr lang="en-NZ" sz="1000" b="1" i="1">
                <a:latin typeface="Segoe UI Semibold" panose="020B0502040204020203" pitchFamily="34" charset="0"/>
                <a:cs typeface="Segoe UI Semibold" panose="020B0502040204020203" pitchFamily="34" charset="0"/>
              </a:rPr>
              <a:t>Apprentice value: </a:t>
            </a:r>
            <a:r>
              <a:rPr lang="en-NZ" sz="1000">
                <a:latin typeface="Segoe UI" panose="020B0502040204020203" pitchFamily="34" charset="0"/>
                <a:cs typeface="Segoe UI" panose="020B0502040204020203" pitchFamily="34" charset="0"/>
              </a:rPr>
              <a:t>Gains clarity on how their personal identity and values connect with their trade career.</a:t>
            </a:r>
          </a:p>
        </p:txBody>
      </p:sp>
      <p:sp>
        <p:nvSpPr>
          <p:cNvPr id="8" name="TextBox 7">
            <a:extLst>
              <a:ext uri="{FF2B5EF4-FFF2-40B4-BE49-F238E27FC236}">
                <a16:creationId xmlns:a16="http://schemas.microsoft.com/office/drawing/2014/main" id="{9F29E3AD-F5E3-0C10-064D-F1A6793FCC5A}"/>
              </a:ext>
            </a:extLst>
          </p:cNvPr>
          <p:cNvSpPr txBox="1"/>
          <p:nvPr/>
        </p:nvSpPr>
        <p:spPr>
          <a:xfrm>
            <a:off x="293975" y="1001791"/>
            <a:ext cx="2905252" cy="259045"/>
          </a:xfrm>
          <a:prstGeom prst="rect">
            <a:avLst/>
          </a:prstGeom>
          <a:noFill/>
        </p:spPr>
        <p:txBody>
          <a:bodyPr wrap="square">
            <a:spAutoFit/>
          </a:bodyPr>
          <a:lstStyle/>
          <a:p>
            <a:pPr>
              <a:lnSpc>
                <a:spcPts val="1300"/>
              </a:lnSpc>
              <a:spcAft>
                <a:spcPts val="1200"/>
              </a:spcAft>
            </a:pPr>
            <a:r>
              <a:rPr lang="en-NZ" sz="1400" b="1">
                <a:latin typeface="Segoe UI Black" panose="020B0502040204020203" pitchFamily="34" charset="0"/>
                <a:cs typeface="Segoe UI Black" panose="020B0502040204020203" pitchFamily="34" charset="0"/>
              </a:rPr>
              <a:t>Mentoring (36</a:t>
            </a:r>
            <a:r>
              <a:rPr lang="en-NZ" sz="1400" b="1" spc="40">
                <a:latin typeface="Segoe UI Black" panose="020B0502040204020203" pitchFamily="34" charset="0"/>
                <a:cs typeface="Segoe UI Black" panose="020B0502040204020203" pitchFamily="34" charset="0"/>
              </a:rPr>
              <a:t>–</a:t>
            </a:r>
            <a:r>
              <a:rPr lang="en-NZ" sz="1400" b="1">
                <a:latin typeface="Segoe UI Black" panose="020B0502040204020203" pitchFamily="34" charset="0"/>
                <a:cs typeface="Segoe UI Black" panose="020B0502040204020203" pitchFamily="34" charset="0"/>
              </a:rPr>
              <a:t>48 months)</a:t>
            </a:r>
          </a:p>
        </p:txBody>
      </p:sp>
      <p:sp>
        <p:nvSpPr>
          <p:cNvPr id="10" name="TextBox 9">
            <a:extLst>
              <a:ext uri="{FF2B5EF4-FFF2-40B4-BE49-F238E27FC236}">
                <a16:creationId xmlns:a16="http://schemas.microsoft.com/office/drawing/2014/main" id="{748D6F41-62DC-D1DC-52C5-F81D68BF6C73}"/>
              </a:ext>
            </a:extLst>
          </p:cNvPr>
          <p:cNvSpPr txBox="1"/>
          <p:nvPr/>
        </p:nvSpPr>
        <p:spPr>
          <a:xfrm>
            <a:off x="3071192" y="1046349"/>
            <a:ext cx="2787156" cy="269626"/>
          </a:xfrm>
          <a:prstGeom prst="rect">
            <a:avLst/>
          </a:prstGeom>
          <a:noFill/>
        </p:spPr>
        <p:txBody>
          <a:bodyPr wrap="square">
            <a:spAutoFit/>
          </a:bodyPr>
          <a:lstStyle/>
          <a:p>
            <a:pPr>
              <a:lnSpc>
                <a:spcPts val="1300"/>
              </a:lnSpc>
              <a:spcBef>
                <a:spcPts val="600"/>
              </a:spcBef>
              <a:spcAft>
                <a:spcPts val="600"/>
              </a:spcAft>
            </a:pPr>
            <a:r>
              <a:rPr lang="en-NZ" sz="1800" b="1" i="1">
                <a:latin typeface="Segoe UI Semibold" panose="020B0502040204020203" pitchFamily="34" charset="0"/>
                <a:cs typeface="Segoe UI Semibold" panose="020B0502040204020203" pitchFamily="34" charset="0"/>
              </a:rPr>
              <a:t>“How can I help you?”</a:t>
            </a:r>
          </a:p>
        </p:txBody>
      </p:sp>
    </p:spTree>
    <p:extLst>
      <p:ext uri="{BB962C8B-B14F-4D97-AF65-F5344CB8AC3E}">
        <p14:creationId xmlns:p14="http://schemas.microsoft.com/office/powerpoint/2010/main" val="338184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379E63-3F86-A6A3-03AF-644C163EAF1B}"/>
              </a:ext>
            </a:extLst>
          </p:cNvPr>
          <p:cNvSpPr>
            <a:spLocks noGrp="1"/>
          </p:cNvSpPr>
          <p:nvPr>
            <p:ph type="sldNum" sz="quarter" idx="4"/>
          </p:nvPr>
        </p:nvSpPr>
        <p:spPr/>
        <p:txBody>
          <a:bodyPr/>
          <a:lstStyle/>
          <a:p>
            <a:fld id="{1DF4AAA5-C268-2745-B477-E8FB4AEBEA9C}" type="slidenum">
              <a:rPr lang="en-US" smtClean="0"/>
              <a:pPr/>
              <a:t>45</a:t>
            </a:fld>
            <a:endParaRPr lang="en-US"/>
          </a:p>
        </p:txBody>
      </p:sp>
      <p:sp>
        <p:nvSpPr>
          <p:cNvPr id="7" name="TextBox 6">
            <a:extLst>
              <a:ext uri="{FF2B5EF4-FFF2-40B4-BE49-F238E27FC236}">
                <a16:creationId xmlns:a16="http://schemas.microsoft.com/office/drawing/2014/main" id="{F225CA64-1152-3E0E-1A6B-8EE75D013424}"/>
              </a:ext>
            </a:extLst>
          </p:cNvPr>
          <p:cNvSpPr txBox="1"/>
          <p:nvPr/>
        </p:nvSpPr>
        <p:spPr>
          <a:xfrm>
            <a:off x="381000" y="469626"/>
            <a:ext cx="6011863"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Appendices</a:t>
            </a:r>
          </a:p>
        </p:txBody>
      </p:sp>
      <p:sp>
        <p:nvSpPr>
          <p:cNvPr id="9" name="TextBox 8">
            <a:extLst>
              <a:ext uri="{FF2B5EF4-FFF2-40B4-BE49-F238E27FC236}">
                <a16:creationId xmlns:a16="http://schemas.microsoft.com/office/drawing/2014/main" id="{4B9A32FC-EBD9-794F-943A-E6758A595D4A}"/>
              </a:ext>
            </a:extLst>
          </p:cNvPr>
          <p:cNvSpPr txBox="1"/>
          <p:nvPr/>
        </p:nvSpPr>
        <p:spPr>
          <a:xfrm>
            <a:off x="381000" y="1255888"/>
            <a:ext cx="2808288" cy="187526"/>
          </a:xfrm>
          <a:prstGeom prst="rect">
            <a:avLst/>
          </a:prstGeom>
          <a:noFill/>
        </p:spPr>
        <p:txBody>
          <a:bodyPr wrap="square" lIns="0" tIns="0" rIns="0" bIns="0" numCol="1" spcCol="360000" rtlCol="0">
            <a:noAutofit/>
          </a:bodyPr>
          <a:lstStyle/>
          <a:p>
            <a:pPr lvl="0">
              <a:lnSpc>
                <a:spcPts val="1200"/>
              </a:lnSpc>
              <a:spcAft>
                <a:spcPts val="600"/>
              </a:spcAft>
            </a:pPr>
            <a:r>
              <a:rPr lang="en-NZ" sz="1400" b="1">
                <a:solidFill>
                  <a:srgbClr val="10273C"/>
                </a:solidFill>
                <a:latin typeface="Segoe UI Black" panose="020B0502040204020203" pitchFamily="34" charset="0"/>
                <a:cs typeface="Segoe UI Black" panose="020B0502040204020203" pitchFamily="34" charset="0"/>
              </a:rPr>
              <a:t>Appendix A: Theory of change</a:t>
            </a:r>
            <a:endParaRPr lang="en-NZ" sz="1000">
              <a:latin typeface="Segoe UI" panose="020B0502040204020203" pitchFamily="34" charset="0"/>
              <a:cs typeface="Segoe UI" panose="020B0502040204020203" pitchFamily="34" charset="0"/>
            </a:endParaRPr>
          </a:p>
        </p:txBody>
      </p:sp>
      <p:sp>
        <p:nvSpPr>
          <p:cNvPr id="12" name="Footer Placeholder 1">
            <a:extLst>
              <a:ext uri="{FF2B5EF4-FFF2-40B4-BE49-F238E27FC236}">
                <a16:creationId xmlns:a16="http://schemas.microsoft.com/office/drawing/2014/main" id="{D9C7CC58-3894-77F9-C974-00A7E4F4AEC8}"/>
              </a:ext>
            </a:extLst>
          </p:cNvPr>
          <p:cNvSpPr>
            <a:spLocks noGrp="1"/>
          </p:cNvSpPr>
          <p:nvPr>
            <p:ph type="ftr" sz="quarter" idx="3"/>
          </p:nvPr>
        </p:nvSpPr>
        <p:spPr>
          <a:xfrm>
            <a:off x="381000" y="6491347"/>
            <a:ext cx="2006712" cy="167307"/>
          </a:xfrm>
        </p:spPr>
        <p:txBody>
          <a:bodyPr/>
          <a:lstStyle/>
          <a:p>
            <a:r>
              <a:rPr lang="en-US"/>
              <a:t>Apprenticeship Toolkit</a:t>
            </a:r>
          </a:p>
        </p:txBody>
      </p:sp>
      <p:sp>
        <p:nvSpPr>
          <p:cNvPr id="11" name="TextBox 10">
            <a:extLst>
              <a:ext uri="{FF2B5EF4-FFF2-40B4-BE49-F238E27FC236}">
                <a16:creationId xmlns:a16="http://schemas.microsoft.com/office/drawing/2014/main" id="{296B7F37-5A99-CC18-638F-DADA63DF77A6}"/>
              </a:ext>
            </a:extLst>
          </p:cNvPr>
          <p:cNvSpPr txBox="1"/>
          <p:nvPr/>
        </p:nvSpPr>
        <p:spPr>
          <a:xfrm>
            <a:off x="381000" y="1483607"/>
            <a:ext cx="9278411" cy="430887"/>
          </a:xfrm>
          <a:prstGeom prst="rect">
            <a:avLst/>
          </a:prstGeom>
          <a:noFill/>
        </p:spPr>
        <p:txBody>
          <a:bodyPr wrap="square" lIns="0" tIns="0" rIns="0" bIns="0" numCol="1" spcCol="360000" rtlCol="0">
            <a:noAutofit/>
          </a:bodyPr>
          <a:lstStyle/>
          <a:p>
            <a:pPr>
              <a:lnSpc>
                <a:spcPts val="1300"/>
              </a:lnSpc>
              <a:buClr>
                <a:srgbClr val="E2E228"/>
              </a:buClr>
              <a:buSzPct val="90000"/>
            </a:pPr>
            <a:r>
              <a:rPr lang="en-NZ" sz="950">
                <a:latin typeface="Segoe UI" panose="020B0502040204020203" pitchFamily="34" charset="0"/>
                <a:cs typeface="Segoe UI" panose="020B0502040204020203" pitchFamily="34" charset="0"/>
              </a:rPr>
              <a:t>A Theory of Change describes how and why activities are expected to lead to the outcomes and impact an organisation wants to achieve. </a:t>
            </a:r>
          </a:p>
          <a:p>
            <a:pPr>
              <a:lnSpc>
                <a:spcPts val="1300"/>
              </a:lnSpc>
              <a:buClr>
                <a:srgbClr val="E2E228"/>
              </a:buClr>
              <a:buSzPct val="90000"/>
            </a:pPr>
            <a:r>
              <a:rPr lang="en-NZ" sz="950" spc="-10">
                <a:latin typeface="Segoe UI" panose="020B0502040204020203" pitchFamily="34" charset="0"/>
                <a:cs typeface="Segoe UI" panose="020B0502040204020203" pitchFamily="34" charset="0"/>
              </a:rPr>
              <a:t>Mechanisms of change are the underlying processes or drivers that explain how and why an action or intervention actually produces change in people, systems, or outcomes.</a:t>
            </a:r>
          </a:p>
          <a:p>
            <a:pPr>
              <a:lnSpc>
                <a:spcPts val="1300"/>
              </a:lnSpc>
              <a:buClr>
                <a:srgbClr val="E2E228"/>
              </a:buClr>
              <a:buSzPct val="90000"/>
            </a:pPr>
            <a:r>
              <a:rPr lang="en-NZ" sz="950">
                <a:latin typeface="Segoe UI" panose="020B0502040204020203" pitchFamily="34" charset="0"/>
                <a:cs typeface="Segoe UI" panose="020B0502040204020203" pitchFamily="34" charset="0"/>
              </a:rPr>
              <a:t>The diagram below shows the Theory of Change and mechanisms of change for this toolkit. </a:t>
            </a:r>
          </a:p>
        </p:txBody>
      </p:sp>
      <p:sp>
        <p:nvSpPr>
          <p:cNvPr id="148" name="TextBox 147">
            <a:extLst>
              <a:ext uri="{FF2B5EF4-FFF2-40B4-BE49-F238E27FC236}">
                <a16:creationId xmlns:a16="http://schemas.microsoft.com/office/drawing/2014/main" id="{D0AC03A7-57C4-7206-185A-833F093A143E}"/>
              </a:ext>
            </a:extLst>
          </p:cNvPr>
          <p:cNvSpPr txBox="1"/>
          <p:nvPr/>
        </p:nvSpPr>
        <p:spPr>
          <a:xfrm>
            <a:off x="8862646" y="0"/>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49" name="TextBox 148">
            <a:extLst>
              <a:ext uri="{FF2B5EF4-FFF2-40B4-BE49-F238E27FC236}">
                <a16:creationId xmlns:a16="http://schemas.microsoft.com/office/drawing/2014/main" id="{84388A30-CCFA-9304-F87B-A43990A48A64}"/>
              </a:ext>
            </a:extLst>
          </p:cNvPr>
          <p:cNvSpPr txBox="1"/>
          <p:nvPr/>
        </p:nvSpPr>
        <p:spPr>
          <a:xfrm>
            <a:off x="9264580" y="2964264"/>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
        <p:nvSpPr>
          <p:cNvPr id="150" name="TextBox 149">
            <a:extLst>
              <a:ext uri="{FF2B5EF4-FFF2-40B4-BE49-F238E27FC236}">
                <a16:creationId xmlns:a16="http://schemas.microsoft.com/office/drawing/2014/main" id="{F016DFF9-8B3F-AA11-821C-D2C43038348A}"/>
              </a:ext>
            </a:extLst>
          </p:cNvPr>
          <p:cNvSpPr txBox="1"/>
          <p:nvPr/>
        </p:nvSpPr>
        <p:spPr>
          <a:xfrm>
            <a:off x="100484" y="2763297"/>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25F833D3-58E5-59E6-E9BE-7D981501256D}"/>
              </a:ext>
            </a:extLst>
          </p:cNvPr>
          <p:cNvGrpSpPr>
            <a:grpSpLocks noChangeAspect="1"/>
          </p:cNvGrpSpPr>
          <p:nvPr/>
        </p:nvGrpSpPr>
        <p:grpSpPr>
          <a:xfrm>
            <a:off x="381000" y="1950119"/>
            <a:ext cx="8382201" cy="4883494"/>
            <a:chOff x="185258" y="166320"/>
            <a:chExt cx="11805920" cy="6878160"/>
          </a:xfrm>
        </p:grpSpPr>
        <p:sp>
          <p:nvSpPr>
            <p:cNvPr id="5" name="Rectangle 4">
              <a:extLst>
                <a:ext uri="{FF2B5EF4-FFF2-40B4-BE49-F238E27FC236}">
                  <a16:creationId xmlns:a16="http://schemas.microsoft.com/office/drawing/2014/main" id="{D25C48A3-7AA9-9235-C5F0-1A7213C27B09}"/>
                </a:ext>
              </a:extLst>
            </p:cNvPr>
            <p:cNvSpPr/>
            <p:nvPr/>
          </p:nvSpPr>
          <p:spPr>
            <a:xfrm>
              <a:off x="219075" y="3769283"/>
              <a:ext cx="11591925" cy="2684880"/>
            </a:xfrm>
            <a:prstGeom prst="rect">
              <a:avLst/>
            </a:prstGeom>
            <a:noFill/>
            <a:ln w="12700" cap="flat" cmpd="sng" algn="ctr">
              <a:solidFill>
                <a:srgbClr val="3642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AA82362-B2BF-5B6A-5BFE-CED70A125345}"/>
                </a:ext>
              </a:extLst>
            </p:cNvPr>
            <p:cNvSpPr txBox="1"/>
            <p:nvPr/>
          </p:nvSpPr>
          <p:spPr>
            <a:xfrm>
              <a:off x="419596" y="3577615"/>
              <a:ext cx="3884276" cy="368465"/>
            </a:xfrm>
            <a:prstGeom prst="rect">
              <a:avLst/>
            </a:prstGeom>
            <a:solidFill>
              <a:sysClr val="window" lastClr="FFFFFF"/>
            </a:solidFill>
          </p:spPr>
          <p:txBody>
            <a:bodyPr wrap="none" lIns="144000" rIns="144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100" b="1" u="none" strike="noStrike" kern="0" cap="none" spc="0" normalizeH="0" baseline="0" noProof="0">
                  <a:ln>
                    <a:noFill/>
                  </a:ln>
                  <a:solidFill>
                    <a:srgbClr val="36424A"/>
                  </a:solidFill>
                  <a:effectLst/>
                  <a:uLnTx/>
                  <a:uFillTx/>
                  <a:latin typeface="Segoe UI" panose="020B0502040204020203" pitchFamily="34" charset="0"/>
                  <a:cs typeface="Segoe UI" panose="020B0502040204020203" pitchFamily="34" charset="0"/>
                </a:rPr>
                <a:t>What are the mechanisms of change?</a:t>
              </a:r>
            </a:p>
          </p:txBody>
        </p:sp>
        <p:cxnSp>
          <p:nvCxnSpPr>
            <p:cNvPr id="8" name="Connector: Curved 1">
              <a:extLst>
                <a:ext uri="{FF2B5EF4-FFF2-40B4-BE49-F238E27FC236}">
                  <a16:creationId xmlns:a16="http://schemas.microsoft.com/office/drawing/2014/main" id="{49C96CD7-0902-B00B-65B5-D19D595DBA37}"/>
                </a:ext>
              </a:extLst>
            </p:cNvPr>
            <p:cNvCxnSpPr>
              <a:cxnSpLocks/>
              <a:stCxn id="29" idx="3"/>
              <a:endCxn id="19" idx="1"/>
            </p:cNvCxnSpPr>
            <p:nvPr/>
          </p:nvCxnSpPr>
          <p:spPr>
            <a:xfrm>
              <a:off x="3701720" y="1610652"/>
              <a:ext cx="703941" cy="1313699"/>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0" name="Rectangle 9">
              <a:extLst>
                <a:ext uri="{FF2B5EF4-FFF2-40B4-BE49-F238E27FC236}">
                  <a16:creationId xmlns:a16="http://schemas.microsoft.com/office/drawing/2014/main" id="{344C7CDA-090E-B7C2-2181-92E2E265699D}"/>
                </a:ext>
              </a:extLst>
            </p:cNvPr>
            <p:cNvSpPr/>
            <p:nvPr/>
          </p:nvSpPr>
          <p:spPr>
            <a:xfrm rot="17415874">
              <a:off x="3911352"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3" name="Connector: Curved 11">
              <a:extLst>
                <a:ext uri="{FF2B5EF4-FFF2-40B4-BE49-F238E27FC236}">
                  <a16:creationId xmlns:a16="http://schemas.microsoft.com/office/drawing/2014/main" id="{60EF8475-DA45-ABD1-5487-84C0A94C9E22}"/>
                </a:ext>
              </a:extLst>
            </p:cNvPr>
            <p:cNvCxnSpPr>
              <a:cxnSpLocks/>
              <a:stCxn id="18" idx="3"/>
              <a:endCxn id="21" idx="1"/>
            </p:cNvCxnSpPr>
            <p:nvPr/>
          </p:nvCxnSpPr>
          <p:spPr>
            <a:xfrm>
              <a:off x="5665662" y="1612891"/>
              <a:ext cx="676205"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4" name="Rectangle 13">
              <a:extLst>
                <a:ext uri="{FF2B5EF4-FFF2-40B4-BE49-F238E27FC236}">
                  <a16:creationId xmlns:a16="http://schemas.microsoft.com/office/drawing/2014/main" id="{35B3F691-6D53-763B-0BAA-D691F0A3D10E}"/>
                </a:ext>
              </a:extLst>
            </p:cNvPr>
            <p:cNvSpPr/>
            <p:nvPr/>
          </p:nvSpPr>
          <p:spPr>
            <a:xfrm rot="17415874">
              <a:off x="5854453"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5" name="Connector: Curved 15">
              <a:extLst>
                <a:ext uri="{FF2B5EF4-FFF2-40B4-BE49-F238E27FC236}">
                  <a16:creationId xmlns:a16="http://schemas.microsoft.com/office/drawing/2014/main" id="{F4A5CF16-8544-51F6-159F-8798E675A874}"/>
                </a:ext>
              </a:extLst>
            </p:cNvPr>
            <p:cNvCxnSpPr>
              <a:cxnSpLocks/>
              <a:stCxn id="20" idx="3"/>
              <a:endCxn id="24" idx="1"/>
            </p:cNvCxnSpPr>
            <p:nvPr/>
          </p:nvCxnSpPr>
          <p:spPr>
            <a:xfrm>
              <a:off x="7601868"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16" name="Rectangle 15">
              <a:extLst>
                <a:ext uri="{FF2B5EF4-FFF2-40B4-BE49-F238E27FC236}">
                  <a16:creationId xmlns:a16="http://schemas.microsoft.com/office/drawing/2014/main" id="{B3B61718-70CC-3640-9918-26ECAFABEBD4}"/>
                </a:ext>
              </a:extLst>
            </p:cNvPr>
            <p:cNvSpPr/>
            <p:nvPr/>
          </p:nvSpPr>
          <p:spPr>
            <a:xfrm rot="17415874">
              <a:off x="7779296" y="1969008"/>
              <a:ext cx="222949"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007FC196-C4F5-F80F-F38D-C7AD7359A172}"/>
                </a:ext>
              </a:extLst>
            </p:cNvPr>
            <p:cNvSpPr/>
            <p:nvPr/>
          </p:nvSpPr>
          <p:spPr>
            <a:xfrm>
              <a:off x="567786" y="1049611"/>
              <a:ext cx="1261061" cy="2435783"/>
            </a:xfrm>
            <a:prstGeom prst="rect">
              <a:avLst/>
            </a:prstGeom>
            <a:solidFill>
              <a:srgbClr val="10273C">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is recruited</a:t>
              </a:r>
            </a:p>
          </p:txBody>
        </p:sp>
        <p:sp>
          <p:nvSpPr>
            <p:cNvPr id="18" name="Rectangle 17">
              <a:extLst>
                <a:ext uri="{FF2B5EF4-FFF2-40B4-BE49-F238E27FC236}">
                  <a16:creationId xmlns:a16="http://schemas.microsoft.com/office/drawing/2014/main" id="{C4ED2F58-15C7-A51F-30B0-677770B57990}"/>
                </a:ext>
              </a:extLst>
            </p:cNvPr>
            <p:cNvSpPr/>
            <p:nvPr/>
          </p:nvSpPr>
          <p:spPr>
            <a:xfrm>
              <a:off x="4405662" y="1051847"/>
              <a:ext cx="1260000" cy="1122088"/>
            </a:xfrm>
            <a:prstGeom prst="rect">
              <a:avLst/>
            </a:prstGeom>
            <a:solidFill>
              <a:srgbClr val="00A99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becomes familiar with expectations of the trade and the employer</a:t>
              </a:r>
            </a:p>
          </p:txBody>
        </p:sp>
        <p:sp>
          <p:nvSpPr>
            <p:cNvPr id="19" name="Rectangle 18">
              <a:extLst>
                <a:ext uri="{FF2B5EF4-FFF2-40B4-BE49-F238E27FC236}">
                  <a16:creationId xmlns:a16="http://schemas.microsoft.com/office/drawing/2014/main" id="{BBC31805-8407-048F-AC16-FAD8F56B1289}"/>
                </a:ext>
              </a:extLst>
            </p:cNvPr>
            <p:cNvSpPr/>
            <p:nvPr/>
          </p:nvSpPr>
          <p:spPr>
            <a:xfrm>
              <a:off x="4405661" y="2363307"/>
              <a:ext cx="1260000" cy="1122088"/>
            </a:xfrm>
            <a:prstGeom prst="rect">
              <a:avLst/>
            </a:prstGeom>
            <a:solidFill>
              <a:sysClr val="window" lastClr="FFFFFF"/>
            </a:solidFill>
            <a:ln w="19050" cap="flat" cmpd="sng" algn="ctr">
              <a:solidFill>
                <a:srgbClr val="00A99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feels safe and comfortable to learn</a:t>
              </a:r>
            </a:p>
          </p:txBody>
        </p:sp>
        <p:sp>
          <p:nvSpPr>
            <p:cNvPr id="20" name="Rectangle 19">
              <a:extLst>
                <a:ext uri="{FF2B5EF4-FFF2-40B4-BE49-F238E27FC236}">
                  <a16:creationId xmlns:a16="http://schemas.microsoft.com/office/drawing/2014/main" id="{3EC02185-AC29-3391-B31B-8A3FCF6B228D}"/>
                </a:ext>
              </a:extLst>
            </p:cNvPr>
            <p:cNvSpPr/>
            <p:nvPr/>
          </p:nvSpPr>
          <p:spPr>
            <a:xfrm>
              <a:off x="6341868" y="1051847"/>
              <a:ext cx="1260000" cy="1122088"/>
            </a:xfrm>
            <a:prstGeom prst="rect">
              <a:avLst/>
            </a:prstGeom>
            <a:solidFill>
              <a:srgbClr val="66686D">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increased competence confidence, responsibility, and recognition</a:t>
              </a:r>
            </a:p>
          </p:txBody>
        </p:sp>
        <p:sp>
          <p:nvSpPr>
            <p:cNvPr id="21" name="Rectangle 20">
              <a:extLst>
                <a:ext uri="{FF2B5EF4-FFF2-40B4-BE49-F238E27FC236}">
                  <a16:creationId xmlns:a16="http://schemas.microsoft.com/office/drawing/2014/main" id="{3B62B7B7-1E7D-B870-C54B-1B78B36F5601}"/>
                </a:ext>
              </a:extLst>
            </p:cNvPr>
            <p:cNvSpPr/>
            <p:nvPr/>
          </p:nvSpPr>
          <p:spPr>
            <a:xfrm>
              <a:off x="6341867" y="2363307"/>
              <a:ext cx="1260000" cy="1122088"/>
            </a:xfrm>
            <a:prstGeom prst="rect">
              <a:avLst/>
            </a:prstGeom>
            <a:solidFill>
              <a:sysClr val="window" lastClr="FFFFFF"/>
            </a:solidFill>
            <a:ln w="19050" cap="flat" cmpd="sng" algn="ctr">
              <a:solidFill>
                <a:srgbClr val="66686D"/>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confidence, flexibility, and productivity</a:t>
              </a:r>
            </a:p>
          </p:txBody>
        </p:sp>
        <p:cxnSp>
          <p:nvCxnSpPr>
            <p:cNvPr id="22" name="Straight Arrow Connector 21">
              <a:extLst>
                <a:ext uri="{FF2B5EF4-FFF2-40B4-BE49-F238E27FC236}">
                  <a16:creationId xmlns:a16="http://schemas.microsoft.com/office/drawing/2014/main" id="{D6344980-509F-011C-CC02-A63704499FFB}"/>
                </a:ext>
              </a:extLst>
            </p:cNvPr>
            <p:cNvCxnSpPr>
              <a:cxnSpLocks/>
            </p:cNvCxnSpPr>
            <p:nvPr/>
          </p:nvCxnSpPr>
          <p:spPr>
            <a:xfrm>
              <a:off x="5665661" y="1334286"/>
              <a:ext cx="670842" cy="0"/>
            </a:xfrm>
            <a:prstGeom prst="straightConnector1">
              <a:avLst/>
            </a:prstGeom>
            <a:noFill/>
            <a:ln w="12700" cap="flat" cmpd="sng" algn="ctr">
              <a:solidFill>
                <a:srgbClr val="36424A"/>
              </a:solidFill>
              <a:prstDash val="solid"/>
              <a:miter lim="800000"/>
              <a:tailEnd type="triangle"/>
            </a:ln>
            <a:effectLst/>
          </p:spPr>
        </p:cxnSp>
        <p:sp>
          <p:nvSpPr>
            <p:cNvPr id="23" name="Rectangle 22">
              <a:extLst>
                <a:ext uri="{FF2B5EF4-FFF2-40B4-BE49-F238E27FC236}">
                  <a16:creationId xmlns:a16="http://schemas.microsoft.com/office/drawing/2014/main" id="{2F64F7C7-B6A1-B5CF-51D1-9691ED43454F}"/>
                </a:ext>
              </a:extLst>
            </p:cNvPr>
            <p:cNvSpPr/>
            <p:nvPr/>
          </p:nvSpPr>
          <p:spPr>
            <a:xfrm>
              <a:off x="8261802" y="1051847"/>
              <a:ext cx="1260000" cy="1122088"/>
            </a:xfrm>
            <a:prstGeom prst="rect">
              <a:avLst/>
            </a:prstGeom>
            <a:solidFill>
              <a:srgbClr val="F0532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career progression and development options and opportunities</a:t>
              </a:r>
            </a:p>
          </p:txBody>
        </p:sp>
        <p:sp>
          <p:nvSpPr>
            <p:cNvPr id="24" name="Rectangle 23">
              <a:extLst>
                <a:ext uri="{FF2B5EF4-FFF2-40B4-BE49-F238E27FC236}">
                  <a16:creationId xmlns:a16="http://schemas.microsoft.com/office/drawing/2014/main" id="{64866D0E-045E-2E60-44E7-09D7CC99999F}"/>
                </a:ext>
              </a:extLst>
            </p:cNvPr>
            <p:cNvSpPr/>
            <p:nvPr/>
          </p:nvSpPr>
          <p:spPr>
            <a:xfrm>
              <a:off x="8261802" y="2363307"/>
              <a:ext cx="1260000" cy="1122088"/>
            </a:xfrm>
            <a:prstGeom prst="rect">
              <a:avLst/>
            </a:prstGeom>
            <a:solidFill>
              <a:sysClr val="window" lastClr="FFFFFF"/>
            </a:solidFill>
            <a:ln w="19050" cap="flat" cmpd="sng" algn="ctr">
              <a:solidFill>
                <a:srgbClr val="F0532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business viability</a:t>
              </a:r>
            </a:p>
          </p:txBody>
        </p:sp>
        <p:cxnSp>
          <p:nvCxnSpPr>
            <p:cNvPr id="25" name="Straight Arrow Connector 24">
              <a:extLst>
                <a:ext uri="{FF2B5EF4-FFF2-40B4-BE49-F238E27FC236}">
                  <a16:creationId xmlns:a16="http://schemas.microsoft.com/office/drawing/2014/main" id="{CB76CD26-E9A3-08DB-2BCE-8EC943D769F2}"/>
                </a:ext>
              </a:extLst>
            </p:cNvPr>
            <p:cNvCxnSpPr>
              <a:cxnSpLocks/>
            </p:cNvCxnSpPr>
            <p:nvPr/>
          </p:nvCxnSpPr>
          <p:spPr>
            <a:xfrm>
              <a:off x="7593803" y="1334286"/>
              <a:ext cx="676275" cy="0"/>
            </a:xfrm>
            <a:prstGeom prst="straightConnector1">
              <a:avLst/>
            </a:prstGeom>
            <a:noFill/>
            <a:ln w="12700" cap="flat" cmpd="sng" algn="ctr">
              <a:solidFill>
                <a:srgbClr val="36424A"/>
              </a:solidFill>
              <a:prstDash val="solid"/>
              <a:miter lim="800000"/>
              <a:tailEnd type="triangle"/>
            </a:ln>
            <a:effectLst/>
          </p:spPr>
        </p:cxnSp>
        <p:sp>
          <p:nvSpPr>
            <p:cNvPr id="26" name="Rectangle 25">
              <a:extLst>
                <a:ext uri="{FF2B5EF4-FFF2-40B4-BE49-F238E27FC236}">
                  <a16:creationId xmlns:a16="http://schemas.microsoft.com/office/drawing/2014/main" id="{EEAAA299-42C6-5A82-0155-8E48F30889F7}"/>
                </a:ext>
              </a:extLst>
            </p:cNvPr>
            <p:cNvSpPr/>
            <p:nvPr/>
          </p:nvSpPr>
          <p:spPr>
            <a:xfrm>
              <a:off x="10181737" y="1051847"/>
              <a:ext cx="1260000" cy="1122088"/>
            </a:xfrm>
            <a:prstGeom prst="rect">
              <a:avLst/>
            </a:prstGeom>
            <a:solidFill>
              <a:srgbClr val="E2E228">
                <a:alpha val="20000"/>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 gains qualification and expertise</a:t>
              </a:r>
            </a:p>
          </p:txBody>
        </p:sp>
        <p:sp>
          <p:nvSpPr>
            <p:cNvPr id="27" name="Rectangle 26">
              <a:extLst>
                <a:ext uri="{FF2B5EF4-FFF2-40B4-BE49-F238E27FC236}">
                  <a16:creationId xmlns:a16="http://schemas.microsoft.com/office/drawing/2014/main" id="{0750540D-6085-EA48-CD6B-6C5E152DB5A1}"/>
                </a:ext>
              </a:extLst>
            </p:cNvPr>
            <p:cNvSpPr/>
            <p:nvPr/>
          </p:nvSpPr>
          <p:spPr>
            <a:xfrm>
              <a:off x="10181736" y="2363307"/>
              <a:ext cx="1260000" cy="1122088"/>
            </a:xfrm>
            <a:prstGeom prst="rect">
              <a:avLst/>
            </a:prstGeom>
            <a:solidFill>
              <a:sysClr val="window" lastClr="FFFFFF"/>
            </a:solidFill>
            <a:ln w="19050" cap="flat" cmpd="sng" algn="ctr">
              <a:solidFill>
                <a:srgbClr val="E2E228"/>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increased sustainability, scalability, and profitability</a:t>
              </a:r>
            </a:p>
          </p:txBody>
        </p:sp>
        <p:cxnSp>
          <p:nvCxnSpPr>
            <p:cNvPr id="28" name="Straight Arrow Connector 27">
              <a:extLst>
                <a:ext uri="{FF2B5EF4-FFF2-40B4-BE49-F238E27FC236}">
                  <a16:creationId xmlns:a16="http://schemas.microsoft.com/office/drawing/2014/main" id="{E2F5FBA3-D35B-929B-8C40-31C746DBA199}"/>
                </a:ext>
              </a:extLst>
            </p:cNvPr>
            <p:cNvCxnSpPr>
              <a:cxnSpLocks/>
            </p:cNvCxnSpPr>
            <p:nvPr/>
          </p:nvCxnSpPr>
          <p:spPr>
            <a:xfrm>
              <a:off x="9521177" y="1334286"/>
              <a:ext cx="672951" cy="0"/>
            </a:xfrm>
            <a:prstGeom prst="straightConnector1">
              <a:avLst/>
            </a:prstGeom>
            <a:noFill/>
            <a:ln w="12700" cap="flat" cmpd="sng" algn="ctr">
              <a:solidFill>
                <a:srgbClr val="36424A"/>
              </a:solidFill>
              <a:prstDash val="solid"/>
              <a:miter lim="800000"/>
              <a:tailEnd type="triangle"/>
            </a:ln>
            <a:effectLst/>
          </p:spPr>
        </p:cxnSp>
        <p:sp>
          <p:nvSpPr>
            <p:cNvPr id="29" name="Rectangle 28">
              <a:extLst>
                <a:ext uri="{FF2B5EF4-FFF2-40B4-BE49-F238E27FC236}">
                  <a16:creationId xmlns:a16="http://schemas.microsoft.com/office/drawing/2014/main" id="{D6EEA665-473D-09FC-D396-F0FD6BD8C1DA}"/>
                </a:ext>
              </a:extLst>
            </p:cNvPr>
            <p:cNvSpPr/>
            <p:nvPr/>
          </p:nvSpPr>
          <p:spPr>
            <a:xfrm>
              <a:off x="2441720" y="1049610"/>
              <a:ext cx="1260000" cy="1122084"/>
            </a:xfrm>
            <a:prstGeom prst="rect">
              <a:avLst/>
            </a:prstGeom>
            <a:solidFill>
              <a:srgbClr val="2C5B66">
                <a:alpha val="14902"/>
              </a:srgbClr>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 gains understanding of the trade and employer</a:t>
              </a:r>
            </a:p>
          </p:txBody>
        </p:sp>
        <p:sp>
          <p:nvSpPr>
            <p:cNvPr id="30" name="Rectangle 29">
              <a:extLst>
                <a:ext uri="{FF2B5EF4-FFF2-40B4-BE49-F238E27FC236}">
                  <a16:creationId xmlns:a16="http://schemas.microsoft.com/office/drawing/2014/main" id="{12AC4A5C-CE1F-5BD9-D28E-0A5C045B16A4}"/>
                </a:ext>
              </a:extLst>
            </p:cNvPr>
            <p:cNvSpPr/>
            <p:nvPr/>
          </p:nvSpPr>
          <p:spPr>
            <a:xfrm>
              <a:off x="2418298" y="2363311"/>
              <a:ext cx="1260000" cy="1122084"/>
            </a:xfrm>
            <a:prstGeom prst="rect">
              <a:avLst/>
            </a:prstGeom>
            <a:solidFill>
              <a:sysClr val="window" lastClr="FFFFFF"/>
            </a:solidFill>
            <a:ln w="19050" cap="flat" cmpd="sng" algn="ctr">
              <a:solidFill>
                <a:srgbClr val="2C5B66"/>
              </a:solid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80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 gains understanding of the prospective apprentice</a:t>
              </a:r>
            </a:p>
          </p:txBody>
        </p:sp>
        <p:cxnSp>
          <p:nvCxnSpPr>
            <p:cNvPr id="31" name="Connector: Curved 78">
              <a:extLst>
                <a:ext uri="{FF2B5EF4-FFF2-40B4-BE49-F238E27FC236}">
                  <a16:creationId xmlns:a16="http://schemas.microsoft.com/office/drawing/2014/main" id="{C1A96708-0016-AE52-0804-480B96F8843E}"/>
                </a:ext>
              </a:extLst>
            </p:cNvPr>
            <p:cNvCxnSpPr>
              <a:cxnSpLocks/>
              <a:stCxn id="30" idx="3"/>
              <a:endCxn id="18" idx="1"/>
            </p:cNvCxnSpPr>
            <p:nvPr/>
          </p:nvCxnSpPr>
          <p:spPr>
            <a:xfrm flipV="1">
              <a:off x="3678298" y="1612891"/>
              <a:ext cx="727364" cy="1311462"/>
            </a:xfrm>
            <a:prstGeom prst="curvedConnector3">
              <a:avLst>
                <a:gd name="adj1" fmla="val 41270"/>
              </a:avLst>
            </a:prstGeom>
            <a:noFill/>
            <a:ln w="12700" cap="flat" cmpd="sng" algn="ctr">
              <a:solidFill>
                <a:srgbClr val="36424A"/>
              </a:solidFill>
              <a:prstDash val="solid"/>
              <a:miter lim="800000"/>
              <a:tailEnd type="triangle"/>
            </a:ln>
            <a:effectLst/>
          </p:spPr>
        </p:cxnSp>
        <p:cxnSp>
          <p:nvCxnSpPr>
            <p:cNvPr id="32" name="Straight Arrow Connector 31">
              <a:extLst>
                <a:ext uri="{FF2B5EF4-FFF2-40B4-BE49-F238E27FC236}">
                  <a16:creationId xmlns:a16="http://schemas.microsoft.com/office/drawing/2014/main" id="{2891BFAE-DBD4-CF87-5F5C-A5AE66370872}"/>
                </a:ext>
              </a:extLst>
            </p:cNvPr>
            <p:cNvCxnSpPr>
              <a:cxnSpLocks/>
            </p:cNvCxnSpPr>
            <p:nvPr/>
          </p:nvCxnSpPr>
          <p:spPr>
            <a:xfrm>
              <a:off x="3679028" y="1334286"/>
              <a:ext cx="723900" cy="0"/>
            </a:xfrm>
            <a:prstGeom prst="straightConnector1">
              <a:avLst/>
            </a:prstGeom>
            <a:noFill/>
            <a:ln w="12700" cap="flat" cmpd="sng" algn="ctr">
              <a:solidFill>
                <a:srgbClr val="36424A"/>
              </a:solidFill>
              <a:prstDash val="solid"/>
              <a:miter lim="800000"/>
              <a:tailEnd type="triangle"/>
            </a:ln>
            <a:effectLst/>
          </p:spPr>
        </p:cxnSp>
        <p:grpSp>
          <p:nvGrpSpPr>
            <p:cNvPr id="33" name="Group 32">
              <a:extLst>
                <a:ext uri="{FF2B5EF4-FFF2-40B4-BE49-F238E27FC236}">
                  <a16:creationId xmlns:a16="http://schemas.microsoft.com/office/drawing/2014/main" id="{5A3CC565-6182-0E96-97BD-5849171A371A}"/>
                </a:ext>
              </a:extLst>
            </p:cNvPr>
            <p:cNvGrpSpPr/>
            <p:nvPr/>
          </p:nvGrpSpPr>
          <p:grpSpPr>
            <a:xfrm>
              <a:off x="185258" y="378905"/>
              <a:ext cx="11805920" cy="582387"/>
              <a:chOff x="1679531" y="-1185939"/>
              <a:chExt cx="9090069" cy="787715"/>
            </a:xfrm>
          </p:grpSpPr>
          <p:sp>
            <p:nvSpPr>
              <p:cNvPr id="165" name="Arrow: Chevron 81">
                <a:extLst>
                  <a:ext uri="{FF2B5EF4-FFF2-40B4-BE49-F238E27FC236}">
                    <a16:creationId xmlns:a16="http://schemas.microsoft.com/office/drawing/2014/main" id="{A84D9A56-B01A-D64B-D130-16C654192554}"/>
                  </a:ext>
                </a:extLst>
              </p:cNvPr>
              <p:cNvSpPr/>
              <p:nvPr/>
            </p:nvSpPr>
            <p:spPr>
              <a:xfrm>
                <a:off x="1679531" y="-1185939"/>
                <a:ext cx="1681088" cy="787715"/>
              </a:xfrm>
              <a:prstGeom prst="chevron">
                <a:avLst>
                  <a:gd name="adj" fmla="val 30839"/>
                </a:avLst>
              </a:prstGeom>
              <a:solidFill>
                <a:srgbClr val="10273C"/>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166" name="Arrow: Chevron 82">
                <a:extLst>
                  <a:ext uri="{FF2B5EF4-FFF2-40B4-BE49-F238E27FC236}">
                    <a16:creationId xmlns:a16="http://schemas.microsoft.com/office/drawing/2014/main" id="{7E21E0B5-294A-7DC6-2D56-CEDFDB6E2849}"/>
                  </a:ext>
                </a:extLst>
              </p:cNvPr>
              <p:cNvSpPr/>
              <p:nvPr/>
            </p:nvSpPr>
            <p:spPr>
              <a:xfrm>
                <a:off x="3161327" y="-1185939"/>
                <a:ext cx="1681088" cy="787715"/>
              </a:xfrm>
              <a:prstGeom prst="chevron">
                <a:avLst>
                  <a:gd name="adj" fmla="val 30517"/>
                </a:avLst>
              </a:prstGeom>
              <a:solidFill>
                <a:srgbClr val="2C5B6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167" name="Arrow: Chevron 83">
                <a:extLst>
                  <a:ext uri="{FF2B5EF4-FFF2-40B4-BE49-F238E27FC236}">
                    <a16:creationId xmlns:a16="http://schemas.microsoft.com/office/drawing/2014/main" id="{CB082C51-2CA7-22A8-FA5E-AC6FFC9A9C55}"/>
                  </a:ext>
                </a:extLst>
              </p:cNvPr>
              <p:cNvSpPr/>
              <p:nvPr/>
            </p:nvSpPr>
            <p:spPr>
              <a:xfrm>
                <a:off x="4643123" y="-1185939"/>
                <a:ext cx="1681088" cy="787715"/>
              </a:xfrm>
              <a:prstGeom prst="chevron">
                <a:avLst>
                  <a:gd name="adj" fmla="val 31000"/>
                </a:avLst>
              </a:prstGeom>
              <a:solidFill>
                <a:srgbClr val="00A99D"/>
              </a:solidFill>
              <a:ln w="19050" cap="flat" cmpd="sng" algn="ctr">
                <a:solidFill>
                  <a:sysClr val="window" lastClr="FFFFFF"/>
                </a:solidFill>
                <a:prstDash val="solid"/>
                <a:miter lim="800000"/>
              </a:ln>
              <a:effectLst/>
            </p:spPr>
            <p:txBody>
              <a:bodyPr lIns="72000" rIns="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168" name="Arrow: Chevron 84">
                <a:extLst>
                  <a:ext uri="{FF2B5EF4-FFF2-40B4-BE49-F238E27FC236}">
                    <a16:creationId xmlns:a16="http://schemas.microsoft.com/office/drawing/2014/main" id="{71E81958-0AD7-ED02-DC31-E4DFBDC457EB}"/>
                  </a:ext>
                </a:extLst>
              </p:cNvPr>
              <p:cNvSpPr/>
              <p:nvPr/>
            </p:nvSpPr>
            <p:spPr>
              <a:xfrm>
                <a:off x="6124919" y="-1185939"/>
                <a:ext cx="1681088" cy="787715"/>
              </a:xfrm>
              <a:prstGeom prst="chevron">
                <a:avLst>
                  <a:gd name="adj" fmla="val 31242"/>
                </a:avLst>
              </a:prstGeom>
              <a:solidFill>
                <a:srgbClr val="66686D"/>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169" name="Arrow: Chevron 85">
                <a:extLst>
                  <a:ext uri="{FF2B5EF4-FFF2-40B4-BE49-F238E27FC236}">
                    <a16:creationId xmlns:a16="http://schemas.microsoft.com/office/drawing/2014/main" id="{07B37218-D32C-360D-A0ED-4420C4A02872}"/>
                  </a:ext>
                </a:extLst>
              </p:cNvPr>
              <p:cNvSpPr/>
              <p:nvPr/>
            </p:nvSpPr>
            <p:spPr>
              <a:xfrm>
                <a:off x="9088512" y="-1185939"/>
                <a:ext cx="1681088" cy="787715"/>
              </a:xfrm>
              <a:prstGeom prst="chevron">
                <a:avLst>
                  <a:gd name="adj" fmla="val 31242"/>
                </a:avLst>
              </a:prstGeom>
              <a:solidFill>
                <a:srgbClr val="E2E228"/>
              </a:solidFill>
              <a:ln w="1270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effectLst/>
                    <a:uLnTx/>
                    <a:uFillTx/>
                    <a:latin typeface="Segoe UI" panose="020B0502040204020203" pitchFamily="34" charset="0"/>
                    <a:cs typeface="Segoe UI" panose="020B0502040204020203" pitchFamily="34" charset="0"/>
                  </a:rPr>
                  <a:t>Return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effectLst/>
                    <a:uLnTx/>
                    <a:uFillTx/>
                    <a:latin typeface="Segoe UI" panose="020B0502040204020203" pitchFamily="34" charset="0"/>
                    <a:cs typeface="Segoe UI" panose="020B0502040204020203" pitchFamily="34" charset="0"/>
                  </a:rPr>
                  <a:t>48+ months</a:t>
                </a:r>
              </a:p>
            </p:txBody>
          </p:sp>
          <p:sp>
            <p:nvSpPr>
              <p:cNvPr id="170" name="Arrow: Chevron 86">
                <a:extLst>
                  <a:ext uri="{FF2B5EF4-FFF2-40B4-BE49-F238E27FC236}">
                    <a16:creationId xmlns:a16="http://schemas.microsoft.com/office/drawing/2014/main" id="{C048512D-3A00-BEEF-7E9E-F03AC044051A}"/>
                  </a:ext>
                </a:extLst>
              </p:cNvPr>
              <p:cNvSpPr/>
              <p:nvPr/>
            </p:nvSpPr>
            <p:spPr>
              <a:xfrm>
                <a:off x="7606713" y="-1185939"/>
                <a:ext cx="1681088" cy="787715"/>
              </a:xfrm>
              <a:prstGeom prst="chevron">
                <a:avLst>
                  <a:gd name="adj" fmla="val 31242"/>
                </a:avLst>
              </a:prstGeom>
              <a:solidFill>
                <a:srgbClr val="F05326"/>
              </a:solidFill>
              <a:ln w="1905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buClrTx/>
                  <a:buSzTx/>
                  <a:buFontTx/>
                  <a:buNone/>
                  <a:tabLst/>
                  <a:defRPr/>
                </a:pPr>
                <a:r>
                  <a:rPr kumimoji="0" lang="en-AU" sz="1100" b="1" u="none" strike="noStrike" kern="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eaLnBrk="1" fontAlgn="auto" latinLnBrk="0" hangingPunct="1">
                  <a:lnSpc>
                    <a:spcPct val="100000"/>
                  </a:lnSpc>
                  <a:spcBef>
                    <a:spcPts val="0"/>
                  </a:spcBef>
                  <a:buClrTx/>
                  <a:buSzTx/>
                  <a:buFontTx/>
                  <a:buNone/>
                  <a:tabLst/>
                  <a:defRPr/>
                </a:pPr>
                <a:r>
                  <a:rPr kumimoji="0" lang="en-AU" sz="1000" u="none" strike="noStrike" kern="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cxnSp>
          <p:nvCxnSpPr>
            <p:cNvPr id="34" name="Straight Arrow Connector 33">
              <a:extLst>
                <a:ext uri="{FF2B5EF4-FFF2-40B4-BE49-F238E27FC236}">
                  <a16:creationId xmlns:a16="http://schemas.microsoft.com/office/drawing/2014/main" id="{1676786C-974C-F1E9-B48D-A399FBC6F35F}"/>
                </a:ext>
              </a:extLst>
            </p:cNvPr>
            <p:cNvCxnSpPr>
              <a:cxnSpLocks/>
            </p:cNvCxnSpPr>
            <p:nvPr/>
          </p:nvCxnSpPr>
          <p:spPr>
            <a:xfrm>
              <a:off x="1831178" y="1334286"/>
              <a:ext cx="600075" cy="0"/>
            </a:xfrm>
            <a:prstGeom prst="straightConnector1">
              <a:avLst/>
            </a:prstGeom>
            <a:noFill/>
            <a:ln w="12700" cap="flat" cmpd="sng" algn="ctr">
              <a:solidFill>
                <a:sysClr val="windowText" lastClr="000000"/>
              </a:solidFill>
              <a:prstDash val="solid"/>
              <a:miter lim="800000"/>
              <a:tailEnd type="triangle"/>
            </a:ln>
            <a:effectLst/>
          </p:spPr>
        </p:cxnSp>
        <p:cxnSp>
          <p:nvCxnSpPr>
            <p:cNvPr id="35" name="Connector: Curved 88">
              <a:extLst>
                <a:ext uri="{FF2B5EF4-FFF2-40B4-BE49-F238E27FC236}">
                  <a16:creationId xmlns:a16="http://schemas.microsoft.com/office/drawing/2014/main" id="{E6B3063E-D770-7403-3663-932938B1A21D}"/>
                </a:ext>
              </a:extLst>
            </p:cNvPr>
            <p:cNvCxnSpPr>
              <a:cxnSpLocks/>
              <a:stCxn id="19" idx="3"/>
              <a:endCxn id="20" idx="1"/>
            </p:cNvCxnSpPr>
            <p:nvPr/>
          </p:nvCxnSpPr>
          <p:spPr>
            <a:xfrm flipV="1">
              <a:off x="5665661" y="1612891"/>
              <a:ext cx="676207" cy="1311460"/>
            </a:xfrm>
            <a:prstGeom prst="curvedConnector3">
              <a:avLst>
                <a:gd name="adj1" fmla="val 36853"/>
              </a:avLst>
            </a:prstGeom>
            <a:noFill/>
            <a:ln w="12700" cap="flat" cmpd="sng" algn="ctr">
              <a:solidFill>
                <a:srgbClr val="66686D"/>
              </a:solidFill>
              <a:prstDash val="solid"/>
              <a:miter lim="800000"/>
              <a:tailEnd type="triangle"/>
            </a:ln>
            <a:effectLst/>
          </p:spPr>
        </p:cxnSp>
        <p:cxnSp>
          <p:nvCxnSpPr>
            <p:cNvPr id="36" name="Connector: Curved 89">
              <a:extLst>
                <a:ext uri="{FF2B5EF4-FFF2-40B4-BE49-F238E27FC236}">
                  <a16:creationId xmlns:a16="http://schemas.microsoft.com/office/drawing/2014/main" id="{C92012EA-CC5B-D97F-E9F9-CE0E894BE901}"/>
                </a:ext>
              </a:extLst>
            </p:cNvPr>
            <p:cNvCxnSpPr>
              <a:cxnSpLocks/>
              <a:stCxn id="21" idx="3"/>
              <a:endCxn id="23" idx="1"/>
            </p:cNvCxnSpPr>
            <p:nvPr/>
          </p:nvCxnSpPr>
          <p:spPr>
            <a:xfrm flipV="1">
              <a:off x="7601867"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37" name="Connector: Curved 90">
              <a:extLst>
                <a:ext uri="{FF2B5EF4-FFF2-40B4-BE49-F238E27FC236}">
                  <a16:creationId xmlns:a16="http://schemas.microsoft.com/office/drawing/2014/main" id="{C0EDAA43-F15D-DD4B-5462-6B8EC2F79CD7}"/>
                </a:ext>
              </a:extLst>
            </p:cNvPr>
            <p:cNvCxnSpPr>
              <a:cxnSpLocks/>
              <a:stCxn id="23" idx="3"/>
              <a:endCxn id="27" idx="1"/>
            </p:cNvCxnSpPr>
            <p:nvPr/>
          </p:nvCxnSpPr>
          <p:spPr>
            <a:xfrm>
              <a:off x="9521802" y="1612891"/>
              <a:ext cx="659934" cy="1311460"/>
            </a:xfrm>
            <a:prstGeom prst="curvedConnector3">
              <a:avLst>
                <a:gd name="adj1" fmla="val 50000"/>
              </a:avLst>
            </a:prstGeom>
            <a:noFill/>
            <a:ln w="12700" cap="flat" cmpd="sng" algn="ctr">
              <a:solidFill>
                <a:srgbClr val="36424A"/>
              </a:solidFill>
              <a:prstDash val="solid"/>
              <a:miter lim="800000"/>
              <a:tailEnd type="triangle"/>
            </a:ln>
            <a:effectLst/>
          </p:spPr>
        </p:cxnSp>
        <p:sp>
          <p:nvSpPr>
            <p:cNvPr id="38" name="Rectangle 37">
              <a:extLst>
                <a:ext uri="{FF2B5EF4-FFF2-40B4-BE49-F238E27FC236}">
                  <a16:creationId xmlns:a16="http://schemas.microsoft.com/office/drawing/2014/main" id="{B266409C-86F3-AC04-6575-2F2BCF09FC12}"/>
                </a:ext>
              </a:extLst>
            </p:cNvPr>
            <p:cNvSpPr/>
            <p:nvPr/>
          </p:nvSpPr>
          <p:spPr>
            <a:xfrm rot="17415874">
              <a:off x="9699114" y="1953821"/>
              <a:ext cx="255328" cy="1498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39" name="Connector: Curved 92">
              <a:extLst>
                <a:ext uri="{FF2B5EF4-FFF2-40B4-BE49-F238E27FC236}">
                  <a16:creationId xmlns:a16="http://schemas.microsoft.com/office/drawing/2014/main" id="{71E12B69-E1CF-F2C6-54FF-A7EB95B7DF27}"/>
                </a:ext>
              </a:extLst>
            </p:cNvPr>
            <p:cNvCxnSpPr>
              <a:cxnSpLocks/>
              <a:stCxn id="24" idx="3"/>
              <a:endCxn id="26" idx="1"/>
            </p:cNvCxnSpPr>
            <p:nvPr/>
          </p:nvCxnSpPr>
          <p:spPr>
            <a:xfrm flipV="1">
              <a:off x="9521802" y="1612891"/>
              <a:ext cx="659935" cy="1311460"/>
            </a:xfrm>
            <a:prstGeom prst="curvedConnector3">
              <a:avLst>
                <a:gd name="adj1" fmla="val 38453"/>
              </a:avLst>
            </a:prstGeom>
            <a:noFill/>
            <a:ln w="12700" cap="flat" cmpd="sng" algn="ctr">
              <a:solidFill>
                <a:srgbClr val="36424A"/>
              </a:solidFill>
              <a:prstDash val="solid"/>
              <a:miter lim="800000"/>
              <a:tailEnd type="triangle"/>
            </a:ln>
            <a:effectLst/>
          </p:spPr>
        </p:cxnSp>
        <p:cxnSp>
          <p:nvCxnSpPr>
            <p:cNvPr id="40" name="Straight Arrow Connector 39">
              <a:extLst>
                <a:ext uri="{FF2B5EF4-FFF2-40B4-BE49-F238E27FC236}">
                  <a16:creationId xmlns:a16="http://schemas.microsoft.com/office/drawing/2014/main" id="{94CD8CEE-651B-B437-BEE8-AAB968A35060}"/>
                </a:ext>
              </a:extLst>
            </p:cNvPr>
            <p:cNvCxnSpPr>
              <a:cxnSpLocks/>
            </p:cNvCxnSpPr>
            <p:nvPr/>
          </p:nvCxnSpPr>
          <p:spPr>
            <a:xfrm>
              <a:off x="5665661" y="3223411"/>
              <a:ext cx="670842" cy="0"/>
            </a:xfrm>
            <a:prstGeom prst="straightConnector1">
              <a:avLst/>
            </a:prstGeom>
            <a:noFill/>
            <a:ln w="12700" cap="flat" cmpd="sng" algn="ctr">
              <a:solidFill>
                <a:srgbClr val="36424A"/>
              </a:solidFill>
              <a:prstDash val="solid"/>
              <a:miter lim="800000"/>
              <a:tailEnd type="triangle"/>
            </a:ln>
            <a:effectLst/>
          </p:spPr>
        </p:cxnSp>
        <p:cxnSp>
          <p:nvCxnSpPr>
            <p:cNvPr id="41" name="Straight Arrow Connector 40">
              <a:extLst>
                <a:ext uri="{FF2B5EF4-FFF2-40B4-BE49-F238E27FC236}">
                  <a16:creationId xmlns:a16="http://schemas.microsoft.com/office/drawing/2014/main" id="{67B046F2-7B89-2438-1188-E1EB0F7FC5F5}"/>
                </a:ext>
              </a:extLst>
            </p:cNvPr>
            <p:cNvCxnSpPr>
              <a:cxnSpLocks/>
            </p:cNvCxnSpPr>
            <p:nvPr/>
          </p:nvCxnSpPr>
          <p:spPr>
            <a:xfrm>
              <a:off x="7593803" y="3223411"/>
              <a:ext cx="676275" cy="0"/>
            </a:xfrm>
            <a:prstGeom prst="straightConnector1">
              <a:avLst/>
            </a:prstGeom>
            <a:noFill/>
            <a:ln w="12700" cap="flat" cmpd="sng" algn="ctr">
              <a:solidFill>
                <a:srgbClr val="36424A"/>
              </a:solidFill>
              <a:prstDash val="solid"/>
              <a:miter lim="800000"/>
              <a:tailEnd type="triangle"/>
            </a:ln>
            <a:effectLst/>
          </p:spPr>
        </p:cxnSp>
        <p:cxnSp>
          <p:nvCxnSpPr>
            <p:cNvPr id="42" name="Straight Arrow Connector 41">
              <a:extLst>
                <a:ext uri="{FF2B5EF4-FFF2-40B4-BE49-F238E27FC236}">
                  <a16:creationId xmlns:a16="http://schemas.microsoft.com/office/drawing/2014/main" id="{D98E376A-0B69-F2F3-6FCD-DAC54F6F1927}"/>
                </a:ext>
              </a:extLst>
            </p:cNvPr>
            <p:cNvCxnSpPr>
              <a:cxnSpLocks/>
            </p:cNvCxnSpPr>
            <p:nvPr/>
          </p:nvCxnSpPr>
          <p:spPr>
            <a:xfrm>
              <a:off x="9521177" y="3223411"/>
              <a:ext cx="672951" cy="0"/>
            </a:xfrm>
            <a:prstGeom prst="straightConnector1">
              <a:avLst/>
            </a:prstGeom>
            <a:noFill/>
            <a:ln w="12700" cap="flat" cmpd="sng" algn="ctr">
              <a:solidFill>
                <a:srgbClr val="36424A"/>
              </a:solidFill>
              <a:prstDash val="solid"/>
              <a:miter lim="800000"/>
              <a:tailEnd type="triangle"/>
            </a:ln>
            <a:effectLst/>
          </p:spPr>
        </p:cxnSp>
        <p:cxnSp>
          <p:nvCxnSpPr>
            <p:cNvPr id="43" name="Straight Arrow Connector 42">
              <a:extLst>
                <a:ext uri="{FF2B5EF4-FFF2-40B4-BE49-F238E27FC236}">
                  <a16:creationId xmlns:a16="http://schemas.microsoft.com/office/drawing/2014/main" id="{477FEE1F-9224-3D21-B82D-FB790FCA8727}"/>
                </a:ext>
              </a:extLst>
            </p:cNvPr>
            <p:cNvCxnSpPr>
              <a:cxnSpLocks/>
            </p:cNvCxnSpPr>
            <p:nvPr/>
          </p:nvCxnSpPr>
          <p:spPr>
            <a:xfrm>
              <a:off x="3679028" y="3223411"/>
              <a:ext cx="723900" cy="0"/>
            </a:xfrm>
            <a:prstGeom prst="straightConnector1">
              <a:avLst/>
            </a:prstGeom>
            <a:noFill/>
            <a:ln w="12700" cap="flat" cmpd="sng" algn="ctr">
              <a:solidFill>
                <a:srgbClr val="36424A"/>
              </a:solidFill>
              <a:prstDash val="solid"/>
              <a:miter lim="800000"/>
              <a:tailEnd type="triangle"/>
            </a:ln>
            <a:effectLst/>
          </p:spPr>
        </p:cxnSp>
        <p:cxnSp>
          <p:nvCxnSpPr>
            <p:cNvPr id="44" name="Straight Arrow Connector 43">
              <a:extLst>
                <a:ext uri="{FF2B5EF4-FFF2-40B4-BE49-F238E27FC236}">
                  <a16:creationId xmlns:a16="http://schemas.microsoft.com/office/drawing/2014/main" id="{5D74BE0C-63CF-5B57-04EE-A6469525724D}"/>
                </a:ext>
              </a:extLst>
            </p:cNvPr>
            <p:cNvCxnSpPr>
              <a:cxnSpLocks/>
            </p:cNvCxnSpPr>
            <p:nvPr/>
          </p:nvCxnSpPr>
          <p:spPr>
            <a:xfrm>
              <a:off x="1831178" y="3223411"/>
              <a:ext cx="600075" cy="0"/>
            </a:xfrm>
            <a:prstGeom prst="straightConnector1">
              <a:avLst/>
            </a:prstGeom>
            <a:noFill/>
            <a:ln w="12700" cap="flat" cmpd="sng" algn="ctr">
              <a:solidFill>
                <a:sysClr val="windowText" lastClr="000000"/>
              </a:solidFill>
              <a:prstDash val="solid"/>
              <a:miter lim="800000"/>
              <a:tailEnd type="triangle"/>
            </a:ln>
            <a:effectLst/>
          </p:spPr>
        </p:cxnSp>
        <p:grpSp>
          <p:nvGrpSpPr>
            <p:cNvPr id="45" name="Group 44">
              <a:extLst>
                <a:ext uri="{FF2B5EF4-FFF2-40B4-BE49-F238E27FC236}">
                  <a16:creationId xmlns:a16="http://schemas.microsoft.com/office/drawing/2014/main" id="{79E14E0D-C210-CE23-AA16-F4861A91497A}"/>
                </a:ext>
              </a:extLst>
            </p:cNvPr>
            <p:cNvGrpSpPr/>
            <p:nvPr/>
          </p:nvGrpSpPr>
          <p:grpSpPr>
            <a:xfrm>
              <a:off x="596361" y="3934228"/>
              <a:ext cx="1368964" cy="809331"/>
              <a:chOff x="440786" y="3991314"/>
              <a:chExt cx="1368964" cy="809331"/>
            </a:xfrm>
          </p:grpSpPr>
          <p:sp>
            <p:nvSpPr>
              <p:cNvPr id="163" name="Rectangle: Rounded Corners 29">
                <a:extLst>
                  <a:ext uri="{FF2B5EF4-FFF2-40B4-BE49-F238E27FC236}">
                    <a16:creationId xmlns:a16="http://schemas.microsoft.com/office/drawing/2014/main" id="{7B0CA090-60A4-470B-3315-624AED4F4655}"/>
                  </a:ext>
                </a:extLst>
              </p:cNvPr>
              <p:cNvSpPr/>
              <p:nvPr/>
            </p:nvSpPr>
            <p:spPr>
              <a:xfrm>
                <a:off x="525779" y="3991314"/>
                <a:ext cx="1283971" cy="809331"/>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find, attract, and recruit prospective apprentices</a:t>
                </a:r>
              </a:p>
            </p:txBody>
          </p:sp>
          <p:cxnSp>
            <p:nvCxnSpPr>
              <p:cNvPr id="164" name="Straight Connector 163">
                <a:extLst>
                  <a:ext uri="{FF2B5EF4-FFF2-40B4-BE49-F238E27FC236}">
                    <a16:creationId xmlns:a16="http://schemas.microsoft.com/office/drawing/2014/main" id="{6C5125A5-813E-33E3-F5EB-A83513A0D9CE}"/>
                  </a:ext>
                </a:extLst>
              </p:cNvPr>
              <p:cNvCxnSpPr>
                <a:cxnSpLocks/>
              </p:cNvCxnSpPr>
              <p:nvPr/>
            </p:nvCxnSpPr>
            <p:spPr>
              <a:xfrm>
                <a:off x="440786" y="4029413"/>
                <a:ext cx="0" cy="723562"/>
              </a:xfrm>
              <a:prstGeom prst="line">
                <a:avLst/>
              </a:prstGeom>
              <a:noFill/>
              <a:ln w="28575" cap="flat" cmpd="sng" algn="ctr">
                <a:solidFill>
                  <a:srgbClr val="10273C"/>
                </a:solidFill>
                <a:prstDash val="solid"/>
                <a:miter lim="800000"/>
              </a:ln>
              <a:effectLst/>
            </p:spPr>
          </p:cxnSp>
        </p:grpSp>
        <p:grpSp>
          <p:nvGrpSpPr>
            <p:cNvPr id="46" name="Group 45">
              <a:extLst>
                <a:ext uri="{FF2B5EF4-FFF2-40B4-BE49-F238E27FC236}">
                  <a16:creationId xmlns:a16="http://schemas.microsoft.com/office/drawing/2014/main" id="{8EF0AD9D-73FF-97E7-3F29-B271FA499143}"/>
                </a:ext>
              </a:extLst>
            </p:cNvPr>
            <p:cNvGrpSpPr/>
            <p:nvPr/>
          </p:nvGrpSpPr>
          <p:grpSpPr>
            <a:xfrm>
              <a:off x="596361" y="4869116"/>
              <a:ext cx="1264189" cy="485599"/>
              <a:chOff x="440786" y="4910654"/>
              <a:chExt cx="1264189" cy="485599"/>
            </a:xfrm>
          </p:grpSpPr>
          <p:sp>
            <p:nvSpPr>
              <p:cNvPr id="161" name="Rectangle: Rounded Corners 62">
                <a:extLst>
                  <a:ext uri="{FF2B5EF4-FFF2-40B4-BE49-F238E27FC236}">
                    <a16:creationId xmlns:a16="http://schemas.microsoft.com/office/drawing/2014/main" id="{BBFEC00E-4A5A-7234-80F3-BFB793A9983F}"/>
                  </a:ext>
                </a:extLst>
              </p:cNvPr>
              <p:cNvSpPr/>
              <p:nvPr/>
            </p:nvSpPr>
            <p:spPr>
              <a:xfrm>
                <a:off x="525779" y="4910654"/>
                <a:ext cx="1179196" cy="485599"/>
              </a:xfrm>
              <a:prstGeom prst="roundRect">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Prospective apprentices are prepared for work</a:t>
                </a:r>
              </a:p>
            </p:txBody>
          </p:sp>
          <p:cxnSp>
            <p:nvCxnSpPr>
              <p:cNvPr id="162" name="Straight Connector 161">
                <a:extLst>
                  <a:ext uri="{FF2B5EF4-FFF2-40B4-BE49-F238E27FC236}">
                    <a16:creationId xmlns:a16="http://schemas.microsoft.com/office/drawing/2014/main" id="{C005A6E5-34C2-3EC3-FA98-6CF277A7988A}"/>
                  </a:ext>
                </a:extLst>
              </p:cNvPr>
              <p:cNvCxnSpPr>
                <a:cxnSpLocks/>
              </p:cNvCxnSpPr>
              <p:nvPr/>
            </p:nvCxnSpPr>
            <p:spPr>
              <a:xfrm>
                <a:off x="440786" y="4924763"/>
                <a:ext cx="0" cy="456862"/>
              </a:xfrm>
              <a:prstGeom prst="line">
                <a:avLst/>
              </a:prstGeom>
              <a:noFill/>
              <a:ln w="28575" cap="flat" cmpd="sng" algn="ctr">
                <a:solidFill>
                  <a:srgbClr val="10273C"/>
                </a:solidFill>
                <a:prstDash val="solid"/>
                <a:miter lim="800000"/>
              </a:ln>
              <a:effectLst/>
            </p:spPr>
          </p:cxnSp>
        </p:grpSp>
        <p:grpSp>
          <p:nvGrpSpPr>
            <p:cNvPr id="47" name="Group 46">
              <a:extLst>
                <a:ext uri="{FF2B5EF4-FFF2-40B4-BE49-F238E27FC236}">
                  <a16:creationId xmlns:a16="http://schemas.microsoft.com/office/drawing/2014/main" id="{50ABE2C0-98A4-DBB3-D208-26D685046FA4}"/>
                </a:ext>
              </a:extLst>
            </p:cNvPr>
            <p:cNvGrpSpPr/>
            <p:nvPr/>
          </p:nvGrpSpPr>
          <p:grpSpPr>
            <a:xfrm>
              <a:off x="2374361" y="3981853"/>
              <a:ext cx="1397539" cy="585209"/>
              <a:chOff x="2488661" y="4023391"/>
              <a:chExt cx="1397539" cy="585209"/>
            </a:xfrm>
          </p:grpSpPr>
          <p:sp>
            <p:nvSpPr>
              <p:cNvPr id="159" name="Rectangle: Rounded Corners 30">
                <a:extLst>
                  <a:ext uri="{FF2B5EF4-FFF2-40B4-BE49-F238E27FC236}">
                    <a16:creationId xmlns:a16="http://schemas.microsoft.com/office/drawing/2014/main" id="{BC851C1A-8606-5F11-33D4-57044536E8BC}"/>
                  </a:ext>
                </a:extLst>
              </p:cNvPr>
              <p:cNvSpPr/>
              <p:nvPr/>
            </p:nvSpPr>
            <p:spPr>
              <a:xfrm>
                <a:off x="2605955" y="4023391"/>
                <a:ext cx="1280245"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know how to identify whether someone will be a “good” apprentice</a:t>
                </a:r>
              </a:p>
            </p:txBody>
          </p:sp>
          <p:cxnSp>
            <p:nvCxnSpPr>
              <p:cNvPr id="160" name="Straight Connector 159">
                <a:extLst>
                  <a:ext uri="{FF2B5EF4-FFF2-40B4-BE49-F238E27FC236}">
                    <a16:creationId xmlns:a16="http://schemas.microsoft.com/office/drawing/2014/main" id="{A55B7CDE-0C52-1876-E02C-5995AD4159A3}"/>
                  </a:ext>
                </a:extLst>
              </p:cNvPr>
              <p:cNvCxnSpPr>
                <a:cxnSpLocks/>
              </p:cNvCxnSpPr>
              <p:nvPr/>
            </p:nvCxnSpPr>
            <p:spPr>
              <a:xfrm>
                <a:off x="2488661" y="4032916"/>
                <a:ext cx="0" cy="567659"/>
              </a:xfrm>
              <a:prstGeom prst="line">
                <a:avLst/>
              </a:prstGeom>
              <a:noFill/>
              <a:ln w="28575" cap="flat" cmpd="sng" algn="ctr">
                <a:solidFill>
                  <a:srgbClr val="2C5B66"/>
                </a:solidFill>
                <a:prstDash val="solid"/>
                <a:miter lim="800000"/>
              </a:ln>
              <a:effectLst/>
            </p:spPr>
          </p:cxnSp>
        </p:grpSp>
        <p:grpSp>
          <p:nvGrpSpPr>
            <p:cNvPr id="48" name="Group 47">
              <a:extLst>
                <a:ext uri="{FF2B5EF4-FFF2-40B4-BE49-F238E27FC236}">
                  <a16:creationId xmlns:a16="http://schemas.microsoft.com/office/drawing/2014/main" id="{C808C1BE-C69D-2AD2-BE81-489DB803CD42}"/>
                </a:ext>
              </a:extLst>
            </p:cNvPr>
            <p:cNvGrpSpPr/>
            <p:nvPr/>
          </p:nvGrpSpPr>
          <p:grpSpPr>
            <a:xfrm>
              <a:off x="4397949" y="3981853"/>
              <a:ext cx="1305273" cy="731512"/>
              <a:chOff x="4486849" y="4023391"/>
              <a:chExt cx="1305273" cy="731512"/>
            </a:xfrm>
          </p:grpSpPr>
          <p:sp>
            <p:nvSpPr>
              <p:cNvPr id="157" name="Rectangle: Rounded Corners 59">
                <a:extLst>
                  <a:ext uri="{FF2B5EF4-FFF2-40B4-BE49-F238E27FC236}">
                    <a16:creationId xmlns:a16="http://schemas.microsoft.com/office/drawing/2014/main" id="{723D4F3B-D3D3-BC27-C6ED-BF76EE8B289D}"/>
                  </a:ext>
                </a:extLst>
              </p:cNvPr>
              <p:cNvSpPr/>
              <p:nvPr/>
            </p:nvSpPr>
            <p:spPr>
              <a:xfrm>
                <a:off x="4612041" y="4023391"/>
                <a:ext cx="1180081"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and employers have a mutual understanding of expectations</a:t>
                </a:r>
              </a:p>
            </p:txBody>
          </p:sp>
          <p:cxnSp>
            <p:nvCxnSpPr>
              <p:cNvPr id="158" name="Straight Connector 157">
                <a:extLst>
                  <a:ext uri="{FF2B5EF4-FFF2-40B4-BE49-F238E27FC236}">
                    <a16:creationId xmlns:a16="http://schemas.microsoft.com/office/drawing/2014/main" id="{E0300609-704D-C919-E247-638736094064}"/>
                  </a:ext>
                </a:extLst>
              </p:cNvPr>
              <p:cNvCxnSpPr>
                <a:cxnSpLocks/>
              </p:cNvCxnSpPr>
              <p:nvPr/>
            </p:nvCxnSpPr>
            <p:spPr>
              <a:xfrm>
                <a:off x="4486849" y="4032916"/>
                <a:ext cx="0" cy="689913"/>
              </a:xfrm>
              <a:prstGeom prst="line">
                <a:avLst/>
              </a:prstGeom>
              <a:noFill/>
              <a:ln w="28575" cap="flat" cmpd="sng" algn="ctr">
                <a:solidFill>
                  <a:srgbClr val="00A99D"/>
                </a:solidFill>
                <a:prstDash val="solid"/>
                <a:miter lim="800000"/>
              </a:ln>
              <a:effectLst/>
            </p:spPr>
          </p:cxnSp>
        </p:grpSp>
        <p:grpSp>
          <p:nvGrpSpPr>
            <p:cNvPr id="49" name="Group 48">
              <a:extLst>
                <a:ext uri="{FF2B5EF4-FFF2-40B4-BE49-F238E27FC236}">
                  <a16:creationId xmlns:a16="http://schemas.microsoft.com/office/drawing/2014/main" id="{5CF40F92-858C-E11B-08D9-3A26D6D6AECD}"/>
                </a:ext>
              </a:extLst>
            </p:cNvPr>
            <p:cNvGrpSpPr/>
            <p:nvPr/>
          </p:nvGrpSpPr>
          <p:grpSpPr>
            <a:xfrm>
              <a:off x="6302752" y="3981853"/>
              <a:ext cx="1367984" cy="731512"/>
              <a:chOff x="6429752" y="4023391"/>
              <a:chExt cx="1367984" cy="731512"/>
            </a:xfrm>
          </p:grpSpPr>
          <p:sp>
            <p:nvSpPr>
              <p:cNvPr id="155" name="Rectangle: Rounded Corners 63">
                <a:extLst>
                  <a:ext uri="{FF2B5EF4-FFF2-40B4-BE49-F238E27FC236}">
                    <a16:creationId xmlns:a16="http://schemas.microsoft.com/office/drawing/2014/main" id="{AF2E869A-FB37-E008-7137-792E7EAD1619}"/>
                  </a:ext>
                </a:extLst>
              </p:cNvPr>
              <p:cNvSpPr/>
              <p:nvPr/>
            </p:nvSpPr>
            <p:spPr>
              <a:xfrm>
                <a:off x="6537737" y="4023391"/>
                <a:ext cx="1259999"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create opportunities for apprentices to learn and demonstrate competence</a:t>
                </a:r>
              </a:p>
            </p:txBody>
          </p:sp>
          <p:cxnSp>
            <p:nvCxnSpPr>
              <p:cNvPr id="156" name="Straight Connector 155">
                <a:extLst>
                  <a:ext uri="{FF2B5EF4-FFF2-40B4-BE49-F238E27FC236}">
                    <a16:creationId xmlns:a16="http://schemas.microsoft.com/office/drawing/2014/main" id="{0B9D9CB8-CFBA-77BC-7793-C4E12643348C}"/>
                  </a:ext>
                </a:extLst>
              </p:cNvPr>
              <p:cNvCxnSpPr>
                <a:cxnSpLocks/>
              </p:cNvCxnSpPr>
              <p:nvPr/>
            </p:nvCxnSpPr>
            <p:spPr>
              <a:xfrm>
                <a:off x="6429752" y="4032916"/>
                <a:ext cx="0" cy="662909"/>
              </a:xfrm>
              <a:prstGeom prst="line">
                <a:avLst/>
              </a:prstGeom>
              <a:noFill/>
              <a:ln w="28575" cap="flat" cmpd="sng" algn="ctr">
                <a:solidFill>
                  <a:srgbClr val="66686D"/>
                </a:solidFill>
                <a:prstDash val="solid"/>
                <a:miter lim="800000"/>
              </a:ln>
              <a:effectLst/>
            </p:spPr>
          </p:cxnSp>
        </p:grpSp>
        <p:grpSp>
          <p:nvGrpSpPr>
            <p:cNvPr id="50" name="Group 49">
              <a:extLst>
                <a:ext uri="{FF2B5EF4-FFF2-40B4-BE49-F238E27FC236}">
                  <a16:creationId xmlns:a16="http://schemas.microsoft.com/office/drawing/2014/main" id="{35A019D7-D8DA-8042-912B-FB04C4F739A7}"/>
                </a:ext>
              </a:extLst>
            </p:cNvPr>
            <p:cNvGrpSpPr/>
            <p:nvPr/>
          </p:nvGrpSpPr>
          <p:grpSpPr>
            <a:xfrm>
              <a:off x="8216361" y="3981853"/>
              <a:ext cx="1318879" cy="585208"/>
              <a:chOff x="8356061" y="4023391"/>
              <a:chExt cx="1318879" cy="585208"/>
            </a:xfrm>
          </p:grpSpPr>
          <p:sp>
            <p:nvSpPr>
              <p:cNvPr id="153" name="Rectangle: Rounded Corners 66">
                <a:extLst>
                  <a:ext uri="{FF2B5EF4-FFF2-40B4-BE49-F238E27FC236}">
                    <a16:creationId xmlns:a16="http://schemas.microsoft.com/office/drawing/2014/main" id="{5E1E3884-6012-1AB0-4159-5C22D401136A}"/>
                  </a:ext>
                </a:extLst>
              </p:cNvPr>
              <p:cNvSpPr/>
              <p:nvPr/>
            </p:nvSpPr>
            <p:spPr>
              <a:xfrm>
                <a:off x="8472386" y="4023391"/>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provide career progression options and guidance</a:t>
                </a:r>
              </a:p>
            </p:txBody>
          </p:sp>
          <p:cxnSp>
            <p:nvCxnSpPr>
              <p:cNvPr id="154" name="Straight Connector 153">
                <a:extLst>
                  <a:ext uri="{FF2B5EF4-FFF2-40B4-BE49-F238E27FC236}">
                    <a16:creationId xmlns:a16="http://schemas.microsoft.com/office/drawing/2014/main" id="{96C2DCF5-4715-8356-7952-F929F5EA41F7}"/>
                  </a:ext>
                </a:extLst>
              </p:cNvPr>
              <p:cNvCxnSpPr>
                <a:cxnSpLocks/>
              </p:cNvCxnSpPr>
              <p:nvPr/>
            </p:nvCxnSpPr>
            <p:spPr>
              <a:xfrm>
                <a:off x="8356061" y="4032916"/>
                <a:ext cx="0" cy="567364"/>
              </a:xfrm>
              <a:prstGeom prst="line">
                <a:avLst/>
              </a:prstGeom>
              <a:noFill/>
              <a:ln w="28575" cap="flat" cmpd="sng" algn="ctr">
                <a:solidFill>
                  <a:srgbClr val="F05326"/>
                </a:solidFill>
                <a:prstDash val="solid"/>
                <a:miter lim="800000"/>
              </a:ln>
              <a:effectLst/>
            </p:spPr>
          </p:cxnSp>
        </p:grpSp>
        <p:grpSp>
          <p:nvGrpSpPr>
            <p:cNvPr id="51" name="Group 50">
              <a:extLst>
                <a:ext uri="{FF2B5EF4-FFF2-40B4-BE49-F238E27FC236}">
                  <a16:creationId xmlns:a16="http://schemas.microsoft.com/office/drawing/2014/main" id="{CE298EA5-55D6-75FB-3451-397B53F92C11}"/>
                </a:ext>
              </a:extLst>
            </p:cNvPr>
            <p:cNvGrpSpPr/>
            <p:nvPr/>
          </p:nvGrpSpPr>
          <p:grpSpPr>
            <a:xfrm>
              <a:off x="10156286" y="3981853"/>
              <a:ext cx="1392139" cy="585208"/>
              <a:chOff x="10308686" y="4023391"/>
              <a:chExt cx="1392139" cy="585208"/>
            </a:xfrm>
          </p:grpSpPr>
          <p:sp>
            <p:nvSpPr>
              <p:cNvPr id="151" name="Rectangle: Rounded Corners 69">
                <a:extLst>
                  <a:ext uri="{FF2B5EF4-FFF2-40B4-BE49-F238E27FC236}">
                    <a16:creationId xmlns:a16="http://schemas.microsoft.com/office/drawing/2014/main" id="{F775C7E3-F428-62DD-C992-A3AF40C8708C}"/>
                  </a:ext>
                </a:extLst>
              </p:cNvPr>
              <p:cNvSpPr/>
              <p:nvPr/>
            </p:nvSpPr>
            <p:spPr>
              <a:xfrm>
                <a:off x="10413838" y="4023391"/>
                <a:ext cx="12869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maintain conditions that </a:t>
                </a:r>
                <a:b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retain qualified tradespeople</a:t>
                </a:r>
              </a:p>
            </p:txBody>
          </p:sp>
          <p:cxnSp>
            <p:nvCxnSpPr>
              <p:cNvPr id="152" name="Straight Connector 151">
                <a:extLst>
                  <a:ext uri="{FF2B5EF4-FFF2-40B4-BE49-F238E27FC236}">
                    <a16:creationId xmlns:a16="http://schemas.microsoft.com/office/drawing/2014/main" id="{13744F8C-A804-1C54-DD71-05FDB7D17A01}"/>
                  </a:ext>
                </a:extLst>
              </p:cNvPr>
              <p:cNvCxnSpPr>
                <a:cxnSpLocks/>
              </p:cNvCxnSpPr>
              <p:nvPr/>
            </p:nvCxnSpPr>
            <p:spPr>
              <a:xfrm>
                <a:off x="10308686" y="4032916"/>
                <a:ext cx="0" cy="548511"/>
              </a:xfrm>
              <a:prstGeom prst="line">
                <a:avLst/>
              </a:prstGeom>
              <a:noFill/>
              <a:ln w="28575" cap="flat" cmpd="sng" algn="ctr">
                <a:solidFill>
                  <a:srgbClr val="E2E228"/>
                </a:solidFill>
                <a:prstDash val="solid"/>
                <a:miter lim="800000"/>
              </a:ln>
              <a:effectLst/>
            </p:spPr>
          </p:cxnSp>
        </p:grpSp>
        <p:grpSp>
          <p:nvGrpSpPr>
            <p:cNvPr id="52" name="Group 51">
              <a:extLst>
                <a:ext uri="{FF2B5EF4-FFF2-40B4-BE49-F238E27FC236}">
                  <a16:creationId xmlns:a16="http://schemas.microsoft.com/office/drawing/2014/main" id="{C4C64771-1455-3E39-E352-C8A3AF81FE02}"/>
                </a:ext>
              </a:extLst>
            </p:cNvPr>
            <p:cNvGrpSpPr/>
            <p:nvPr/>
          </p:nvGrpSpPr>
          <p:grpSpPr>
            <a:xfrm>
              <a:off x="2374361" y="4798356"/>
              <a:ext cx="1397245" cy="731512"/>
              <a:chOff x="2488661" y="4916094"/>
              <a:chExt cx="1397245" cy="731512"/>
            </a:xfrm>
          </p:grpSpPr>
          <p:sp>
            <p:nvSpPr>
              <p:cNvPr id="146" name="Rectangle: Rounded Corners 31">
                <a:extLst>
                  <a:ext uri="{FF2B5EF4-FFF2-40B4-BE49-F238E27FC236}">
                    <a16:creationId xmlns:a16="http://schemas.microsoft.com/office/drawing/2014/main" id="{348BC0E4-DA8E-2D2D-3324-FD166C98EFA6}"/>
                  </a:ext>
                </a:extLst>
              </p:cNvPr>
              <p:cNvSpPr/>
              <p:nvPr/>
            </p:nvSpPr>
            <p:spPr>
              <a:xfrm>
                <a:off x="2605662" y="4916094"/>
                <a:ext cx="1280244" cy="731512"/>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and apprentices understand apprenticeship requirements</a:t>
                </a:r>
              </a:p>
            </p:txBody>
          </p:sp>
          <p:cxnSp>
            <p:nvCxnSpPr>
              <p:cNvPr id="147" name="Straight Connector 146">
                <a:extLst>
                  <a:ext uri="{FF2B5EF4-FFF2-40B4-BE49-F238E27FC236}">
                    <a16:creationId xmlns:a16="http://schemas.microsoft.com/office/drawing/2014/main" id="{A4B94B3B-CFDB-A0E2-93EC-CB2FC92F6BB8}"/>
                  </a:ext>
                </a:extLst>
              </p:cNvPr>
              <p:cNvCxnSpPr>
                <a:cxnSpLocks/>
              </p:cNvCxnSpPr>
              <p:nvPr/>
            </p:nvCxnSpPr>
            <p:spPr>
              <a:xfrm>
                <a:off x="2488661" y="4937889"/>
                <a:ext cx="0" cy="661633"/>
              </a:xfrm>
              <a:prstGeom prst="line">
                <a:avLst/>
              </a:prstGeom>
              <a:noFill/>
              <a:ln w="28575" cap="flat" cmpd="sng" algn="ctr">
                <a:solidFill>
                  <a:srgbClr val="2C5B66"/>
                </a:solidFill>
                <a:prstDash val="solid"/>
                <a:miter lim="800000"/>
              </a:ln>
              <a:effectLst/>
            </p:spPr>
          </p:cxnSp>
        </p:grpSp>
        <p:grpSp>
          <p:nvGrpSpPr>
            <p:cNvPr id="53" name="Group 52">
              <a:extLst>
                <a:ext uri="{FF2B5EF4-FFF2-40B4-BE49-F238E27FC236}">
                  <a16:creationId xmlns:a16="http://schemas.microsoft.com/office/drawing/2014/main" id="{16EA0A8E-3401-1358-1637-71094117FE31}"/>
                </a:ext>
              </a:extLst>
            </p:cNvPr>
            <p:cNvGrpSpPr/>
            <p:nvPr/>
          </p:nvGrpSpPr>
          <p:grpSpPr>
            <a:xfrm>
              <a:off x="4397949" y="4869116"/>
              <a:ext cx="1305273" cy="877814"/>
              <a:chOff x="4486849" y="4910654"/>
              <a:chExt cx="1305273" cy="877814"/>
            </a:xfrm>
          </p:grpSpPr>
          <p:sp>
            <p:nvSpPr>
              <p:cNvPr id="144" name="Rectangle: Rounded Corners 61">
                <a:extLst>
                  <a:ext uri="{FF2B5EF4-FFF2-40B4-BE49-F238E27FC236}">
                    <a16:creationId xmlns:a16="http://schemas.microsoft.com/office/drawing/2014/main" id="{80DF11EC-2D4B-A70A-80BC-6D073185771B}"/>
                  </a:ext>
                </a:extLst>
              </p:cNvPr>
              <p:cNvSpPr/>
              <p:nvPr/>
            </p:nvSpPr>
            <p:spPr>
              <a:xfrm>
                <a:off x="4612041" y="4910654"/>
                <a:ext cx="1180081" cy="87781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create a safe and comfortable learning environment</a:t>
                </a:r>
              </a:p>
            </p:txBody>
          </p:sp>
          <p:cxnSp>
            <p:nvCxnSpPr>
              <p:cNvPr id="145" name="Straight Connector 144">
                <a:extLst>
                  <a:ext uri="{FF2B5EF4-FFF2-40B4-BE49-F238E27FC236}">
                    <a16:creationId xmlns:a16="http://schemas.microsoft.com/office/drawing/2014/main" id="{C1ACC271-A2A5-8BFD-7524-7E6E4055577C}"/>
                  </a:ext>
                </a:extLst>
              </p:cNvPr>
              <p:cNvCxnSpPr>
                <a:cxnSpLocks/>
              </p:cNvCxnSpPr>
              <p:nvPr/>
            </p:nvCxnSpPr>
            <p:spPr>
              <a:xfrm>
                <a:off x="4486849" y="4919035"/>
                <a:ext cx="0" cy="821889"/>
              </a:xfrm>
              <a:prstGeom prst="line">
                <a:avLst/>
              </a:prstGeom>
              <a:noFill/>
              <a:ln w="28575" cap="flat" cmpd="sng" algn="ctr">
                <a:solidFill>
                  <a:srgbClr val="00A99D"/>
                </a:solidFill>
                <a:prstDash val="solid"/>
                <a:miter lim="800000"/>
              </a:ln>
              <a:effectLst/>
            </p:spPr>
          </p:cxnSp>
        </p:grpSp>
        <p:grpSp>
          <p:nvGrpSpPr>
            <p:cNvPr id="54" name="Group 53">
              <a:extLst>
                <a:ext uri="{FF2B5EF4-FFF2-40B4-BE49-F238E27FC236}">
                  <a16:creationId xmlns:a16="http://schemas.microsoft.com/office/drawing/2014/main" id="{AECCE4F6-F10D-E17F-A618-160F210C55C4}"/>
                </a:ext>
              </a:extLst>
            </p:cNvPr>
            <p:cNvGrpSpPr/>
            <p:nvPr/>
          </p:nvGrpSpPr>
          <p:grpSpPr>
            <a:xfrm>
              <a:off x="2374361" y="5723136"/>
              <a:ext cx="1408055" cy="585208"/>
              <a:chOff x="2488661" y="5840874"/>
              <a:chExt cx="1408055" cy="585208"/>
            </a:xfrm>
          </p:grpSpPr>
          <p:sp>
            <p:nvSpPr>
              <p:cNvPr id="142" name="Rectangle: Rounded Corners 60">
                <a:extLst>
                  <a:ext uri="{FF2B5EF4-FFF2-40B4-BE49-F238E27FC236}">
                    <a16:creationId xmlns:a16="http://schemas.microsoft.com/office/drawing/2014/main" id="{7D142DE2-1AF4-905C-6335-1E87F0825250}"/>
                  </a:ext>
                </a:extLst>
              </p:cNvPr>
              <p:cNvSpPr/>
              <p:nvPr/>
            </p:nvSpPr>
            <p:spPr>
              <a:xfrm>
                <a:off x="2605662" y="5840874"/>
                <a:ext cx="12910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are motivated to learn and employers to teach</a:t>
                </a:r>
              </a:p>
            </p:txBody>
          </p:sp>
          <p:cxnSp>
            <p:nvCxnSpPr>
              <p:cNvPr id="143" name="Straight Connector 142">
                <a:extLst>
                  <a:ext uri="{FF2B5EF4-FFF2-40B4-BE49-F238E27FC236}">
                    <a16:creationId xmlns:a16="http://schemas.microsoft.com/office/drawing/2014/main" id="{0028683E-0D5F-D900-AC2B-11BEE08BEACA}"/>
                  </a:ext>
                </a:extLst>
              </p:cNvPr>
              <p:cNvCxnSpPr>
                <a:cxnSpLocks/>
              </p:cNvCxnSpPr>
              <p:nvPr/>
            </p:nvCxnSpPr>
            <p:spPr>
              <a:xfrm>
                <a:off x="2488661" y="5852289"/>
                <a:ext cx="0" cy="548511"/>
              </a:xfrm>
              <a:prstGeom prst="line">
                <a:avLst/>
              </a:prstGeom>
              <a:noFill/>
              <a:ln w="28575" cap="flat" cmpd="sng" algn="ctr">
                <a:solidFill>
                  <a:srgbClr val="2C5B66"/>
                </a:solidFill>
                <a:prstDash val="solid"/>
                <a:miter lim="800000"/>
              </a:ln>
              <a:effectLst/>
            </p:spPr>
          </p:cxnSp>
        </p:grpSp>
        <p:grpSp>
          <p:nvGrpSpPr>
            <p:cNvPr id="55" name="Group 54">
              <a:extLst>
                <a:ext uri="{FF2B5EF4-FFF2-40B4-BE49-F238E27FC236}">
                  <a16:creationId xmlns:a16="http://schemas.microsoft.com/office/drawing/2014/main" id="{989D72F6-9127-D30D-A6EA-00A9E90F0D44}"/>
                </a:ext>
              </a:extLst>
            </p:cNvPr>
            <p:cNvGrpSpPr/>
            <p:nvPr/>
          </p:nvGrpSpPr>
          <p:grpSpPr>
            <a:xfrm>
              <a:off x="6302752" y="4874556"/>
              <a:ext cx="1330200" cy="585209"/>
              <a:chOff x="6429752" y="4916094"/>
              <a:chExt cx="1330200" cy="585209"/>
            </a:xfrm>
          </p:grpSpPr>
          <p:sp>
            <p:nvSpPr>
              <p:cNvPr id="140" name="Rectangle: Rounded Corners 64">
                <a:extLst>
                  <a:ext uri="{FF2B5EF4-FFF2-40B4-BE49-F238E27FC236}">
                    <a16:creationId xmlns:a16="http://schemas.microsoft.com/office/drawing/2014/main" id="{7D580A0D-D64D-C299-67B8-00EBE42994B4}"/>
                  </a:ext>
                </a:extLst>
              </p:cNvPr>
              <p:cNvSpPr/>
              <p:nvPr/>
            </p:nvSpPr>
            <p:spPr>
              <a:xfrm>
                <a:off x="6537735" y="4916094"/>
                <a:ext cx="1222217" cy="585209"/>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recognise and reward apprentices’ progression</a:t>
                </a:r>
              </a:p>
            </p:txBody>
          </p:sp>
          <p:cxnSp>
            <p:nvCxnSpPr>
              <p:cNvPr id="141" name="Straight Connector 140">
                <a:extLst>
                  <a:ext uri="{FF2B5EF4-FFF2-40B4-BE49-F238E27FC236}">
                    <a16:creationId xmlns:a16="http://schemas.microsoft.com/office/drawing/2014/main" id="{D79490B3-6A78-07B3-3B99-BDC2EE8167FF}"/>
                  </a:ext>
                </a:extLst>
              </p:cNvPr>
              <p:cNvCxnSpPr>
                <a:cxnSpLocks/>
              </p:cNvCxnSpPr>
              <p:nvPr/>
            </p:nvCxnSpPr>
            <p:spPr>
              <a:xfrm>
                <a:off x="6429752" y="4919035"/>
                <a:ext cx="0" cy="557938"/>
              </a:xfrm>
              <a:prstGeom prst="line">
                <a:avLst/>
              </a:prstGeom>
              <a:noFill/>
              <a:ln w="28575" cap="flat" cmpd="sng" algn="ctr">
                <a:solidFill>
                  <a:srgbClr val="66686D"/>
                </a:solidFill>
                <a:prstDash val="solid"/>
                <a:miter lim="800000"/>
              </a:ln>
              <a:effectLst/>
            </p:spPr>
          </p:cxnSp>
        </p:grpSp>
        <p:grpSp>
          <p:nvGrpSpPr>
            <p:cNvPr id="56" name="Group 55">
              <a:extLst>
                <a:ext uri="{FF2B5EF4-FFF2-40B4-BE49-F238E27FC236}">
                  <a16:creationId xmlns:a16="http://schemas.microsoft.com/office/drawing/2014/main" id="{49661142-F4B6-7CF1-77D9-F36B704581E8}"/>
                </a:ext>
              </a:extLst>
            </p:cNvPr>
            <p:cNvGrpSpPr/>
            <p:nvPr/>
          </p:nvGrpSpPr>
          <p:grpSpPr>
            <a:xfrm>
              <a:off x="6302752" y="5671050"/>
              <a:ext cx="1367984" cy="587629"/>
              <a:chOff x="6429752" y="5852288"/>
              <a:chExt cx="1367984" cy="587629"/>
            </a:xfrm>
          </p:grpSpPr>
          <p:sp>
            <p:nvSpPr>
              <p:cNvPr id="138" name="Rectangle: Rounded Corners 65">
                <a:extLst>
                  <a:ext uri="{FF2B5EF4-FFF2-40B4-BE49-F238E27FC236}">
                    <a16:creationId xmlns:a16="http://schemas.microsoft.com/office/drawing/2014/main" id="{F2B5F49A-29B1-8C50-5DBF-C7E23513BC4A}"/>
                  </a:ext>
                </a:extLst>
              </p:cNvPr>
              <p:cNvSpPr/>
              <p:nvPr/>
            </p:nvSpPr>
            <p:spPr>
              <a:xfrm>
                <a:off x="6537735" y="5854709"/>
                <a:ext cx="1260001"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understand how to balance “training” and “producing”</a:t>
                </a:r>
              </a:p>
            </p:txBody>
          </p:sp>
          <p:cxnSp>
            <p:nvCxnSpPr>
              <p:cNvPr id="139" name="Straight Connector 138">
                <a:extLst>
                  <a:ext uri="{FF2B5EF4-FFF2-40B4-BE49-F238E27FC236}">
                    <a16:creationId xmlns:a16="http://schemas.microsoft.com/office/drawing/2014/main" id="{3671A0D1-693B-402A-4183-B3F4C7CA743B}"/>
                  </a:ext>
                </a:extLst>
              </p:cNvPr>
              <p:cNvCxnSpPr>
                <a:cxnSpLocks/>
              </p:cNvCxnSpPr>
              <p:nvPr/>
            </p:nvCxnSpPr>
            <p:spPr>
              <a:xfrm>
                <a:off x="6429752" y="5852288"/>
                <a:ext cx="0" cy="557938"/>
              </a:xfrm>
              <a:prstGeom prst="line">
                <a:avLst/>
              </a:prstGeom>
              <a:noFill/>
              <a:ln w="28575" cap="flat" cmpd="sng" algn="ctr">
                <a:solidFill>
                  <a:srgbClr val="66686D"/>
                </a:solidFill>
                <a:prstDash val="solid"/>
                <a:miter lim="800000"/>
              </a:ln>
              <a:effectLst/>
            </p:spPr>
          </p:cxnSp>
        </p:grpSp>
        <p:grpSp>
          <p:nvGrpSpPr>
            <p:cNvPr id="57" name="Group 56">
              <a:extLst>
                <a:ext uri="{FF2B5EF4-FFF2-40B4-BE49-F238E27FC236}">
                  <a16:creationId xmlns:a16="http://schemas.microsoft.com/office/drawing/2014/main" id="{9B7BC5AE-C035-8D96-3EEB-AD49837172A6}"/>
                </a:ext>
              </a:extLst>
            </p:cNvPr>
            <p:cNvGrpSpPr/>
            <p:nvPr/>
          </p:nvGrpSpPr>
          <p:grpSpPr>
            <a:xfrm>
              <a:off x="8216361" y="4792916"/>
              <a:ext cx="1318879" cy="585208"/>
              <a:chOff x="8356061" y="4910654"/>
              <a:chExt cx="1318879" cy="585208"/>
            </a:xfrm>
          </p:grpSpPr>
          <p:sp>
            <p:nvSpPr>
              <p:cNvPr id="136" name="Rectangle: Rounded Corners 67">
                <a:extLst>
                  <a:ext uri="{FF2B5EF4-FFF2-40B4-BE49-F238E27FC236}">
                    <a16:creationId xmlns:a16="http://schemas.microsoft.com/office/drawing/2014/main" id="{77BC096C-E7DA-72B3-B371-D2ADCDDB8F8B}"/>
                  </a:ext>
                </a:extLst>
              </p:cNvPr>
              <p:cNvSpPr/>
              <p:nvPr/>
            </p:nvSpPr>
            <p:spPr>
              <a:xfrm>
                <a:off x="8472386" y="4910654"/>
                <a:ext cx="1202554"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understand the limits of their capability</a:t>
                </a:r>
              </a:p>
            </p:txBody>
          </p:sp>
          <p:cxnSp>
            <p:nvCxnSpPr>
              <p:cNvPr id="137" name="Straight Connector 136">
                <a:extLst>
                  <a:ext uri="{FF2B5EF4-FFF2-40B4-BE49-F238E27FC236}">
                    <a16:creationId xmlns:a16="http://schemas.microsoft.com/office/drawing/2014/main" id="{427A11FC-9751-E822-6077-9476562A9C04}"/>
                  </a:ext>
                </a:extLst>
              </p:cNvPr>
              <p:cNvCxnSpPr>
                <a:cxnSpLocks/>
              </p:cNvCxnSpPr>
              <p:nvPr/>
            </p:nvCxnSpPr>
            <p:spPr>
              <a:xfrm>
                <a:off x="8356061" y="4919035"/>
                <a:ext cx="0" cy="567364"/>
              </a:xfrm>
              <a:prstGeom prst="line">
                <a:avLst/>
              </a:prstGeom>
              <a:noFill/>
              <a:ln w="28575" cap="flat" cmpd="sng" algn="ctr">
                <a:solidFill>
                  <a:srgbClr val="F05326"/>
                </a:solidFill>
                <a:prstDash val="solid"/>
                <a:miter lim="800000"/>
              </a:ln>
              <a:effectLst/>
            </p:spPr>
          </p:cxnSp>
        </p:grpSp>
        <p:grpSp>
          <p:nvGrpSpPr>
            <p:cNvPr id="58" name="Group 57">
              <a:extLst>
                <a:ext uri="{FF2B5EF4-FFF2-40B4-BE49-F238E27FC236}">
                  <a16:creationId xmlns:a16="http://schemas.microsoft.com/office/drawing/2014/main" id="{7F181326-5463-2A12-75DF-11D8F8870097}"/>
                </a:ext>
              </a:extLst>
            </p:cNvPr>
            <p:cNvGrpSpPr/>
            <p:nvPr/>
          </p:nvGrpSpPr>
          <p:grpSpPr>
            <a:xfrm>
              <a:off x="8216361" y="5575838"/>
              <a:ext cx="1318879" cy="292604"/>
              <a:chOff x="8356061" y="5858676"/>
              <a:chExt cx="1318879" cy="292604"/>
            </a:xfrm>
          </p:grpSpPr>
          <p:sp>
            <p:nvSpPr>
              <p:cNvPr id="134" name="Rectangle: Rounded Corners 68">
                <a:extLst>
                  <a:ext uri="{FF2B5EF4-FFF2-40B4-BE49-F238E27FC236}">
                    <a16:creationId xmlns:a16="http://schemas.microsoft.com/office/drawing/2014/main" id="{15C88AF4-F9D2-24F3-1865-35C26538390B}"/>
                  </a:ext>
                </a:extLst>
              </p:cNvPr>
              <p:cNvSpPr/>
              <p:nvPr/>
            </p:nvSpPr>
            <p:spPr>
              <a:xfrm>
                <a:off x="8472386" y="5858676"/>
                <a:ext cx="1202554"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Apprentices have realistic goals</a:t>
                </a:r>
              </a:p>
            </p:txBody>
          </p:sp>
          <p:cxnSp>
            <p:nvCxnSpPr>
              <p:cNvPr id="135" name="Straight Connector 134">
                <a:extLst>
                  <a:ext uri="{FF2B5EF4-FFF2-40B4-BE49-F238E27FC236}">
                    <a16:creationId xmlns:a16="http://schemas.microsoft.com/office/drawing/2014/main" id="{2C89E985-BB74-47B5-FCEB-E4AF721A98CF}"/>
                  </a:ext>
                </a:extLst>
              </p:cNvPr>
              <p:cNvCxnSpPr>
                <a:cxnSpLocks/>
              </p:cNvCxnSpPr>
              <p:nvPr/>
            </p:nvCxnSpPr>
            <p:spPr>
              <a:xfrm>
                <a:off x="8356061" y="5861715"/>
                <a:ext cx="0" cy="265708"/>
              </a:xfrm>
              <a:prstGeom prst="line">
                <a:avLst/>
              </a:prstGeom>
              <a:noFill/>
              <a:ln w="28575" cap="flat" cmpd="sng" algn="ctr">
                <a:solidFill>
                  <a:srgbClr val="F05326"/>
                </a:solidFill>
                <a:prstDash val="solid"/>
                <a:miter lim="800000"/>
              </a:ln>
              <a:effectLst/>
            </p:spPr>
          </p:cxnSp>
        </p:grpSp>
        <p:grpSp>
          <p:nvGrpSpPr>
            <p:cNvPr id="59" name="Group 58">
              <a:extLst>
                <a:ext uri="{FF2B5EF4-FFF2-40B4-BE49-F238E27FC236}">
                  <a16:creationId xmlns:a16="http://schemas.microsoft.com/office/drawing/2014/main" id="{19A5C6CB-3402-BC87-7C70-7746FCE8A3AC}"/>
                </a:ext>
              </a:extLst>
            </p:cNvPr>
            <p:cNvGrpSpPr/>
            <p:nvPr/>
          </p:nvGrpSpPr>
          <p:grpSpPr>
            <a:xfrm>
              <a:off x="10156286" y="4792915"/>
              <a:ext cx="1435639" cy="585208"/>
              <a:chOff x="10308686" y="4910653"/>
              <a:chExt cx="1435639" cy="585208"/>
            </a:xfrm>
          </p:grpSpPr>
          <p:sp>
            <p:nvSpPr>
              <p:cNvPr id="132" name="Rectangle: Rounded Corners 70">
                <a:extLst>
                  <a:ext uri="{FF2B5EF4-FFF2-40B4-BE49-F238E27FC236}">
                    <a16:creationId xmlns:a16="http://schemas.microsoft.com/office/drawing/2014/main" id="{F3B9618F-D158-C779-2FD5-C1A70B4B4E3D}"/>
                  </a:ext>
                </a:extLst>
              </p:cNvPr>
              <p:cNvSpPr/>
              <p:nvPr/>
            </p:nvSpPr>
            <p:spPr>
              <a:xfrm>
                <a:off x="10413838" y="4910653"/>
                <a:ext cx="1330487" cy="585208"/>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continue to learn and expand their expertise</a:t>
                </a:r>
              </a:p>
            </p:txBody>
          </p:sp>
          <p:cxnSp>
            <p:nvCxnSpPr>
              <p:cNvPr id="133" name="Straight Connector 132">
                <a:extLst>
                  <a:ext uri="{FF2B5EF4-FFF2-40B4-BE49-F238E27FC236}">
                    <a16:creationId xmlns:a16="http://schemas.microsoft.com/office/drawing/2014/main" id="{9180D804-5326-C890-5878-F084F17B7CD2}"/>
                  </a:ext>
                </a:extLst>
              </p:cNvPr>
              <p:cNvCxnSpPr>
                <a:cxnSpLocks/>
              </p:cNvCxnSpPr>
              <p:nvPr/>
            </p:nvCxnSpPr>
            <p:spPr>
              <a:xfrm>
                <a:off x="10308686" y="4919035"/>
                <a:ext cx="0" cy="548511"/>
              </a:xfrm>
              <a:prstGeom prst="line">
                <a:avLst/>
              </a:prstGeom>
              <a:noFill/>
              <a:ln w="28575" cap="flat" cmpd="sng" algn="ctr">
                <a:solidFill>
                  <a:srgbClr val="E2E228"/>
                </a:solidFill>
                <a:prstDash val="solid"/>
                <a:miter lim="800000"/>
              </a:ln>
              <a:effectLst/>
            </p:spPr>
          </p:cxnSp>
        </p:grpSp>
        <p:grpSp>
          <p:nvGrpSpPr>
            <p:cNvPr id="60" name="Group 59">
              <a:extLst>
                <a:ext uri="{FF2B5EF4-FFF2-40B4-BE49-F238E27FC236}">
                  <a16:creationId xmlns:a16="http://schemas.microsoft.com/office/drawing/2014/main" id="{9BEE6304-8533-C4DB-F023-70B696F7778F}"/>
                </a:ext>
              </a:extLst>
            </p:cNvPr>
            <p:cNvGrpSpPr/>
            <p:nvPr/>
          </p:nvGrpSpPr>
          <p:grpSpPr>
            <a:xfrm>
              <a:off x="10156286" y="5575838"/>
              <a:ext cx="1464214" cy="292604"/>
              <a:chOff x="10308686" y="5854708"/>
              <a:chExt cx="1464214" cy="292604"/>
            </a:xfrm>
          </p:grpSpPr>
          <p:sp>
            <p:nvSpPr>
              <p:cNvPr id="130" name="Rectangle: Rounded Corners 71">
                <a:extLst>
                  <a:ext uri="{FF2B5EF4-FFF2-40B4-BE49-F238E27FC236}">
                    <a16:creationId xmlns:a16="http://schemas.microsoft.com/office/drawing/2014/main" id="{33767447-4648-905C-BD25-E58C06334F85}"/>
                  </a:ext>
                </a:extLst>
              </p:cNvPr>
              <p:cNvSpPr/>
              <p:nvPr/>
            </p:nvSpPr>
            <p:spPr>
              <a:xfrm>
                <a:off x="10413838" y="5854708"/>
                <a:ext cx="1359062" cy="292604"/>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Qualified tradespeople begin to teach</a:t>
                </a:r>
              </a:p>
            </p:txBody>
          </p:sp>
          <p:cxnSp>
            <p:nvCxnSpPr>
              <p:cNvPr id="131" name="Straight Connector 130">
                <a:extLst>
                  <a:ext uri="{FF2B5EF4-FFF2-40B4-BE49-F238E27FC236}">
                    <a16:creationId xmlns:a16="http://schemas.microsoft.com/office/drawing/2014/main" id="{C30F88A5-4CC5-F7E6-C4BB-4D06B1EF6080}"/>
                  </a:ext>
                </a:extLst>
              </p:cNvPr>
              <p:cNvCxnSpPr>
                <a:cxnSpLocks/>
              </p:cNvCxnSpPr>
              <p:nvPr/>
            </p:nvCxnSpPr>
            <p:spPr>
              <a:xfrm>
                <a:off x="10308686" y="5871142"/>
                <a:ext cx="0" cy="246854"/>
              </a:xfrm>
              <a:prstGeom prst="line">
                <a:avLst/>
              </a:prstGeom>
              <a:noFill/>
              <a:ln w="28575" cap="flat" cmpd="sng" algn="ctr">
                <a:solidFill>
                  <a:srgbClr val="E2E228"/>
                </a:solidFill>
                <a:prstDash val="solid"/>
                <a:miter lim="800000"/>
              </a:ln>
              <a:effectLst/>
            </p:spPr>
          </p:cxnSp>
        </p:grpSp>
        <p:grpSp>
          <p:nvGrpSpPr>
            <p:cNvPr id="61" name="Group 60">
              <a:extLst>
                <a:ext uri="{FF2B5EF4-FFF2-40B4-BE49-F238E27FC236}">
                  <a16:creationId xmlns:a16="http://schemas.microsoft.com/office/drawing/2014/main" id="{53CA021C-5ACC-86B1-C73F-B7FA69050F68}"/>
                </a:ext>
              </a:extLst>
            </p:cNvPr>
            <p:cNvGrpSpPr/>
            <p:nvPr/>
          </p:nvGrpSpPr>
          <p:grpSpPr>
            <a:xfrm>
              <a:off x="4397949" y="5906707"/>
              <a:ext cx="1459083" cy="438907"/>
              <a:chOff x="4486849" y="5846645"/>
              <a:chExt cx="1459083" cy="438907"/>
            </a:xfrm>
          </p:grpSpPr>
          <p:sp>
            <p:nvSpPr>
              <p:cNvPr id="128" name="Rectangle: Rounded Corners 72">
                <a:extLst>
                  <a:ext uri="{FF2B5EF4-FFF2-40B4-BE49-F238E27FC236}">
                    <a16:creationId xmlns:a16="http://schemas.microsoft.com/office/drawing/2014/main" id="{CFB70EF0-C5CD-5DA2-CB33-D4F8875B4D73}"/>
                  </a:ext>
                </a:extLst>
              </p:cNvPr>
              <p:cNvSpPr/>
              <p:nvPr/>
            </p:nvSpPr>
            <p:spPr>
              <a:xfrm>
                <a:off x="4612039" y="5846645"/>
                <a:ext cx="1333893" cy="438907"/>
              </a:xfrm>
              <a:prstGeom prst="roundRect">
                <a:avLst>
                  <a:gd name="adj" fmla="val 0"/>
                </a:avLst>
              </a:prstGeom>
              <a:solidFill>
                <a:sysClr val="window" lastClr="FFFFFF"/>
              </a:solidFill>
              <a:ln w="1270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NZ" sz="750" u="none" strike="noStrike" kern="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Employers are able to teach and apprentices to learn</a:t>
                </a:r>
              </a:p>
            </p:txBody>
          </p:sp>
          <p:cxnSp>
            <p:nvCxnSpPr>
              <p:cNvPr id="129" name="Straight Connector 128">
                <a:extLst>
                  <a:ext uri="{FF2B5EF4-FFF2-40B4-BE49-F238E27FC236}">
                    <a16:creationId xmlns:a16="http://schemas.microsoft.com/office/drawing/2014/main" id="{64882EE9-DADC-19E2-B65C-D29B9C0E4166}"/>
                  </a:ext>
                </a:extLst>
              </p:cNvPr>
              <p:cNvCxnSpPr>
                <a:cxnSpLocks/>
              </p:cNvCxnSpPr>
              <p:nvPr/>
            </p:nvCxnSpPr>
            <p:spPr>
              <a:xfrm>
                <a:off x="4486849" y="5861715"/>
                <a:ext cx="0" cy="407110"/>
              </a:xfrm>
              <a:prstGeom prst="line">
                <a:avLst/>
              </a:prstGeom>
              <a:noFill/>
              <a:ln w="28575" cap="flat" cmpd="sng" algn="ctr">
                <a:solidFill>
                  <a:srgbClr val="00A99D"/>
                </a:solidFill>
                <a:prstDash val="solid"/>
                <a:miter lim="800000"/>
              </a:ln>
              <a:effectLst/>
            </p:spPr>
          </p:cxnSp>
        </p:grpSp>
        <mc:AlternateContent xmlns:mc="http://schemas.openxmlformats.org/markup-compatibility/2006" xmlns:p14="http://schemas.microsoft.com/office/powerpoint/2010/main">
          <mc:Choice Requires="p14">
            <p:contentPart p14:bwMode="auto" r:id="rId3">
              <p14:nvContentPartPr>
                <p14:cNvPr id="62" name="Ink 61">
                  <a:extLst>
                    <a:ext uri="{FF2B5EF4-FFF2-40B4-BE49-F238E27FC236}">
                      <a16:creationId xmlns:a16="http://schemas.microsoft.com/office/drawing/2014/main" id="{CE1CC73D-B4BD-23B6-15B5-562563E68E55}"/>
                    </a:ext>
                  </a:extLst>
                </p14:cNvPr>
                <p14:cNvContentPartPr/>
                <p14:nvPr/>
              </p14:nvContentPartPr>
              <p14:xfrm>
                <a:off x="8726720" y="7044120"/>
                <a:ext cx="360" cy="360"/>
              </p14:xfrm>
            </p:contentPart>
          </mc:Choice>
          <mc:Fallback xmlns="">
            <p:pic>
              <p:nvPicPr>
                <p:cNvPr id="62" name="Ink 61">
                  <a:extLst>
                    <a:ext uri="{FF2B5EF4-FFF2-40B4-BE49-F238E27FC236}">
                      <a16:creationId xmlns:a16="http://schemas.microsoft.com/office/drawing/2014/main" id="{CE1CC73D-B4BD-23B6-15B5-562563E68E55}"/>
                    </a:ext>
                  </a:extLst>
                </p:cNvPr>
                <p:cNvPicPr/>
                <p:nvPr/>
              </p:nvPicPr>
              <p:blipFill>
                <a:blip r:embed="rId5"/>
                <a:stretch>
                  <a:fillRect/>
                </a:stretch>
              </p:blipFill>
              <p:spPr>
                <a:xfrm>
                  <a:off x="8717720" y="70351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3" name="Ink 62">
                  <a:extLst>
                    <a:ext uri="{FF2B5EF4-FFF2-40B4-BE49-F238E27FC236}">
                      <a16:creationId xmlns:a16="http://schemas.microsoft.com/office/drawing/2014/main" id="{B9A1B63C-8DDD-B708-5958-BDEB56F908BB}"/>
                    </a:ext>
                  </a:extLst>
                </p14:cNvPr>
                <p14:cNvContentPartPr/>
                <p14:nvPr/>
              </p14:nvContentPartPr>
              <p14:xfrm>
                <a:off x="10952960" y="166320"/>
                <a:ext cx="360" cy="360"/>
              </p14:xfrm>
            </p:contentPart>
          </mc:Choice>
          <mc:Fallback xmlns="">
            <p:pic>
              <p:nvPicPr>
                <p:cNvPr id="63" name="Ink 62">
                  <a:extLst>
                    <a:ext uri="{FF2B5EF4-FFF2-40B4-BE49-F238E27FC236}">
                      <a16:creationId xmlns:a16="http://schemas.microsoft.com/office/drawing/2014/main" id="{B9A1B63C-8DDD-B708-5958-BDEB56F908BB}"/>
                    </a:ext>
                  </a:extLst>
                </p:cNvPr>
                <p:cNvPicPr/>
                <p:nvPr/>
              </p:nvPicPr>
              <p:blipFill>
                <a:blip r:embed="rId5"/>
                <a:stretch>
                  <a:fillRect/>
                </a:stretch>
              </p:blipFill>
              <p:spPr>
                <a:xfrm>
                  <a:off x="10943960" y="157320"/>
                  <a:ext cx="18000" cy="18000"/>
                </a:xfrm>
                <a:prstGeom prst="rect">
                  <a:avLst/>
                </a:prstGeom>
              </p:spPr>
            </p:pic>
          </mc:Fallback>
        </mc:AlternateContent>
      </p:grpSp>
    </p:spTree>
    <p:extLst>
      <p:ext uri="{BB962C8B-B14F-4D97-AF65-F5344CB8AC3E}">
        <p14:creationId xmlns:p14="http://schemas.microsoft.com/office/powerpoint/2010/main" val="3237545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392F5D-2934-F08D-5BF2-F993282FE47F}"/>
              </a:ext>
            </a:extLst>
          </p:cNvPr>
          <p:cNvSpPr>
            <a:spLocks noGrp="1"/>
          </p:cNvSpPr>
          <p:nvPr>
            <p:ph type="ftr" sz="quarter" idx="3"/>
          </p:nvPr>
        </p:nvSpPr>
        <p:spPr/>
        <p:txBody>
          <a:bodyPr/>
          <a:lstStyle/>
          <a:p>
            <a:r>
              <a:rPr lang="en-US"/>
              <a:t>Apprenticeship Toolkit</a:t>
            </a:r>
          </a:p>
        </p:txBody>
      </p:sp>
      <p:sp>
        <p:nvSpPr>
          <p:cNvPr id="3" name="Slide Number Placeholder 2">
            <a:extLst>
              <a:ext uri="{FF2B5EF4-FFF2-40B4-BE49-F238E27FC236}">
                <a16:creationId xmlns:a16="http://schemas.microsoft.com/office/drawing/2014/main" id="{75D7DBE0-386A-B368-64BD-E727FD001A33}"/>
              </a:ext>
            </a:extLst>
          </p:cNvPr>
          <p:cNvSpPr>
            <a:spLocks noGrp="1"/>
          </p:cNvSpPr>
          <p:nvPr>
            <p:ph type="sldNum" sz="quarter" idx="4"/>
          </p:nvPr>
        </p:nvSpPr>
        <p:spPr/>
        <p:txBody>
          <a:bodyPr/>
          <a:lstStyle/>
          <a:p>
            <a:fld id="{1DF4AAA5-C268-2745-B477-E8FB4AEBEA9C}" type="slidenum">
              <a:rPr lang="en-US" smtClean="0"/>
              <a:pPr/>
              <a:t>46</a:t>
            </a:fld>
            <a:endParaRPr lang="en-US"/>
          </a:p>
        </p:txBody>
      </p:sp>
      <p:sp>
        <p:nvSpPr>
          <p:cNvPr id="8" name="TextBox 7">
            <a:extLst>
              <a:ext uri="{FF2B5EF4-FFF2-40B4-BE49-F238E27FC236}">
                <a16:creationId xmlns:a16="http://schemas.microsoft.com/office/drawing/2014/main" id="{1920D449-08FC-98E1-5A45-196AC8581D4F}"/>
              </a:ext>
            </a:extLst>
          </p:cNvPr>
          <p:cNvSpPr txBox="1"/>
          <p:nvPr/>
        </p:nvSpPr>
        <p:spPr>
          <a:xfrm>
            <a:off x="381000" y="1001783"/>
            <a:ext cx="9180513" cy="1772948"/>
          </a:xfrm>
          <a:prstGeom prst="rect">
            <a:avLst/>
          </a:prstGeom>
          <a:noFill/>
        </p:spPr>
        <p:txBody>
          <a:bodyPr wrap="square" lIns="0" tIns="0" rIns="0" bIns="0" numCol="3" spcCol="360000" rtlCol="0">
            <a:noAutofit/>
          </a:bodyPr>
          <a:lstStyle/>
          <a:p>
            <a:pPr>
              <a:lnSpc>
                <a:spcPts val="1300"/>
              </a:lnSpc>
              <a:spcAft>
                <a:spcPts val="600"/>
              </a:spcAft>
            </a:pPr>
            <a:r>
              <a:rPr lang="en-NZ" sz="1000">
                <a:latin typeface="Segoe UI" panose="020B0502040204020203" pitchFamily="34" charset="0"/>
                <a:cs typeface="Segoe UI" panose="020B0502040204020203" pitchFamily="34" charset="0"/>
              </a:rPr>
              <a:t>Collectively, the tools in this toolkit address all the mechanisms of change shown in the diagram on the previous page. According to the Theory of Change, if you apply these tools, your apprentices will progress more quickly through the six stages of the apprenticeship process. </a:t>
            </a:r>
          </a:p>
          <a:p>
            <a:pPr>
              <a:lnSpc>
                <a:spcPts val="1300"/>
              </a:lnSpc>
              <a:spcAft>
                <a:spcPts val="600"/>
              </a:spcAft>
            </a:pPr>
            <a:r>
              <a:rPr lang="en-NZ" sz="1000">
                <a:latin typeface="Segoe UI" panose="020B0502040204020203" pitchFamily="34" charset="0"/>
                <a:cs typeface="Segoe UI" panose="020B0502040204020203" pitchFamily="34" charset="0"/>
              </a:rPr>
              <a:t>This is important because throughout most of an apprenticeship, the risk to the apprentice's employer increases, as the employer invests more time and money into training the apprentice than the employer receives as a result of charging out the apprentice's time. Towards the end of the apprenticeship this dynamic flips, with the apprentice earning the employer more money than they cost. The longer an apprentice stays with an employer post-qualification, the greater the total return on investment the employer receives from training the apprentice.</a:t>
            </a:r>
          </a:p>
          <a:p>
            <a:pPr>
              <a:lnSpc>
                <a:spcPts val="1300"/>
              </a:lnSpc>
              <a:spcAft>
                <a:spcPts val="600"/>
              </a:spcAft>
            </a:pPr>
            <a:r>
              <a:rPr lang="en-NZ" sz="1000">
                <a:latin typeface="Segoe UI" panose="020B0502040204020203" pitchFamily="34" charset="0"/>
                <a:cs typeface="Segoe UI" panose="020B0502040204020203" pitchFamily="34" charset="0"/>
              </a:rPr>
              <a:t>Another key dynamic is the impact of training an apprentice on a business' overall productivity. During the early stages of an apprenticeship, the overall productivity of the business decreases, as other staff are required to train and support the apprentice. However, at some point, this dynamic also flips, with the apprentice able to work relatively independently, freeing up other staff to work at their normal pace.</a:t>
            </a:r>
          </a:p>
          <a:p>
            <a:pPr>
              <a:lnSpc>
                <a:spcPts val="1300"/>
              </a:lnSpc>
              <a:spcAft>
                <a:spcPts val="600"/>
              </a:spcAft>
            </a:pPr>
            <a:r>
              <a:rPr lang="en-NZ" sz="1000">
                <a:latin typeface="Segoe UI" panose="020B0502040204020203" pitchFamily="34" charset="0"/>
                <a:cs typeface="Segoe UI" panose="020B0502040204020203" pitchFamily="34" charset="0"/>
              </a:rPr>
              <a:t>The diagram below shows the points at which risk starts to decrease, and productivity increases. Getting each apprentice to these points consistently and as quickly as possible is important for making apprenticeships sustainable.</a:t>
            </a:r>
          </a:p>
        </p:txBody>
      </p:sp>
      <p:grpSp>
        <p:nvGrpSpPr>
          <p:cNvPr id="4" name="Group 3">
            <a:extLst>
              <a:ext uri="{FF2B5EF4-FFF2-40B4-BE49-F238E27FC236}">
                <a16:creationId xmlns:a16="http://schemas.microsoft.com/office/drawing/2014/main" id="{BC138C22-DB57-2AC1-C9FD-40A63A25D4FA}"/>
              </a:ext>
            </a:extLst>
          </p:cNvPr>
          <p:cNvGrpSpPr>
            <a:grpSpLocks noChangeAspect="1"/>
          </p:cNvGrpSpPr>
          <p:nvPr/>
        </p:nvGrpSpPr>
        <p:grpSpPr>
          <a:xfrm>
            <a:off x="739747" y="3609798"/>
            <a:ext cx="8426506" cy="2404833"/>
            <a:chOff x="552245" y="2264583"/>
            <a:chExt cx="11087509" cy="3164254"/>
          </a:xfrm>
        </p:grpSpPr>
        <p:grpSp>
          <p:nvGrpSpPr>
            <p:cNvPr id="5" name="Group 4">
              <a:extLst>
                <a:ext uri="{FF2B5EF4-FFF2-40B4-BE49-F238E27FC236}">
                  <a16:creationId xmlns:a16="http://schemas.microsoft.com/office/drawing/2014/main" id="{4FFD0A74-4CF1-CF00-8253-450DBF189DD8}"/>
                </a:ext>
              </a:extLst>
            </p:cNvPr>
            <p:cNvGrpSpPr/>
            <p:nvPr/>
          </p:nvGrpSpPr>
          <p:grpSpPr>
            <a:xfrm>
              <a:off x="552245" y="2264583"/>
              <a:ext cx="11087509" cy="3164254"/>
              <a:chOff x="364263" y="1865087"/>
              <a:chExt cx="11087509" cy="3164254"/>
            </a:xfrm>
          </p:grpSpPr>
          <p:grpSp>
            <p:nvGrpSpPr>
              <p:cNvPr id="10" name="Group 9">
                <a:extLst>
                  <a:ext uri="{FF2B5EF4-FFF2-40B4-BE49-F238E27FC236}">
                    <a16:creationId xmlns:a16="http://schemas.microsoft.com/office/drawing/2014/main" id="{8D0F4676-5091-EC14-279A-E6BD6E57170D}"/>
                  </a:ext>
                </a:extLst>
              </p:cNvPr>
              <p:cNvGrpSpPr/>
              <p:nvPr/>
            </p:nvGrpSpPr>
            <p:grpSpPr>
              <a:xfrm>
                <a:off x="2961413" y="1877786"/>
                <a:ext cx="8458200" cy="2955471"/>
                <a:chOff x="2113688" y="1549400"/>
                <a:chExt cx="8458200" cy="3541486"/>
              </a:xfrm>
            </p:grpSpPr>
            <p:cxnSp>
              <p:nvCxnSpPr>
                <p:cNvPr id="28" name="Straight Connector 27">
                  <a:extLst>
                    <a:ext uri="{FF2B5EF4-FFF2-40B4-BE49-F238E27FC236}">
                      <a16:creationId xmlns:a16="http://schemas.microsoft.com/office/drawing/2014/main" id="{7519839F-6E0B-1A50-9198-57391639C754}"/>
                    </a:ext>
                  </a:extLst>
                </p:cNvPr>
                <p:cNvCxnSpPr/>
                <p:nvPr/>
              </p:nvCxnSpPr>
              <p:spPr>
                <a:xfrm>
                  <a:off x="35995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BFDB5C-22C0-3972-5950-CC34CA038EB4}"/>
                    </a:ext>
                  </a:extLst>
                </p:cNvPr>
                <p:cNvCxnSpPr/>
                <p:nvPr/>
              </p:nvCxnSpPr>
              <p:spPr>
                <a:xfrm>
                  <a:off x="50537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68C9C1-F9B0-93F5-195B-491195D4C058}"/>
                    </a:ext>
                  </a:extLst>
                </p:cNvPr>
                <p:cNvCxnSpPr/>
                <p:nvPr/>
              </p:nvCxnSpPr>
              <p:spPr>
                <a:xfrm>
                  <a:off x="656503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9F396-339C-37DF-4355-5A53B56C4AF9}"/>
                    </a:ext>
                  </a:extLst>
                </p:cNvPr>
                <p:cNvCxnSpPr/>
                <p:nvPr/>
              </p:nvCxnSpPr>
              <p:spPr>
                <a:xfrm>
                  <a:off x="803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632D9E-A527-759E-C8E2-6A60EEFFC4AD}"/>
                    </a:ext>
                  </a:extLst>
                </p:cNvPr>
                <p:cNvCxnSpPr/>
                <p:nvPr/>
              </p:nvCxnSpPr>
              <p:spPr>
                <a:xfrm>
                  <a:off x="95177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BEB03-CC57-67B8-62BF-93E26269C572}"/>
                    </a:ext>
                  </a:extLst>
                </p:cNvPr>
                <p:cNvCxnSpPr/>
                <p:nvPr/>
              </p:nvCxnSpPr>
              <p:spPr>
                <a:xfrm>
                  <a:off x="105718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CF216F-B2C3-2D78-69BF-CDB621781997}"/>
                    </a:ext>
                  </a:extLst>
                </p:cNvPr>
                <p:cNvCxnSpPr/>
                <p:nvPr/>
              </p:nvCxnSpPr>
              <p:spPr>
                <a:xfrm>
                  <a:off x="2113688" y="1549400"/>
                  <a:ext cx="0" cy="3541486"/>
                </a:xfrm>
                <a:prstGeom prst="line">
                  <a:avLst/>
                </a:prstGeom>
                <a:ln w="63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1" name="Arrow: Right 34">
                <a:extLst>
                  <a:ext uri="{FF2B5EF4-FFF2-40B4-BE49-F238E27FC236}">
                    <a16:creationId xmlns:a16="http://schemas.microsoft.com/office/drawing/2014/main" id="{7DFECAD8-450D-EF5E-C264-AEA53749D7C8}"/>
                  </a:ext>
                </a:extLst>
              </p:cNvPr>
              <p:cNvSpPr/>
              <p:nvPr/>
            </p:nvSpPr>
            <p:spPr>
              <a:xfrm>
                <a:off x="895965" y="3278723"/>
                <a:ext cx="7983641" cy="773279"/>
              </a:xfrm>
              <a:prstGeom prst="rightArrow">
                <a:avLst>
                  <a:gd name="adj1" fmla="val 50000"/>
                  <a:gd name="adj2" fmla="val 69708"/>
                </a:avLst>
              </a:prstGeom>
              <a:gradFill>
                <a:gsLst>
                  <a:gs pos="0">
                    <a:srgbClr val="A2006E"/>
                  </a:gs>
                  <a:gs pos="71000">
                    <a:srgbClr val="A2006E">
                      <a:alpha val="9000"/>
                    </a:srgb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Increasing</a:t>
                </a:r>
              </a:p>
            </p:txBody>
          </p:sp>
          <p:sp>
            <p:nvSpPr>
              <p:cNvPr id="12" name="Arrow: Right 42">
                <a:extLst>
                  <a:ext uri="{FF2B5EF4-FFF2-40B4-BE49-F238E27FC236}">
                    <a16:creationId xmlns:a16="http://schemas.microsoft.com/office/drawing/2014/main" id="{18F2DFCD-009B-4BAC-8DE3-9BCD730996A3}"/>
                  </a:ext>
                </a:extLst>
              </p:cNvPr>
              <p:cNvSpPr/>
              <p:nvPr/>
            </p:nvSpPr>
            <p:spPr>
              <a:xfrm>
                <a:off x="8879607" y="3278723"/>
                <a:ext cx="2540000" cy="773279"/>
              </a:xfrm>
              <a:prstGeom prst="rightArrow">
                <a:avLst>
                  <a:gd name="adj1" fmla="val 50000"/>
                  <a:gd name="adj2" fmla="val 68066"/>
                </a:avLst>
              </a:prstGeom>
              <a:gradFill flip="none" rotWithShape="1">
                <a:gsLst>
                  <a:gs pos="100000">
                    <a:srgbClr val="A2006E"/>
                  </a:gs>
                  <a:gs pos="23000">
                    <a:srgbClr val="A2006E">
                      <a:alpha val="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Decreasing</a:t>
                </a:r>
              </a:p>
            </p:txBody>
          </p:sp>
          <p:sp>
            <p:nvSpPr>
              <p:cNvPr id="13" name="Arrow: Right 27">
                <a:extLst>
                  <a:ext uri="{FF2B5EF4-FFF2-40B4-BE49-F238E27FC236}">
                    <a16:creationId xmlns:a16="http://schemas.microsoft.com/office/drawing/2014/main" id="{C43856D8-5D19-B7DA-D272-5A1AF492EA41}"/>
                  </a:ext>
                </a:extLst>
              </p:cNvPr>
              <p:cNvSpPr/>
              <p:nvPr/>
            </p:nvSpPr>
            <p:spPr>
              <a:xfrm>
                <a:off x="895965" y="4256062"/>
                <a:ext cx="5005489" cy="773279"/>
              </a:xfrm>
              <a:prstGeom prst="rightArrow">
                <a:avLst/>
              </a:prstGeom>
              <a:gradFill flip="none" rotWithShape="1">
                <a:gsLst>
                  <a:gs pos="11000">
                    <a:srgbClr val="138CC1">
                      <a:alpha val="9000"/>
                    </a:srgbClr>
                  </a:gs>
                  <a:gs pos="88000">
                    <a:srgbClr val="138CC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Decreasing</a:t>
                </a:r>
              </a:p>
            </p:txBody>
          </p:sp>
          <p:sp>
            <p:nvSpPr>
              <p:cNvPr id="14" name="Arrow: Right 46">
                <a:extLst>
                  <a:ext uri="{FF2B5EF4-FFF2-40B4-BE49-F238E27FC236}">
                    <a16:creationId xmlns:a16="http://schemas.microsoft.com/office/drawing/2014/main" id="{53A851DD-9191-8D54-3CD1-EA65A8406C19}"/>
                  </a:ext>
                </a:extLst>
              </p:cNvPr>
              <p:cNvSpPr/>
              <p:nvPr/>
            </p:nvSpPr>
            <p:spPr>
              <a:xfrm>
                <a:off x="5901454" y="4256062"/>
                <a:ext cx="5518151" cy="773279"/>
              </a:xfrm>
              <a:prstGeom prst="rightArrow">
                <a:avLst/>
              </a:prstGeom>
              <a:gradFill flip="none" rotWithShape="1">
                <a:gsLst>
                  <a:gs pos="19000">
                    <a:srgbClr val="138CC1"/>
                  </a:gs>
                  <a:gs pos="88000">
                    <a:srgbClr val="138CC1">
                      <a:alpha val="1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Increasing</a:t>
                </a:r>
              </a:p>
            </p:txBody>
          </p:sp>
          <p:grpSp>
            <p:nvGrpSpPr>
              <p:cNvPr id="15" name="Group 14">
                <a:extLst>
                  <a:ext uri="{FF2B5EF4-FFF2-40B4-BE49-F238E27FC236}">
                    <a16:creationId xmlns:a16="http://schemas.microsoft.com/office/drawing/2014/main" id="{CA79BB36-E143-85AA-BFE2-D93D52E36705}"/>
                  </a:ext>
                </a:extLst>
              </p:cNvPr>
              <p:cNvGrpSpPr/>
              <p:nvPr/>
            </p:nvGrpSpPr>
            <p:grpSpPr>
              <a:xfrm>
                <a:off x="364263" y="1865087"/>
                <a:ext cx="11087509" cy="890244"/>
                <a:chOff x="402363" y="398253"/>
                <a:chExt cx="11087509" cy="627139"/>
              </a:xfrm>
            </p:grpSpPr>
            <p:sp>
              <p:nvSpPr>
                <p:cNvPr id="19" name="Rectangle 18">
                  <a:extLst>
                    <a:ext uri="{FF2B5EF4-FFF2-40B4-BE49-F238E27FC236}">
                      <a16:creationId xmlns:a16="http://schemas.microsoft.com/office/drawing/2014/main" id="{865789FE-EEAC-9027-0138-CF3FB68E2584}"/>
                    </a:ext>
                  </a:extLst>
                </p:cNvPr>
                <p:cNvSpPr/>
                <p:nvPr/>
              </p:nvSpPr>
              <p:spPr>
                <a:xfrm>
                  <a:off x="402363" y="601729"/>
                  <a:ext cx="1340712"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Situation</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sp>
              <p:nvSpPr>
                <p:cNvPr id="20" name="Rectangle 19">
                  <a:extLst>
                    <a:ext uri="{FF2B5EF4-FFF2-40B4-BE49-F238E27FC236}">
                      <a16:creationId xmlns:a16="http://schemas.microsoft.com/office/drawing/2014/main" id="{151D08CC-BA3A-47F9-62FA-FEA19C310BA7}"/>
                    </a:ext>
                  </a:extLst>
                </p:cNvPr>
                <p:cNvSpPr/>
                <p:nvPr/>
              </p:nvSpPr>
              <p:spPr>
                <a:xfrm>
                  <a:off x="10707364" y="629507"/>
                  <a:ext cx="782508" cy="228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NZ" sz="1000" b="1" u="none" strike="noStrike" kern="1200" cap="all" spc="10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GOAL</a:t>
                  </a:r>
                  <a:endParaRPr kumimoji="0" lang="en-NZ" sz="1000" b="1" u="none" strike="noStrike" kern="1200" cap="none" spc="0" normalizeH="0" baseline="0" noProof="0">
                    <a:ln>
                      <a:noFill/>
                    </a:ln>
                    <a:solidFill>
                      <a:prstClr val="black"/>
                    </a:solidFill>
                    <a:effectLst/>
                    <a:uLnTx/>
                    <a:uFillTx/>
                    <a:latin typeface="Segoe UI Semibold" panose="020B0502040204020203" pitchFamily="34" charset="0"/>
                    <a:cs typeface="Segoe UI Semibold" panose="020B0502040204020203" pitchFamily="34" charset="0"/>
                  </a:endParaRPr>
                </a:p>
              </p:txBody>
            </p:sp>
            <p:grpSp>
              <p:nvGrpSpPr>
                <p:cNvPr id="21" name="Group 20">
                  <a:extLst>
                    <a:ext uri="{FF2B5EF4-FFF2-40B4-BE49-F238E27FC236}">
                      <a16:creationId xmlns:a16="http://schemas.microsoft.com/office/drawing/2014/main" id="{71B5F7D0-8ABB-FDA8-D83F-511F4E3762B0}"/>
                    </a:ext>
                  </a:extLst>
                </p:cNvPr>
                <p:cNvGrpSpPr/>
                <p:nvPr/>
              </p:nvGrpSpPr>
              <p:grpSpPr>
                <a:xfrm>
                  <a:off x="1604211" y="398253"/>
                  <a:ext cx="9090069" cy="627139"/>
                  <a:chOff x="1679531" y="-1185939"/>
                  <a:chExt cx="9090069" cy="787715"/>
                </a:xfrm>
              </p:grpSpPr>
              <p:sp>
                <p:nvSpPr>
                  <p:cNvPr id="22" name="Arrow: Chevron 64">
                    <a:extLst>
                      <a:ext uri="{FF2B5EF4-FFF2-40B4-BE49-F238E27FC236}">
                        <a16:creationId xmlns:a16="http://schemas.microsoft.com/office/drawing/2014/main" id="{2AF2CDF8-1926-C022-7C68-12DA384771FA}"/>
                      </a:ext>
                    </a:extLst>
                  </p:cNvPr>
                  <p:cNvSpPr/>
                  <p:nvPr/>
                </p:nvSpPr>
                <p:spPr>
                  <a:xfrm>
                    <a:off x="1679531" y="-1185939"/>
                    <a:ext cx="1681088" cy="787715"/>
                  </a:xfrm>
                  <a:prstGeom prst="chevron">
                    <a:avLst>
                      <a:gd name="adj" fmla="val 30839"/>
                    </a:avLst>
                  </a:prstGeom>
                  <a:solidFill>
                    <a:srgbClr val="10273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Recruit</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&lt;0 months</a:t>
                    </a:r>
                  </a:p>
                </p:txBody>
              </p:sp>
              <p:sp>
                <p:nvSpPr>
                  <p:cNvPr id="23" name="Arrow: Chevron 65">
                    <a:extLst>
                      <a:ext uri="{FF2B5EF4-FFF2-40B4-BE49-F238E27FC236}">
                        <a16:creationId xmlns:a16="http://schemas.microsoft.com/office/drawing/2014/main" id="{67FFC16A-60CA-3D44-1746-1D637F55A566}"/>
                      </a:ext>
                    </a:extLst>
                  </p:cNvPr>
                  <p:cNvSpPr/>
                  <p:nvPr/>
                </p:nvSpPr>
                <p:spPr>
                  <a:xfrm>
                    <a:off x="3161327" y="-1185939"/>
                    <a:ext cx="1681088" cy="787715"/>
                  </a:xfrm>
                  <a:prstGeom prst="chevron">
                    <a:avLst>
                      <a:gd name="adj" fmla="val 30517"/>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Confirm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0–3 months</a:t>
                    </a:r>
                  </a:p>
                </p:txBody>
              </p:sp>
              <p:sp>
                <p:nvSpPr>
                  <p:cNvPr id="24" name="Arrow: Chevron 67">
                    <a:extLst>
                      <a:ext uri="{FF2B5EF4-FFF2-40B4-BE49-F238E27FC236}">
                        <a16:creationId xmlns:a16="http://schemas.microsoft.com/office/drawing/2014/main" id="{0658F437-20D5-691F-B5ED-06E87E29FD61}"/>
                      </a:ext>
                    </a:extLst>
                  </p:cNvPr>
                  <p:cNvSpPr/>
                  <p:nvPr/>
                </p:nvSpPr>
                <p:spPr>
                  <a:xfrm>
                    <a:off x="4643123" y="-1185939"/>
                    <a:ext cx="1681088" cy="787715"/>
                  </a:xfrm>
                  <a:prstGeom prst="chevron">
                    <a:avLst>
                      <a:gd name="adj" fmla="val 31000"/>
                    </a:avLst>
                  </a:prstGeom>
                  <a:solidFill>
                    <a:srgbClr val="00A99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prstClr val="white"/>
                        </a:solidFill>
                        <a:effectLst/>
                        <a:uLnTx/>
                        <a:uFillTx/>
                        <a:latin typeface="Segoe UI" panose="020B0502040204020203" pitchFamily="34" charset="0"/>
                        <a:cs typeface="Segoe UI" panose="020B0502040204020203" pitchFamily="34" charset="0"/>
                      </a:rPr>
                      <a:t>Familiarise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prstClr val="white"/>
                        </a:solidFill>
                        <a:effectLst/>
                        <a:uLnTx/>
                        <a:uFillTx/>
                        <a:latin typeface="Segoe UI" panose="020B0502040204020203" pitchFamily="34" charset="0"/>
                        <a:cs typeface="Segoe UI" panose="020B0502040204020203" pitchFamily="34" charset="0"/>
                      </a:rPr>
                      <a:t>3–12 months</a:t>
                    </a:r>
                  </a:p>
                </p:txBody>
              </p:sp>
              <p:sp>
                <p:nvSpPr>
                  <p:cNvPr id="25" name="Arrow: Chevron 68">
                    <a:extLst>
                      <a:ext uri="{FF2B5EF4-FFF2-40B4-BE49-F238E27FC236}">
                        <a16:creationId xmlns:a16="http://schemas.microsoft.com/office/drawing/2014/main" id="{7892F479-AC68-B734-32F8-2D71374F7AD4}"/>
                      </a:ext>
                    </a:extLst>
                  </p:cNvPr>
                  <p:cNvSpPr/>
                  <p:nvPr/>
                </p:nvSpPr>
                <p:spPr>
                  <a:xfrm>
                    <a:off x="6124919" y="-1185939"/>
                    <a:ext cx="1681088" cy="787715"/>
                  </a:xfrm>
                  <a:prstGeom prst="chevron">
                    <a:avLst>
                      <a:gd name="adj" fmla="val 31242"/>
                    </a:avLst>
                  </a:prstGeom>
                  <a:solidFill>
                    <a:srgbClr val="66686D"/>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Train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12–36 months</a:t>
                    </a:r>
                  </a:p>
                </p:txBody>
              </p:sp>
              <p:sp>
                <p:nvSpPr>
                  <p:cNvPr id="26" name="Arrow: Chevron 69">
                    <a:extLst>
                      <a:ext uri="{FF2B5EF4-FFF2-40B4-BE49-F238E27FC236}">
                        <a16:creationId xmlns:a16="http://schemas.microsoft.com/office/drawing/2014/main" id="{D943FD98-B71C-A44F-1073-A1321F13FDD8}"/>
                      </a:ext>
                    </a:extLst>
                  </p:cNvPr>
                  <p:cNvSpPr/>
                  <p:nvPr/>
                </p:nvSpPr>
                <p:spPr>
                  <a:xfrm>
                    <a:off x="9088512" y="-1185939"/>
                    <a:ext cx="1681088" cy="787715"/>
                  </a:xfrm>
                  <a:prstGeom prst="chevron">
                    <a:avLst>
                      <a:gd name="adj" fmla="val 31242"/>
                    </a:avLst>
                  </a:prstGeom>
                  <a:solidFill>
                    <a:srgbClr val="E2E22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rgbClr val="10273C"/>
                        </a:solidFill>
                        <a:effectLst/>
                        <a:uLnTx/>
                        <a:uFillTx/>
                        <a:latin typeface="Segoe UI" panose="020B0502040204020203" pitchFamily="34" charset="0"/>
                        <a:cs typeface="Segoe UI" panose="020B0502040204020203" pitchFamily="34" charset="0"/>
                      </a:rPr>
                      <a:t>Return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rgbClr val="10273C"/>
                        </a:solidFill>
                        <a:effectLst/>
                        <a:uLnTx/>
                        <a:uFillTx/>
                        <a:latin typeface="Segoe UI" panose="020B0502040204020203" pitchFamily="34" charset="0"/>
                        <a:cs typeface="Segoe UI" panose="020B0502040204020203" pitchFamily="34" charset="0"/>
                      </a:rPr>
                      <a:t>48+ months</a:t>
                    </a:r>
                  </a:p>
                </p:txBody>
              </p:sp>
              <p:sp>
                <p:nvSpPr>
                  <p:cNvPr id="27" name="Arrow: Chevron 71">
                    <a:extLst>
                      <a:ext uri="{FF2B5EF4-FFF2-40B4-BE49-F238E27FC236}">
                        <a16:creationId xmlns:a16="http://schemas.microsoft.com/office/drawing/2014/main" id="{48DFA183-59F9-8D7B-0897-133840C305C1}"/>
                      </a:ext>
                    </a:extLst>
                  </p:cNvPr>
                  <p:cNvSpPr/>
                  <p:nvPr/>
                </p:nvSpPr>
                <p:spPr>
                  <a:xfrm>
                    <a:off x="7606715" y="-1185939"/>
                    <a:ext cx="1681088" cy="787715"/>
                  </a:xfrm>
                  <a:prstGeom prst="chevron">
                    <a:avLst>
                      <a:gd name="adj" fmla="val 31242"/>
                    </a:avLst>
                  </a:prstGeom>
                  <a:solidFill>
                    <a:srgbClr val="F0532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1000" b="1" u="none" strike="noStrike" kern="1200" cap="none" spc="50" normalizeH="0" baseline="0" noProof="0">
                        <a:ln>
                          <a:noFill/>
                        </a:ln>
                        <a:solidFill>
                          <a:schemeClr val="bg1"/>
                        </a:solidFill>
                        <a:effectLst/>
                        <a:uLnTx/>
                        <a:uFillTx/>
                        <a:latin typeface="Segoe UI" panose="020B0502040204020203" pitchFamily="34" charset="0"/>
                        <a:cs typeface="Segoe UI" panose="020B0502040204020203" pitchFamily="34" charset="0"/>
                      </a:rPr>
                      <a:t>Earn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AU" sz="800" u="none" strike="noStrike" kern="1200" cap="none" spc="100" normalizeH="0" baseline="0" noProof="0">
                        <a:ln>
                          <a:noFill/>
                        </a:ln>
                        <a:solidFill>
                          <a:schemeClr val="bg1"/>
                        </a:solidFill>
                        <a:effectLst/>
                        <a:uLnTx/>
                        <a:uFillTx/>
                        <a:latin typeface="Segoe UI" panose="020B0502040204020203" pitchFamily="34" charset="0"/>
                        <a:cs typeface="Segoe UI" panose="020B0502040204020203" pitchFamily="34" charset="0"/>
                      </a:rPr>
                      <a:t>36–48 months</a:t>
                    </a:r>
                  </a:p>
                </p:txBody>
              </p:sp>
            </p:grpSp>
          </p:grpSp>
          <p:sp>
            <p:nvSpPr>
              <p:cNvPr id="16" name="TextBox 15">
                <a:extLst>
                  <a:ext uri="{FF2B5EF4-FFF2-40B4-BE49-F238E27FC236}">
                    <a16:creationId xmlns:a16="http://schemas.microsoft.com/office/drawing/2014/main" id="{B6FA3F6E-BB5F-CFF5-65DD-0AF510D8CF36}"/>
                  </a:ext>
                </a:extLst>
              </p:cNvPr>
              <p:cNvSpPr txBox="1"/>
              <p:nvPr/>
            </p:nvSpPr>
            <p:spPr>
              <a:xfrm>
                <a:off x="895966" y="3511473"/>
                <a:ext cx="2764170"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rPr>
                  <a:t>Risk to employer</a:t>
                </a:r>
                <a:endParaRPr kumimoji="0" lang="en-AU" sz="1000" b="1" u="none" strike="noStrike" kern="1200" cap="all" spc="100" normalizeH="0" baseline="0" noProof="0">
                  <a:ln>
                    <a:noFill/>
                  </a:ln>
                  <a:solidFill>
                    <a:srgbClr val="36424A"/>
                  </a:solidFill>
                  <a:effectLst/>
                  <a:uLnTx/>
                  <a:uFillTx/>
                  <a:latin typeface="Segoe UI Semibold" panose="020B0502040204020203" pitchFamily="34" charset="0"/>
                  <a:cs typeface="Segoe UI Semibold" panose="020B0502040204020203" pitchFamily="34" charset="0"/>
                </a:endParaRPr>
              </a:p>
            </p:txBody>
          </p:sp>
          <p:sp>
            <p:nvSpPr>
              <p:cNvPr id="17" name="TextBox 16">
                <a:extLst>
                  <a:ext uri="{FF2B5EF4-FFF2-40B4-BE49-F238E27FC236}">
                    <a16:creationId xmlns:a16="http://schemas.microsoft.com/office/drawing/2014/main" id="{1237F70B-4B0A-F7A8-5D57-C45BE95ED9C6}"/>
                  </a:ext>
                </a:extLst>
              </p:cNvPr>
              <p:cNvSpPr txBox="1"/>
              <p:nvPr/>
            </p:nvSpPr>
            <p:spPr>
              <a:xfrm>
                <a:off x="933946" y="4502073"/>
                <a:ext cx="3028528" cy="323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rPr>
                  <a:t>productivity of business</a:t>
                </a:r>
                <a:endParaRPr kumimoji="0" lang="en-AU" sz="1000" b="1" u="none" strike="noStrike" kern="1200" cap="all" spc="100" normalizeH="0" baseline="0" noProof="0">
                  <a:ln>
                    <a:noFill/>
                  </a:ln>
                  <a:solidFill>
                    <a:prstClr val="white"/>
                  </a:solidFill>
                  <a:effectLst/>
                  <a:uLnTx/>
                  <a:uFillTx/>
                  <a:latin typeface="Segoe UI Semibold" panose="020B0502040204020203" pitchFamily="34" charset="0"/>
                  <a:cs typeface="Segoe UI Semibold" panose="020B0502040204020203" pitchFamily="34" charset="0"/>
                </a:endParaRPr>
              </a:p>
            </p:txBody>
          </p:sp>
          <p:cxnSp>
            <p:nvCxnSpPr>
              <p:cNvPr id="18" name="Straight Connector 17">
                <a:extLst>
                  <a:ext uri="{FF2B5EF4-FFF2-40B4-BE49-F238E27FC236}">
                    <a16:creationId xmlns:a16="http://schemas.microsoft.com/office/drawing/2014/main" id="{93A2BE27-BCA2-2C3E-1157-8D87810332E5}"/>
                  </a:ext>
                </a:extLst>
              </p:cNvPr>
              <p:cNvCxnSpPr/>
              <p:nvPr/>
            </p:nvCxnSpPr>
            <p:spPr>
              <a:xfrm>
                <a:off x="519830" y="3018971"/>
                <a:ext cx="10917427" cy="0"/>
              </a:xfrm>
              <a:prstGeom prst="line">
                <a:avLst/>
              </a:prstGeom>
              <a:ln w="38100">
                <a:solidFill>
                  <a:srgbClr val="66686D"/>
                </a:solidFill>
              </a:ln>
            </p:spPr>
            <p:style>
              <a:lnRef idx="1">
                <a:schemeClr val="accent2"/>
              </a:lnRef>
              <a:fillRef idx="0">
                <a:schemeClr val="accent2"/>
              </a:fillRef>
              <a:effectRef idx="0">
                <a:schemeClr val="accent2"/>
              </a:effectRef>
              <a:fontRef idx="minor">
                <a:schemeClr val="tx1"/>
              </a:fontRef>
            </p:style>
          </p:cxnSp>
        </p:grpSp>
        <p:pic>
          <p:nvPicPr>
            <p:cNvPr id="6" name="Graphic 5">
              <a:extLst>
                <a:ext uri="{FF2B5EF4-FFF2-40B4-BE49-F238E27FC236}">
                  <a16:creationId xmlns:a16="http://schemas.microsoft.com/office/drawing/2014/main" id="{5D7E9558-B937-1F1C-4612-EB19E33C4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06" y="3894093"/>
              <a:ext cx="355283" cy="311779"/>
            </a:xfrm>
            <a:prstGeom prst="rect">
              <a:avLst/>
            </a:prstGeom>
          </p:spPr>
        </p:pic>
        <p:pic>
          <p:nvPicPr>
            <p:cNvPr id="9" name="Graphic 8">
              <a:extLst>
                <a:ext uri="{FF2B5EF4-FFF2-40B4-BE49-F238E27FC236}">
                  <a16:creationId xmlns:a16="http://schemas.microsoft.com/office/drawing/2014/main" id="{39474837-C18A-31BC-F366-C72B97CB1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950" y="4842655"/>
              <a:ext cx="396000" cy="396000"/>
            </a:xfrm>
            <a:prstGeom prst="rect">
              <a:avLst/>
            </a:prstGeom>
          </p:spPr>
        </p:pic>
      </p:grpSp>
    </p:spTree>
    <p:extLst>
      <p:ext uri="{BB962C8B-B14F-4D97-AF65-F5344CB8AC3E}">
        <p14:creationId xmlns:p14="http://schemas.microsoft.com/office/powerpoint/2010/main" val="2118443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11C59D56-9F1D-798B-91DE-9D8EF02B2DEA}"/>
              </a:ext>
            </a:extLst>
          </p:cNvPr>
          <p:cNvSpPr txBox="1"/>
          <p:nvPr/>
        </p:nvSpPr>
        <p:spPr>
          <a:xfrm>
            <a:off x="381000" y="1101561"/>
            <a:ext cx="5284076" cy="359378"/>
          </a:xfrm>
          <a:prstGeom prst="rect">
            <a:avLst/>
          </a:prstGeom>
          <a:noFill/>
        </p:spPr>
        <p:txBody>
          <a:bodyPr wrap="square" lIns="0" tIns="0" rIns="0" bIns="0" numCol="1" spcCol="360000" rtlCol="0">
            <a:noAutofit/>
          </a:bodyPr>
          <a:lstStyle/>
          <a:p>
            <a:pPr lvl="0">
              <a:lnSpc>
                <a:spcPts val="1200"/>
              </a:lnSpc>
              <a:spcAft>
                <a:spcPts val="600"/>
              </a:spcAft>
            </a:pPr>
            <a:r>
              <a:rPr lang="en-NZ" sz="1400" b="1">
                <a:solidFill>
                  <a:srgbClr val="10273C"/>
                </a:solidFill>
                <a:latin typeface="Segoe UI Black" panose="020B0502040204020203" pitchFamily="34" charset="0"/>
                <a:cs typeface="Segoe UI Black" panose="020B0502040204020203" pitchFamily="34" charset="0"/>
              </a:rPr>
              <a:t>Appendix B: Apprenticeship toolkit principles</a:t>
            </a:r>
            <a:endParaRPr lang="en-NZ" sz="1000">
              <a:latin typeface="Segoe UI" panose="020B0502040204020203" pitchFamily="34" charset="0"/>
              <a:cs typeface="Segoe UI" panose="020B0502040204020203" pitchFamily="34" charset="0"/>
            </a:endParaRPr>
          </a:p>
        </p:txBody>
      </p:sp>
      <p:sp>
        <p:nvSpPr>
          <p:cNvPr id="101" name="TextBox 100">
            <a:extLst>
              <a:ext uri="{FF2B5EF4-FFF2-40B4-BE49-F238E27FC236}">
                <a16:creationId xmlns:a16="http://schemas.microsoft.com/office/drawing/2014/main" id="{7F9A307E-C9DF-B3EE-6A6C-CB21C4B7A76D}"/>
              </a:ext>
            </a:extLst>
          </p:cNvPr>
          <p:cNvSpPr txBox="1"/>
          <p:nvPr/>
        </p:nvSpPr>
        <p:spPr>
          <a:xfrm>
            <a:off x="381000" y="1460939"/>
            <a:ext cx="9180513" cy="4377984"/>
          </a:xfrm>
          <a:prstGeom prst="rect">
            <a:avLst/>
          </a:prstGeom>
          <a:noFill/>
        </p:spPr>
        <p:txBody>
          <a:bodyPr wrap="square" lIns="0" tIns="0" rIns="0" bIns="0" numCol="3" spcCol="360000" rtlCol="0">
            <a:noAutofit/>
          </a:bodyPr>
          <a:lstStyle/>
          <a:p>
            <a:pPr lvl="0">
              <a:lnSpc>
                <a:spcPts val="1300"/>
              </a:lnSpc>
              <a:spcAft>
                <a:spcPts val="600"/>
              </a:spcAft>
            </a:pPr>
            <a:r>
              <a:rPr lang="en-NZ" sz="1000">
                <a:latin typeface="Segoe UI" panose="020B0502040204020203" pitchFamily="34" charset="0"/>
                <a:cs typeface="Segoe UI" panose="020B0502040204020203" pitchFamily="34" charset="0"/>
              </a:rPr>
              <a:t>The key design principle for this toolkit is mutual benefit: apprenticeships succeed when both the apprentice and the employer gain at every stage of the journey.</a:t>
            </a:r>
          </a:p>
          <a:p>
            <a:pPr lvl="0">
              <a:lnSpc>
                <a:spcPts val="1300"/>
              </a:lnSpc>
              <a:spcAft>
                <a:spcPts val="600"/>
              </a:spcAft>
            </a:pPr>
            <a:r>
              <a:rPr lang="en-NZ" sz="1000">
                <a:latin typeface="Segoe UI" panose="020B0502040204020203" pitchFamily="34" charset="0"/>
                <a:cs typeface="Segoe UI" panose="020B0502040204020203" pitchFamily="34" charset="0"/>
              </a:rPr>
              <a:t>Below, you can see the full list of 10 design principles that were used when developing the toolkit. These are provided so that you can check whether the tools will reflect your understanding of how apprenticeships work - if they do, then it's worth trying the tools to see if they make it easier for you to run your business in the way that you already do.</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Mutual benefit at every stage: </a:t>
            </a:r>
            <a:r>
              <a:rPr lang="en-NZ" sz="1000">
                <a:latin typeface="Segoe UI" panose="020B0502040204020203" pitchFamily="34" charset="0"/>
                <a:cs typeface="Segoe UI" panose="020B0502040204020203" pitchFamily="34" charset="0"/>
              </a:rPr>
              <a:t>apprentices gain skills, confidence, and career opportunities. Employers gain productivity, certainty, and business viability. Progression only makes sense when it delivers for both.</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Focus on the Apprentice as the "consumer" of the apprenticeship: </a:t>
            </a:r>
            <a:r>
              <a:rPr lang="en-NZ" sz="1000">
                <a:latin typeface="Segoe UI" panose="020B0502040204020203" pitchFamily="34" charset="0"/>
                <a:cs typeface="Segoe UI" panose="020B0502040204020203" pitchFamily="34" charset="0"/>
              </a:rPr>
              <a:t>the toolkit is focused on apprentices needs, how employers can best support them, and enable apprentices to do their best work.</a:t>
            </a:r>
          </a:p>
          <a:p>
            <a:pPr marL="228600" lvl="0" indent="-228600">
              <a:lnSpc>
                <a:spcPts val="1300"/>
              </a:lnSpc>
              <a:spcAft>
                <a:spcPts val="600"/>
              </a:spcAft>
              <a:buClr>
                <a:srgbClr val="10273C"/>
              </a:buClr>
              <a:buFont typeface="+mj-lt"/>
              <a:buAutoNum type="arabicPeriod"/>
            </a:pPr>
            <a:endParaRPr lang="en-NZ" sz="1000" b="1">
              <a:latin typeface="Segoe UI" panose="020B0502040204020203" pitchFamily="34" charset="0"/>
              <a:cs typeface="Segoe UI" panose="020B0502040204020203" pitchFamily="34" charset="0"/>
            </a:endParaRPr>
          </a:p>
          <a:p>
            <a:pPr marL="228600" lvl="0" indent="-228600">
              <a:lnSpc>
                <a:spcPts val="1300"/>
              </a:lnSpc>
              <a:spcAft>
                <a:spcPts val="600"/>
              </a:spcAft>
              <a:buClr>
                <a:srgbClr val="10273C"/>
              </a:buClr>
              <a:buFont typeface="+mj-lt"/>
              <a:buAutoNum type="arabicPeriod"/>
            </a:pPr>
            <a:endParaRPr lang="en-NZ" sz="1000" b="1">
              <a:latin typeface="Segoe UI" panose="020B0502040204020203" pitchFamily="34" charset="0"/>
              <a:cs typeface="Segoe UI" panose="020B0502040204020203" pitchFamily="34" charset="0"/>
            </a:endParaRP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Complements and supports qualifications: </a:t>
            </a:r>
            <a:r>
              <a:rPr lang="en-NZ" sz="1000">
                <a:latin typeface="Segoe UI" panose="020B0502040204020203" pitchFamily="34" charset="0"/>
                <a:cs typeface="Segoe UI" panose="020B0502040204020203" pitchFamily="34" charset="0"/>
              </a:rPr>
              <a:t>the toolkit works alongside the trade qualification by helping apprentices reach technical standards faster through structure, support, and on-job practice, while also building the behaviours, habits, and engagement that make them valuable employees.</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Stage-based growth: </a:t>
            </a:r>
            <a:r>
              <a:rPr lang="en-NZ" sz="1000">
                <a:latin typeface="Segoe UI" panose="020B0502040204020203" pitchFamily="34" charset="0"/>
                <a:cs typeface="Segoe UI" panose="020B0502040204020203" pitchFamily="34" charset="0"/>
              </a:rPr>
              <a:t>apprenticeships are a journey. This toolkit follows a staged approach — Recruit, Confirm, Familiarise, Train, Earn, Return, with tools designed to match what’s realistic and valuable at each point.</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Reducing risk, increasing productivity: </a:t>
            </a:r>
            <a:r>
              <a:rPr lang="en-NZ" sz="1000">
                <a:latin typeface="Segoe UI" panose="020B0502040204020203" pitchFamily="34" charset="0"/>
                <a:cs typeface="Segoe UI" panose="020B0502040204020203" pitchFamily="34" charset="0"/>
              </a:rPr>
              <a:t>early stages are costly and risky for employers. The toolkit provides structure and clear expectations so apprentices progress quickly to being safe, reliable, and productive, reducing employer risk.</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Clear expectations, fair assessment: </a:t>
            </a:r>
            <a:r>
              <a:rPr lang="en-NZ" sz="1000">
                <a:latin typeface="Segoe UI" panose="020B0502040204020203" pitchFamily="34" charset="0"/>
                <a:cs typeface="Segoe UI" panose="020B0502040204020203" pitchFamily="34" charset="0"/>
              </a:rPr>
              <a:t>each stage has observable behaviours (KPIs) that set out what success looks like. Apprentices know what’s expected, and employers can assess progress fairly and consistently.</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Integration of learning and work: </a:t>
            </a:r>
            <a:r>
              <a:rPr lang="en-NZ" sz="1000">
                <a:latin typeface="Segoe UI" panose="020B0502040204020203" pitchFamily="34" charset="0"/>
                <a:cs typeface="Segoe UI" panose="020B0502040204020203" pitchFamily="34" charset="0"/>
              </a:rPr>
              <a:t>training is not separate from the job. The toolkit builds learning into daily work, site routines, and company practices so apprentices develop while contributing to productivity.</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Whole-person development: </a:t>
            </a:r>
            <a:r>
              <a:rPr lang="en-NZ" sz="1000">
                <a:latin typeface="Segoe UI" panose="020B0502040204020203" pitchFamily="34" charset="0"/>
                <a:cs typeface="Segoe UI" panose="020B0502040204020203" pitchFamily="34" charset="0"/>
              </a:rPr>
              <a:t>a good apprentice isn’t just a tradesperson, they’re </a:t>
            </a:r>
            <a:br>
              <a:rPr lang="en-NZ" sz="1000">
                <a:latin typeface="Segoe UI" panose="020B0502040204020203" pitchFamily="34" charset="0"/>
                <a:cs typeface="Segoe UI" panose="020B0502040204020203" pitchFamily="34" charset="0"/>
              </a:rPr>
            </a:br>
            <a:r>
              <a:rPr lang="en-NZ" sz="1000">
                <a:latin typeface="Segoe UI" panose="020B0502040204020203" pitchFamily="34" charset="0"/>
                <a:cs typeface="Segoe UI" panose="020B0502040204020203" pitchFamily="34" charset="0"/>
              </a:rPr>
              <a:t>a team member, future leader, and representative of the business. The toolkit supports technical skills, work habits, values, and wellbeing.</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Flexibility within structure: </a:t>
            </a:r>
            <a:r>
              <a:rPr lang="en-NZ" sz="1000">
                <a:latin typeface="Segoe UI" panose="020B0502040204020203" pitchFamily="34" charset="0"/>
                <a:cs typeface="Segoe UI" panose="020B0502040204020203" pitchFamily="34" charset="0"/>
              </a:rPr>
              <a:t>the framework is structured enough to give certainty, but flexible enough for employers to customise to their trade, culture, and business needs.</a:t>
            </a:r>
          </a:p>
          <a:p>
            <a:pPr marL="228600" lvl="0" indent="-228600">
              <a:lnSpc>
                <a:spcPts val="1300"/>
              </a:lnSpc>
              <a:spcAft>
                <a:spcPts val="600"/>
              </a:spcAft>
              <a:buClr>
                <a:srgbClr val="10273C"/>
              </a:buClr>
              <a:buFont typeface="+mj-lt"/>
              <a:buAutoNum type="arabicPeriod"/>
            </a:pPr>
            <a:r>
              <a:rPr lang="en-NZ" sz="1000" b="1">
                <a:latin typeface="Segoe UI" panose="020B0502040204020203" pitchFamily="34" charset="0"/>
                <a:cs typeface="Segoe UI" panose="020B0502040204020203" pitchFamily="34" charset="0"/>
              </a:rPr>
              <a:t>Long-term pathways: </a:t>
            </a:r>
            <a:r>
              <a:rPr lang="en-NZ" sz="1000">
                <a:latin typeface="Segoe UI" panose="020B0502040204020203" pitchFamily="34" charset="0"/>
                <a:cs typeface="Segoe UI" panose="020B0502040204020203" pitchFamily="34" charset="0"/>
              </a:rPr>
              <a:t>the return on apprenticeship isn’t just when someone qualifies. The toolkit recognises pathways into ownership, management, mastery, and mentoring,  creating sustainable value for the business and the sector.</a:t>
            </a:r>
          </a:p>
        </p:txBody>
      </p:sp>
      <p:sp>
        <p:nvSpPr>
          <p:cNvPr id="2" name="Footer Placeholder 1">
            <a:extLst>
              <a:ext uri="{FF2B5EF4-FFF2-40B4-BE49-F238E27FC236}">
                <a16:creationId xmlns:a16="http://schemas.microsoft.com/office/drawing/2014/main" id="{FB460AFF-DCED-A44A-294B-3F4C0CC516E6}"/>
              </a:ext>
            </a:extLst>
          </p:cNvPr>
          <p:cNvSpPr>
            <a:spLocks noGrp="1"/>
          </p:cNvSpPr>
          <p:nvPr>
            <p:ph type="ftr" sz="quarter" idx="3"/>
          </p:nvPr>
        </p:nvSpPr>
        <p:spPr>
          <a:xfrm>
            <a:off x="381000" y="6491347"/>
            <a:ext cx="2006712" cy="167307"/>
          </a:xfrm>
        </p:spPr>
        <p:txBody>
          <a:bodyPr/>
          <a:lstStyle/>
          <a:p>
            <a:r>
              <a:rPr lang="en-US"/>
              <a:t>Apprenticeship Toolkit</a:t>
            </a:r>
          </a:p>
        </p:txBody>
      </p:sp>
      <p:sp>
        <p:nvSpPr>
          <p:cNvPr id="3" name="Slide Number Placeholder 2">
            <a:extLst>
              <a:ext uri="{FF2B5EF4-FFF2-40B4-BE49-F238E27FC236}">
                <a16:creationId xmlns:a16="http://schemas.microsoft.com/office/drawing/2014/main" id="{8967F7DA-83E0-0BBB-5510-A9CEE3FE1F49}"/>
              </a:ext>
            </a:extLst>
          </p:cNvPr>
          <p:cNvSpPr>
            <a:spLocks noGrp="1"/>
          </p:cNvSpPr>
          <p:nvPr>
            <p:ph type="sldNum" sz="quarter" idx="4"/>
          </p:nvPr>
        </p:nvSpPr>
        <p:spPr>
          <a:xfrm>
            <a:off x="9574026" y="6493571"/>
            <a:ext cx="331974" cy="99358"/>
          </a:xfrm>
        </p:spPr>
        <p:txBody>
          <a:bodyPr/>
          <a:lstStyle/>
          <a:p>
            <a:fld id="{1DF4AAA5-C268-2745-B477-E8FB4AEBEA9C}" type="slidenum">
              <a:rPr lang="en-US" smtClean="0"/>
              <a:pPr/>
              <a:t>47</a:t>
            </a:fld>
            <a:endParaRPr lang="en-US"/>
          </a:p>
        </p:txBody>
      </p:sp>
    </p:spTree>
    <p:extLst>
      <p:ext uri="{BB962C8B-B14F-4D97-AF65-F5344CB8AC3E}">
        <p14:creationId xmlns:p14="http://schemas.microsoft.com/office/powerpoint/2010/main" val="2715774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79A500-3DFD-5D27-C1BC-A12DBFF208EE}"/>
              </a:ext>
            </a:extLst>
          </p:cNvPr>
          <p:cNvSpPr txBox="1"/>
          <p:nvPr/>
        </p:nvSpPr>
        <p:spPr>
          <a:xfrm>
            <a:off x="344488" y="492398"/>
            <a:ext cx="8510754" cy="430887"/>
          </a:xfrm>
          <a:prstGeom prst="rect">
            <a:avLst/>
          </a:prstGeom>
          <a:noFill/>
        </p:spPr>
        <p:txBody>
          <a:bodyPr wrap="square" lIns="0" tIns="0" rIns="0" bIns="0" rtlCol="0">
            <a:spAutoFit/>
          </a:bodyPr>
          <a:lstStyle/>
          <a:p>
            <a:r>
              <a:rPr lang="en-NZ" sz="2800" b="1">
                <a:solidFill>
                  <a:srgbClr val="10273C"/>
                </a:solidFill>
                <a:latin typeface="Segoe UI Black" panose="020B0502040204020203" pitchFamily="34" charset="0"/>
                <a:cs typeface="Segoe UI Black" panose="020B0502040204020203" pitchFamily="34" charset="0"/>
              </a:rPr>
              <a:t>Is anyone else using tools like these?</a:t>
            </a:r>
          </a:p>
        </p:txBody>
      </p:sp>
      <p:sp>
        <p:nvSpPr>
          <p:cNvPr id="5" name="TextBox 4">
            <a:extLst>
              <a:ext uri="{FF2B5EF4-FFF2-40B4-BE49-F238E27FC236}">
                <a16:creationId xmlns:a16="http://schemas.microsoft.com/office/drawing/2014/main" id="{924E1DB1-D1D5-E653-2B5D-60E59A1431F0}"/>
              </a:ext>
            </a:extLst>
          </p:cNvPr>
          <p:cNvSpPr txBox="1"/>
          <p:nvPr/>
        </p:nvSpPr>
        <p:spPr>
          <a:xfrm>
            <a:off x="381000" y="1657971"/>
            <a:ext cx="6011863" cy="4350031"/>
          </a:xfrm>
          <a:prstGeom prst="rect">
            <a:avLst/>
          </a:prstGeom>
          <a:noFill/>
        </p:spPr>
        <p:txBody>
          <a:bodyPr wrap="square" lIns="0" tIns="0" rIns="0" bIns="0" numCol="2" spcCol="360000" rtlCol="0">
            <a:noAutofit/>
          </a:bodyPr>
          <a:lstStyle/>
          <a:p>
            <a:pPr>
              <a:lnSpc>
                <a:spcPts val="1400"/>
              </a:lnSpc>
              <a:spcAft>
                <a:spcPts val="1200"/>
              </a:spcAft>
            </a:pPr>
            <a:r>
              <a:rPr lang="en-NZ" sz="1100" b="1" dirty="0">
                <a:latin typeface="Segoe UI Semibold" panose="020B0502040204020203" pitchFamily="34" charset="0"/>
                <a:cs typeface="Segoe UI Semibold" panose="020B0502040204020203" pitchFamily="34" charset="0"/>
              </a:rPr>
              <a:t>Well Hung Joinery is a Wellington-based joinery company. They currently employ </a:t>
            </a:r>
            <a:br>
              <a:rPr lang="en-NZ" sz="1100" b="1" dirty="0">
                <a:latin typeface="Segoe UI Semibold" panose="020B0502040204020203" pitchFamily="34" charset="0"/>
                <a:cs typeface="Segoe UI Semibold" panose="020B0502040204020203" pitchFamily="34" charset="0"/>
              </a:rPr>
            </a:br>
            <a:r>
              <a:rPr lang="en-NZ" sz="1100" b="1" dirty="0">
                <a:latin typeface="Segoe UI Semibold" panose="020B0502040204020203" pitchFamily="34" charset="0"/>
                <a:cs typeface="Segoe UI Semibold" panose="020B0502040204020203" pitchFamily="34" charset="0"/>
              </a:rPr>
              <a:t>14 full-time qualified joiners, 3 full-time qualified installers, and 3 joinery apprentices. Since 2021, they’ve won </a:t>
            </a:r>
            <a:br>
              <a:rPr lang="en-NZ" sz="1100" b="1" dirty="0">
                <a:latin typeface="Segoe UI Semibold" panose="020B0502040204020203" pitchFamily="34" charset="0"/>
                <a:cs typeface="Segoe UI Semibold" panose="020B0502040204020203" pitchFamily="34" charset="0"/>
              </a:rPr>
            </a:br>
            <a:r>
              <a:rPr lang="en-NZ" sz="1100" b="1" dirty="0">
                <a:latin typeface="Segoe UI Semibold" panose="020B0502040204020203" pitchFamily="34" charset="0"/>
                <a:cs typeface="Segoe UI Semibold" panose="020B0502040204020203" pitchFamily="34" charset="0"/>
              </a:rPr>
              <a:t>9 Master Joiners awards. They also have </a:t>
            </a:r>
            <a:br>
              <a:rPr lang="en-NZ" sz="1100" b="1" dirty="0">
                <a:latin typeface="Segoe UI Semibold" panose="020B0502040204020203" pitchFamily="34" charset="0"/>
                <a:cs typeface="Segoe UI Semibold" panose="020B0502040204020203" pitchFamily="34" charset="0"/>
              </a:rPr>
            </a:br>
            <a:r>
              <a:rPr lang="en-NZ" sz="1100" b="1" dirty="0">
                <a:latin typeface="Segoe UI Semibold" panose="020B0502040204020203" pitchFamily="34" charset="0"/>
                <a:cs typeface="Segoe UI Semibold" panose="020B0502040204020203" pitchFamily="34" charset="0"/>
              </a:rPr>
              <a:t>an extremely catchy radio jingle. </a:t>
            </a:r>
          </a:p>
          <a:p>
            <a:pPr>
              <a:lnSpc>
                <a:spcPts val="1300"/>
              </a:lnSpc>
              <a:spcAft>
                <a:spcPts val="1200"/>
              </a:spcAft>
            </a:pPr>
            <a:r>
              <a:rPr lang="en-NZ" sz="1000" dirty="0">
                <a:latin typeface="Segoe UI" panose="020B0502040204020203" pitchFamily="34" charset="0"/>
                <a:cs typeface="Segoe UI" panose="020B0502040204020203" pitchFamily="34" charset="0"/>
              </a:rPr>
              <a:t>Well Hung Joinery made a significant contribution to the development of this toolkit. Stephen Fairbrass, Well Hung Joinery’s Senior Manager, </a:t>
            </a:r>
            <a:r>
              <a:rPr lang="en-NZ" sz="1000" spc="-10" dirty="0">
                <a:latin typeface="Segoe UI" panose="020B0502040204020203" pitchFamily="34" charset="0"/>
                <a:cs typeface="Segoe UI" panose="020B0502040204020203" pitchFamily="34" charset="0"/>
              </a:rPr>
              <a:t>emphasised that hiring staff, including apprentices, is a key aspect of building Well Hung’s company culture: </a:t>
            </a:r>
            <a:r>
              <a:rPr lang="en-NZ" sz="1000" i="1" spc="-10" dirty="0">
                <a:latin typeface="Segoe UI" panose="020B0502040204020203" pitchFamily="34" charset="0"/>
                <a:cs typeface="Segoe UI" panose="020B0502040204020203" pitchFamily="34" charset="0"/>
              </a:rPr>
              <a:t>“We would pass on work rather than take </a:t>
            </a:r>
            <a:br>
              <a:rPr lang="en-NZ" sz="1000" i="1" spc="-10" dirty="0">
                <a:latin typeface="Segoe UI" panose="020B0502040204020203" pitchFamily="34" charset="0"/>
                <a:cs typeface="Segoe UI" panose="020B0502040204020203" pitchFamily="34" charset="0"/>
              </a:rPr>
            </a:br>
            <a:r>
              <a:rPr lang="en-NZ" sz="1000" i="1" spc="-10" dirty="0">
                <a:latin typeface="Segoe UI" panose="020B0502040204020203" pitchFamily="34" charset="0"/>
                <a:cs typeface="Segoe UI" panose="020B0502040204020203" pitchFamily="34" charset="0"/>
              </a:rPr>
              <a:t>on people that will erode our culture”.</a:t>
            </a:r>
          </a:p>
          <a:p>
            <a:pPr>
              <a:lnSpc>
                <a:spcPts val="1300"/>
              </a:lnSpc>
              <a:spcAft>
                <a:spcPts val="1200"/>
              </a:spcAft>
            </a:pPr>
            <a:r>
              <a:rPr lang="en-NZ" sz="1000" dirty="0">
                <a:latin typeface="Segoe UI" panose="020B0502040204020203" pitchFamily="34" charset="0"/>
                <a:cs typeface="Segoe UI" panose="020B0502040204020203" pitchFamily="34" charset="0"/>
              </a:rPr>
              <a:t>To find out whether an apprentice is going to be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a good fit for their business, Well Hung Joinery employ prospective apprentices as labourers, </a:t>
            </a:r>
            <a:br>
              <a:rPr lang="en-NZ" sz="1000" dirty="0">
                <a:latin typeface="Segoe UI" panose="020B0502040204020203" pitchFamily="34" charset="0"/>
                <a:cs typeface="Segoe UI" panose="020B0502040204020203" pitchFamily="34" charset="0"/>
              </a:rPr>
            </a:br>
            <a:r>
              <a:rPr lang="en-NZ" sz="1000" dirty="0">
                <a:latin typeface="Segoe UI" panose="020B0502040204020203" pitchFamily="34" charset="0"/>
                <a:cs typeface="Segoe UI" panose="020B0502040204020203" pitchFamily="34" charset="0"/>
              </a:rPr>
              <a:t>to give the business the opportunity to confirm whether they’ll be a good fit and to assess their potential for development as an apprentice. Stephen said </a:t>
            </a:r>
            <a:r>
              <a:rPr lang="en-NZ" sz="1000" i="1" dirty="0">
                <a:latin typeface="Segoe UI" panose="020B0502040204020203" pitchFamily="34" charset="0"/>
                <a:cs typeface="Segoe UI" panose="020B0502040204020203" pitchFamily="34" charset="0"/>
              </a:rPr>
              <a:t>“I don’t sign people up as apprentices on day dot – they are signed up as a labourer and then depending on how they perform might offer them an apprenticeship”.</a:t>
            </a:r>
          </a:p>
          <a:p>
            <a:pPr>
              <a:lnSpc>
                <a:spcPts val="1300"/>
              </a:lnSpc>
              <a:spcAft>
                <a:spcPts val="1200"/>
              </a:spcAft>
            </a:pPr>
            <a:r>
              <a:rPr lang="en-NZ" sz="1000" dirty="0">
                <a:latin typeface="Segoe UI" panose="020B0502040204020203" pitchFamily="34" charset="0"/>
                <a:cs typeface="Segoe UI" panose="020B0502040204020203" pitchFamily="34" charset="0"/>
              </a:rPr>
              <a:t>Stephen emphasised that apprentices are often looking for more from their employer than just money. They want to work with good people and have good opportunities. One of the things that really stood out was that Well Hung Joinery actively supports their apprentices to develop advanced skills that aren’t directly relevant to their qualification and in areas where the business doesn’t have a current gap. For example, providing apprentices who want to become project managers opportunities to actively learn those skills from the existing project managers: </a:t>
            </a:r>
            <a:r>
              <a:rPr lang="en-NZ" sz="1000" i="1" dirty="0">
                <a:latin typeface="Segoe UI" panose="020B0502040204020203" pitchFamily="34" charset="0"/>
                <a:cs typeface="Segoe UI" panose="020B0502040204020203" pitchFamily="34" charset="0"/>
              </a:rPr>
              <a:t>”And you never know, by the time they are ready you might need them”.</a:t>
            </a:r>
            <a:r>
              <a:rPr lang="en-NZ" sz="1000" dirty="0">
                <a:latin typeface="Segoe UI" panose="020B0502040204020203" pitchFamily="34" charset="0"/>
                <a:cs typeface="Segoe UI" panose="020B0502040204020203" pitchFamily="34" charset="0"/>
              </a:rPr>
              <a:t> The Apprenticeship Progression Framework tool builds directly off Well Hung’s approach to progressing apprentices as productive employees and providing extra development opportunities towards the end of their apprenticeships.</a:t>
            </a:r>
          </a:p>
        </p:txBody>
      </p:sp>
      <p:sp>
        <p:nvSpPr>
          <p:cNvPr id="9" name="TextBox 8">
            <a:extLst>
              <a:ext uri="{FF2B5EF4-FFF2-40B4-BE49-F238E27FC236}">
                <a16:creationId xmlns:a16="http://schemas.microsoft.com/office/drawing/2014/main" id="{8A286071-7717-B912-B3C5-61461B9BFBFD}"/>
              </a:ext>
            </a:extLst>
          </p:cNvPr>
          <p:cNvSpPr txBox="1"/>
          <p:nvPr/>
        </p:nvSpPr>
        <p:spPr>
          <a:xfrm>
            <a:off x="6753225" y="1628775"/>
            <a:ext cx="2808288" cy="154017"/>
          </a:xfrm>
          <a:prstGeom prst="rect">
            <a:avLst/>
          </a:prstGeom>
          <a:noFill/>
        </p:spPr>
        <p:txBody>
          <a:bodyPr wrap="square" lIns="0" tIns="0" rIns="0" bIns="0">
            <a:spAutoFit/>
          </a:bodyPr>
          <a:lstStyle/>
          <a:p>
            <a:pPr>
              <a:lnSpc>
                <a:spcPts val="1300"/>
              </a:lnSpc>
              <a:spcAft>
                <a:spcPts val="600"/>
              </a:spcAft>
            </a:pPr>
            <a:r>
              <a:rPr lang="en-NZ" sz="1000">
                <a:latin typeface="Segoe UI" panose="020B0502040204020203" pitchFamily="34" charset="0"/>
                <a:cs typeface="Segoe UI" panose="020B0502040204020203" pitchFamily="34" charset="0"/>
              </a:rPr>
              <a:t>Stephen’s advice for first time employers is: </a:t>
            </a:r>
          </a:p>
        </p:txBody>
      </p:sp>
      <p:sp>
        <p:nvSpPr>
          <p:cNvPr id="10" name="Footer Placeholder 9">
            <a:extLst>
              <a:ext uri="{FF2B5EF4-FFF2-40B4-BE49-F238E27FC236}">
                <a16:creationId xmlns:a16="http://schemas.microsoft.com/office/drawing/2014/main" id="{1BF10FCE-2A35-307A-926F-D63F082BA568}"/>
              </a:ext>
            </a:extLst>
          </p:cNvPr>
          <p:cNvSpPr>
            <a:spLocks noGrp="1"/>
          </p:cNvSpPr>
          <p:nvPr>
            <p:ph type="ftr" sz="quarter" idx="3"/>
          </p:nvPr>
        </p:nvSpPr>
        <p:spPr/>
        <p:txBody>
          <a:bodyPr/>
          <a:lstStyle/>
          <a:p>
            <a:r>
              <a:rPr lang="en-US"/>
              <a:t>Apprenticeship Toolkit</a:t>
            </a:r>
          </a:p>
        </p:txBody>
      </p:sp>
      <p:sp>
        <p:nvSpPr>
          <p:cNvPr id="12" name="Slide Number Placeholder 11">
            <a:extLst>
              <a:ext uri="{FF2B5EF4-FFF2-40B4-BE49-F238E27FC236}">
                <a16:creationId xmlns:a16="http://schemas.microsoft.com/office/drawing/2014/main" id="{F53D5B71-D2D4-5483-9ADE-46FED80B84FD}"/>
              </a:ext>
            </a:extLst>
          </p:cNvPr>
          <p:cNvSpPr>
            <a:spLocks noGrp="1"/>
          </p:cNvSpPr>
          <p:nvPr>
            <p:ph type="sldNum" sz="quarter" idx="4"/>
          </p:nvPr>
        </p:nvSpPr>
        <p:spPr/>
        <p:txBody>
          <a:bodyPr/>
          <a:lstStyle/>
          <a:p>
            <a:fld id="{1DF4AAA5-C268-2745-B477-E8FB4AEBEA9C}" type="slidenum">
              <a:rPr lang="en-US" smtClean="0"/>
              <a:pPr/>
              <a:t>5</a:t>
            </a:fld>
            <a:endParaRPr lang="en-US"/>
          </a:p>
        </p:txBody>
      </p:sp>
      <p:sp>
        <p:nvSpPr>
          <p:cNvPr id="16" name="TextBox 15">
            <a:extLst>
              <a:ext uri="{FF2B5EF4-FFF2-40B4-BE49-F238E27FC236}">
                <a16:creationId xmlns:a16="http://schemas.microsoft.com/office/drawing/2014/main" id="{DF88EE6A-3B3E-A381-B397-117C4F3FA3C1}"/>
              </a:ext>
            </a:extLst>
          </p:cNvPr>
          <p:cNvSpPr txBox="1"/>
          <p:nvPr/>
        </p:nvSpPr>
        <p:spPr>
          <a:xfrm>
            <a:off x="6600825" y="1941882"/>
            <a:ext cx="2609753" cy="1092800"/>
          </a:xfrm>
          <a:prstGeom prst="rect">
            <a:avLst/>
          </a:prstGeom>
          <a:noFill/>
        </p:spPr>
        <p:txBody>
          <a:bodyPr wrap="square" lIns="0" tIns="0" rIns="0" bIns="0">
            <a:spAutoFit/>
          </a:bodyPr>
          <a:lstStyle/>
          <a:p>
            <a:pPr marL="216000" indent="-457200">
              <a:lnSpc>
                <a:spcPts val="2200"/>
              </a:lnSpc>
              <a:spcAft>
                <a:spcPts val="600"/>
              </a:spcAft>
            </a:pPr>
            <a:r>
              <a:rPr lang="en-NZ" dirty="0">
                <a:solidFill>
                  <a:srgbClr val="00A99D"/>
                </a:solidFill>
                <a:latin typeface="Segoe UI" panose="020B0502040204020203" pitchFamily="34" charset="0"/>
                <a:cs typeface="Segoe UI" panose="020B0502040204020203" pitchFamily="34" charset="0"/>
              </a:rPr>
              <a:t>	</a:t>
            </a:r>
            <a:r>
              <a:rPr lang="en-NZ" sz="1200" b="1" i="1" dirty="0">
                <a:solidFill>
                  <a:srgbClr val="00A99D"/>
                </a:solidFill>
                <a:latin typeface="Segoe UI Semibold" panose="020B0502040204020203" pitchFamily="34" charset="0"/>
                <a:cs typeface="Segoe UI Semibold" panose="020B0502040204020203" pitchFamily="34" charset="0"/>
              </a:rPr>
              <a:t>“Look for someone that is going to get on well with others. You can teach tech skills, but interpersonal skills are a lot tougher”</a:t>
            </a:r>
            <a:endParaRPr lang="en-NZ" sz="1200" b="1" i="1" baseline="-21000" dirty="0">
              <a:solidFill>
                <a:srgbClr val="00A99D"/>
              </a:solidFill>
              <a:latin typeface="Segoe UI Semibold" panose="020B0502040204020203" pitchFamily="34" charset="0"/>
              <a:cs typeface="Segoe UI Semibold" panose="020B0502040204020203" pitchFamily="34" charset="0"/>
            </a:endParaRPr>
          </a:p>
        </p:txBody>
      </p:sp>
      <p:sp>
        <p:nvSpPr>
          <p:cNvPr id="17" name="TextBox 16">
            <a:extLst>
              <a:ext uri="{FF2B5EF4-FFF2-40B4-BE49-F238E27FC236}">
                <a16:creationId xmlns:a16="http://schemas.microsoft.com/office/drawing/2014/main" id="{9B71B763-8CDD-8731-0A52-BEA90C0D20D0}"/>
              </a:ext>
            </a:extLst>
          </p:cNvPr>
          <p:cNvSpPr txBox="1"/>
          <p:nvPr/>
        </p:nvSpPr>
        <p:spPr>
          <a:xfrm>
            <a:off x="381000" y="1307649"/>
            <a:ext cx="3240088" cy="276999"/>
          </a:xfrm>
          <a:prstGeom prst="rect">
            <a:avLst/>
          </a:prstGeom>
          <a:noFill/>
        </p:spPr>
        <p:txBody>
          <a:bodyPr wrap="square" lIns="0" tIns="0" rIns="0" bIns="0" rtlCol="0">
            <a:spAutoFit/>
          </a:bodyPr>
          <a:lstStyle/>
          <a:p>
            <a:r>
              <a:rPr lang="en-NZ" b="1">
                <a:solidFill>
                  <a:srgbClr val="00A99D"/>
                </a:solidFill>
                <a:latin typeface="Segoe UI Black" panose="020B0502040204020203" pitchFamily="34" charset="0"/>
                <a:cs typeface="Segoe UI Black" panose="020B0502040204020203" pitchFamily="34" charset="0"/>
              </a:rPr>
              <a:t>Well Hung Joinery</a:t>
            </a:r>
            <a:endParaRPr lang="en-US">
              <a:solidFill>
                <a:srgbClr val="00A99D"/>
              </a:solidFill>
            </a:endParaRPr>
          </a:p>
        </p:txBody>
      </p:sp>
    </p:spTree>
    <p:extLst>
      <p:ext uri="{BB962C8B-B14F-4D97-AF65-F5344CB8AC3E}">
        <p14:creationId xmlns:p14="http://schemas.microsoft.com/office/powerpoint/2010/main" val="3113013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199D4-5498-9B40-B156-2F507A369D0E}"/>
              </a:ext>
            </a:extLst>
          </p:cNvPr>
          <p:cNvSpPr txBox="1"/>
          <p:nvPr/>
        </p:nvSpPr>
        <p:spPr>
          <a:xfrm>
            <a:off x="389877" y="1475602"/>
            <a:ext cx="9184149" cy="4369143"/>
          </a:xfrm>
          <a:prstGeom prst="rect">
            <a:avLst/>
          </a:prstGeom>
          <a:noFill/>
        </p:spPr>
        <p:txBody>
          <a:bodyPr wrap="square" lIns="0" tIns="0" rIns="0" bIns="0" numCol="3" spcCol="360000">
            <a:spAutoFit/>
          </a:bodyPr>
          <a:lstStyle/>
          <a:p>
            <a:pPr>
              <a:lnSpc>
                <a:spcPts val="1400"/>
              </a:lnSpc>
              <a:spcAft>
                <a:spcPts val="1200"/>
              </a:spcAft>
            </a:pPr>
            <a:r>
              <a:rPr lang="en-NZ" sz="1100" b="1" spc="-10" dirty="0">
                <a:latin typeface="Segoe UI Semibold" panose="020B0502040204020203" pitchFamily="34" charset="0"/>
                <a:cs typeface="Segoe UI Semibold" panose="020B0502040204020203" pitchFamily="34" charset="0"/>
              </a:rPr>
              <a:t>NZS Group is New Zealand’s largest provider </a:t>
            </a:r>
            <a:r>
              <a:rPr lang="en-NZ" sz="1100" b="1" dirty="0">
                <a:latin typeface="Segoe UI Semibold" panose="020B0502040204020203" pitchFamily="34" charset="0"/>
                <a:cs typeface="Segoe UI Semibold" panose="020B0502040204020203" pitchFamily="34" charset="0"/>
              </a:rPr>
              <a:t>of scaffolding, formwork, height access, </a:t>
            </a:r>
            <a:br>
              <a:rPr lang="en-NZ" sz="1100" b="1" dirty="0">
                <a:latin typeface="Segoe UI Semibold" panose="020B0502040204020203" pitchFamily="34" charset="0"/>
                <a:cs typeface="Segoe UI Semibold" panose="020B0502040204020203" pitchFamily="34" charset="0"/>
              </a:rPr>
            </a:br>
            <a:r>
              <a:rPr lang="en-NZ" sz="1100" b="1" dirty="0">
                <a:latin typeface="Segoe UI Semibold" panose="020B0502040204020203" pitchFamily="34" charset="0"/>
                <a:cs typeface="Segoe UI Semibold" panose="020B0502040204020203" pitchFamily="34" charset="0"/>
              </a:rPr>
              <a:t>and related infrastructure services. The NZS Group is made up of eight individual </a:t>
            </a:r>
            <a:r>
              <a:rPr lang="en-NZ" sz="1100" b="1" spc="-10" dirty="0">
                <a:latin typeface="Segoe UI Semibold" panose="020B0502040204020203" pitchFamily="34" charset="0"/>
                <a:cs typeface="Segoe UI Semibold" panose="020B0502040204020203" pitchFamily="34" charset="0"/>
              </a:rPr>
              <a:t>‘companies’, who collectively operate across 18 locations and employ more than 400 staff, </a:t>
            </a:r>
            <a:r>
              <a:rPr lang="en-NZ" sz="1100" b="1" dirty="0">
                <a:latin typeface="Segoe UI Semibold" panose="020B0502040204020203" pitchFamily="34" charset="0"/>
                <a:cs typeface="Segoe UI Semibold" panose="020B0502040204020203" pitchFamily="34" charset="0"/>
              </a:rPr>
              <a:t>including around 45 apprentices per year. </a:t>
            </a:r>
            <a:br>
              <a:rPr lang="en-NZ" sz="1100" b="1" dirty="0">
                <a:latin typeface="Segoe UI Semibold" panose="020B0502040204020203" pitchFamily="34" charset="0"/>
                <a:cs typeface="Segoe UI Semibold" panose="020B0502040204020203" pitchFamily="34" charset="0"/>
              </a:rPr>
            </a:br>
            <a:r>
              <a:rPr lang="en-NZ" sz="1100" b="1" dirty="0">
                <a:latin typeface="Segoe UI Semibold" panose="020B0502040204020203" pitchFamily="34" charset="0"/>
                <a:cs typeface="Segoe UI Semibold" panose="020B0502040204020203" pitchFamily="34" charset="0"/>
              </a:rPr>
              <a:t>NZS Group’s strong existing practices substantially informed this toolkit. </a:t>
            </a:r>
          </a:p>
          <a:p>
            <a:pPr>
              <a:lnSpc>
                <a:spcPts val="1300"/>
              </a:lnSpc>
              <a:spcAft>
                <a:spcPts val="1200"/>
              </a:spcAft>
            </a:pPr>
            <a:r>
              <a:rPr lang="en-NZ" sz="1000" dirty="0">
                <a:latin typeface="Segoe UI" panose="020B0502040204020203" pitchFamily="34" charset="0"/>
                <a:cs typeface="Segoe UI" panose="020B0502040204020203" pitchFamily="34" charset="0"/>
              </a:rPr>
              <a:t>NZS Group ensures that at every stage of the apprenticeship, the mutual expectations between the company and the apprentice are super clear.</a:t>
            </a:r>
          </a:p>
          <a:p>
            <a:pPr>
              <a:lnSpc>
                <a:spcPts val="1300"/>
              </a:lnSpc>
              <a:spcAft>
                <a:spcPts val="1200"/>
              </a:spcAft>
            </a:pPr>
            <a:r>
              <a:rPr lang="en-NZ" sz="1000" dirty="0">
                <a:latin typeface="Segoe UI" panose="020B0502040204020203" pitchFamily="34" charset="0"/>
                <a:cs typeface="Segoe UI" panose="020B0502040204020203" pitchFamily="34" charset="0"/>
              </a:rPr>
              <a:t>Vadim Spice, NZS Group’s Group Safety and Training Manager, explained that when NZS Group offers someone an apprenticeship, they’re recognising them as a potential future leader within the organisation. NZS Group makes it clear to all their staff that someone being offered an apprenticeship is a big deal – they put ceremony around it and ensure the apprentice knows all the things that NZS Group is committing to do for them, and what they expect the apprentice to commit to NZS Group in return. Vadim said: </a:t>
            </a:r>
            <a:br>
              <a:rPr lang="en-NZ" sz="1000" dirty="0">
                <a:latin typeface="Segoe UI" panose="020B0502040204020203" pitchFamily="34" charset="0"/>
                <a:cs typeface="Segoe UI" panose="020B0502040204020203" pitchFamily="34" charset="0"/>
              </a:rPr>
            </a:br>
            <a:r>
              <a:rPr lang="en-NZ" sz="1000" i="1" dirty="0">
                <a:latin typeface="Segoe UI" panose="020B0502040204020203" pitchFamily="34" charset="0"/>
                <a:cs typeface="Segoe UI" panose="020B0502040204020203" pitchFamily="34" charset="0"/>
              </a:rPr>
              <a:t>“Part of the ceremony is telling the apprentice that the leading hand, who is hugely experienced, isn't going to put their name against verifying something that isn’t up to their standard.”</a:t>
            </a:r>
          </a:p>
          <a:p>
            <a:pPr>
              <a:lnSpc>
                <a:spcPts val="1300"/>
              </a:lnSpc>
              <a:spcAft>
                <a:spcPts val="1200"/>
              </a:spcAft>
            </a:pPr>
            <a:r>
              <a:rPr lang="en-NZ" sz="1000" dirty="0">
                <a:latin typeface="Segoe UI" panose="020B0502040204020203" pitchFamily="34" charset="0"/>
                <a:cs typeface="Segoe UI" panose="020B0502040204020203" pitchFamily="34" charset="0"/>
              </a:rPr>
              <a:t>NZS Group employs prospective apprentices as labourers and generally won’t offer someone an apprenticeship before they’ve worked with them for around six months. They actively involve their existing senior staff in identifying which of the labourers the company should offer an apprenticeship to. Vadim said: </a:t>
            </a:r>
            <a:r>
              <a:rPr lang="en-NZ" sz="1000" i="1" dirty="0">
                <a:latin typeface="Segoe UI" panose="020B0502040204020203" pitchFamily="34" charset="0"/>
                <a:cs typeface="Segoe UI" panose="020B0502040204020203" pitchFamily="34" charset="0"/>
              </a:rPr>
              <a:t>“If the GM asks all the leading hands who they think is performing well, and “can you give me the two guys who're </a:t>
            </a:r>
            <a:r>
              <a:rPr lang="en-NZ" sz="1000" i="1" dirty="0" err="1">
                <a:latin typeface="Segoe UI" panose="020B0502040204020203" pitchFamily="34" charset="0"/>
                <a:cs typeface="Segoe UI" panose="020B0502040204020203" pitchFamily="34" charset="0"/>
              </a:rPr>
              <a:t>gonna</a:t>
            </a:r>
            <a:r>
              <a:rPr lang="en-NZ" sz="1000" i="1" dirty="0">
                <a:latin typeface="Segoe UI" panose="020B0502040204020203" pitchFamily="34" charset="0"/>
                <a:cs typeface="Segoe UI" panose="020B0502040204020203" pitchFamily="34" charset="0"/>
              </a:rPr>
              <a:t> be the next apprentices” - suddenly you’ve got buy in from the other guys</a:t>
            </a:r>
            <a:r>
              <a:rPr lang="en-NZ" sz="1000" dirty="0">
                <a:latin typeface="Segoe UI" panose="020B0502040204020203" pitchFamily="34" charset="0"/>
                <a:cs typeface="Segoe UI" panose="020B0502040204020203" pitchFamily="34" charset="0"/>
              </a:rPr>
              <a:t>”. </a:t>
            </a:r>
          </a:p>
          <a:p>
            <a:pPr>
              <a:lnSpc>
                <a:spcPts val="1300"/>
              </a:lnSpc>
              <a:spcAft>
                <a:spcPts val="1200"/>
              </a:spcAft>
            </a:pPr>
            <a:r>
              <a:rPr lang="en-NZ" sz="1000" dirty="0">
                <a:latin typeface="Segoe UI" panose="020B0502040204020203" pitchFamily="34" charset="0"/>
                <a:cs typeface="Segoe UI" panose="020B0502040204020203" pitchFamily="34" charset="0"/>
              </a:rPr>
              <a:t>During the apprenticeship, NZS Group invests significant resources in ensuring that the apprentices are progressing smoothly through their qualification and quickly as employees. Vadim emphasised that </a:t>
            </a:r>
            <a:r>
              <a:rPr lang="en-NZ" sz="1000" i="1" dirty="0">
                <a:latin typeface="Segoe UI" panose="020B0502040204020203" pitchFamily="34" charset="0"/>
                <a:cs typeface="Segoe UI" panose="020B0502040204020203" pitchFamily="34" charset="0"/>
              </a:rPr>
              <a:t>“The heightened investment into them drives them to give it a go more – we've got apprentices that become crew leaders before they've finished their apprenticeship.”</a:t>
            </a:r>
          </a:p>
          <a:p>
            <a:pPr>
              <a:lnSpc>
                <a:spcPts val="1300"/>
              </a:lnSpc>
              <a:spcAft>
                <a:spcPts val="1200"/>
              </a:spcAft>
            </a:pPr>
            <a:r>
              <a:rPr lang="en-NZ" sz="1000" dirty="0">
                <a:latin typeface="Segoe UI" panose="020B0502040204020203" pitchFamily="34" charset="0"/>
                <a:cs typeface="Segoe UI" panose="020B0502040204020203" pitchFamily="34" charset="0"/>
              </a:rPr>
              <a:t>The Apprenticeship Schedule tool in this toolkit builds directly off the system that Vadim has implemented across the NZS Group to ensure that apprentices progress through their qualifications. NZS Group also implements similar practices to the ones set out in the Tools of the Trade tool.</a:t>
            </a:r>
          </a:p>
        </p:txBody>
      </p:sp>
      <p:sp>
        <p:nvSpPr>
          <p:cNvPr id="5" name="Footer Placeholder 4">
            <a:extLst>
              <a:ext uri="{FF2B5EF4-FFF2-40B4-BE49-F238E27FC236}">
                <a16:creationId xmlns:a16="http://schemas.microsoft.com/office/drawing/2014/main" id="{8FDBE9F2-41B2-9D5B-9203-88AE159028FD}"/>
              </a:ext>
            </a:extLst>
          </p:cNvPr>
          <p:cNvSpPr>
            <a:spLocks noGrp="1"/>
          </p:cNvSpPr>
          <p:nvPr>
            <p:ph type="ftr" sz="quarter" idx="3"/>
          </p:nvPr>
        </p:nvSpPr>
        <p:spPr/>
        <p:txBody>
          <a:bodyPr/>
          <a:lstStyle/>
          <a:p>
            <a:r>
              <a:rPr lang="en-US"/>
              <a:t>Apprenticeship Toolkit</a:t>
            </a:r>
          </a:p>
        </p:txBody>
      </p:sp>
      <p:sp>
        <p:nvSpPr>
          <p:cNvPr id="6" name="Slide Number Placeholder 5">
            <a:extLst>
              <a:ext uri="{FF2B5EF4-FFF2-40B4-BE49-F238E27FC236}">
                <a16:creationId xmlns:a16="http://schemas.microsoft.com/office/drawing/2014/main" id="{1333D30F-495D-13DF-2D61-FC0AF1386F65}"/>
              </a:ext>
            </a:extLst>
          </p:cNvPr>
          <p:cNvSpPr>
            <a:spLocks noGrp="1"/>
          </p:cNvSpPr>
          <p:nvPr>
            <p:ph type="sldNum" sz="quarter" idx="4"/>
          </p:nvPr>
        </p:nvSpPr>
        <p:spPr/>
        <p:txBody>
          <a:bodyPr/>
          <a:lstStyle/>
          <a:p>
            <a:fld id="{1DF4AAA5-C268-2745-B477-E8FB4AEBEA9C}" type="slidenum">
              <a:rPr lang="en-US" smtClean="0"/>
              <a:pPr/>
              <a:t>6</a:t>
            </a:fld>
            <a:endParaRPr lang="en-US"/>
          </a:p>
        </p:txBody>
      </p:sp>
      <p:sp>
        <p:nvSpPr>
          <p:cNvPr id="7" name="TextBox 6">
            <a:extLst>
              <a:ext uri="{FF2B5EF4-FFF2-40B4-BE49-F238E27FC236}">
                <a16:creationId xmlns:a16="http://schemas.microsoft.com/office/drawing/2014/main" id="{CD5A0B0E-70D0-A154-A46C-D9C006C1E95C}"/>
              </a:ext>
            </a:extLst>
          </p:cNvPr>
          <p:cNvSpPr txBox="1"/>
          <p:nvPr/>
        </p:nvSpPr>
        <p:spPr>
          <a:xfrm>
            <a:off x="381000" y="1124026"/>
            <a:ext cx="3240088" cy="276999"/>
          </a:xfrm>
          <a:prstGeom prst="rect">
            <a:avLst/>
          </a:prstGeom>
          <a:noFill/>
        </p:spPr>
        <p:txBody>
          <a:bodyPr wrap="square" lIns="0" tIns="0" rIns="0" bIns="0" rtlCol="0">
            <a:spAutoFit/>
          </a:bodyPr>
          <a:lstStyle/>
          <a:p>
            <a:r>
              <a:rPr lang="en-NZ" b="1">
                <a:solidFill>
                  <a:srgbClr val="F05326"/>
                </a:solidFill>
                <a:latin typeface="Segoe UI Black" panose="020B0502040204020203" pitchFamily="34" charset="0"/>
                <a:cs typeface="Segoe UI Black" panose="020B0502040204020203" pitchFamily="34" charset="0"/>
              </a:rPr>
              <a:t>NZS Group</a:t>
            </a:r>
            <a:endParaRPr lang="en-US">
              <a:solidFill>
                <a:srgbClr val="F05326"/>
              </a:solidFill>
            </a:endParaRPr>
          </a:p>
        </p:txBody>
      </p:sp>
      <p:sp>
        <p:nvSpPr>
          <p:cNvPr id="9" name="TextBox 8">
            <a:extLst>
              <a:ext uri="{FF2B5EF4-FFF2-40B4-BE49-F238E27FC236}">
                <a16:creationId xmlns:a16="http://schemas.microsoft.com/office/drawing/2014/main" id="{EA75FD5F-A6B8-0B6B-297B-17B7E6457A1D}"/>
              </a:ext>
            </a:extLst>
          </p:cNvPr>
          <p:cNvSpPr txBox="1"/>
          <p:nvPr/>
        </p:nvSpPr>
        <p:spPr>
          <a:xfrm>
            <a:off x="6753225" y="2756830"/>
            <a:ext cx="2808288" cy="154017"/>
          </a:xfrm>
          <a:prstGeom prst="rect">
            <a:avLst/>
          </a:prstGeom>
          <a:noFill/>
        </p:spPr>
        <p:txBody>
          <a:bodyPr wrap="square" lIns="0" tIns="0" rIns="0" bIns="0">
            <a:spAutoFit/>
          </a:bodyPr>
          <a:lstStyle/>
          <a:p>
            <a:pPr>
              <a:lnSpc>
                <a:spcPts val="1300"/>
              </a:lnSpc>
              <a:spcAft>
                <a:spcPts val="600"/>
              </a:spcAft>
            </a:pPr>
            <a:r>
              <a:rPr lang="en-NZ" sz="1000">
                <a:latin typeface="Segoe UI" panose="020B0502040204020203" pitchFamily="34" charset="0"/>
                <a:cs typeface="Segoe UI" panose="020B0502040204020203" pitchFamily="34" charset="0"/>
              </a:rPr>
              <a:t>Vadim’s advice for first time employers is: </a:t>
            </a:r>
          </a:p>
        </p:txBody>
      </p:sp>
      <p:sp>
        <p:nvSpPr>
          <p:cNvPr id="10" name="TextBox 9">
            <a:extLst>
              <a:ext uri="{FF2B5EF4-FFF2-40B4-BE49-F238E27FC236}">
                <a16:creationId xmlns:a16="http://schemas.microsoft.com/office/drawing/2014/main" id="{25B4A64F-0E39-AF62-1219-2017608F535E}"/>
              </a:ext>
            </a:extLst>
          </p:cNvPr>
          <p:cNvSpPr txBox="1"/>
          <p:nvPr/>
        </p:nvSpPr>
        <p:spPr>
          <a:xfrm>
            <a:off x="6964736" y="3075687"/>
            <a:ext cx="2480821" cy="2310598"/>
          </a:xfrm>
          <a:prstGeom prst="rect">
            <a:avLst/>
          </a:prstGeom>
          <a:noFill/>
        </p:spPr>
        <p:txBody>
          <a:bodyPr wrap="square" lIns="0" tIns="0" rIns="0" bIns="0">
            <a:spAutoFit/>
          </a:bodyPr>
          <a:lstStyle/>
          <a:p>
            <a:pPr>
              <a:lnSpc>
                <a:spcPts val="1600"/>
              </a:lnSpc>
              <a:spcAft>
                <a:spcPts val="600"/>
              </a:spcAft>
            </a:pPr>
            <a:r>
              <a:rPr lang="en-NZ" sz="1200" b="1" i="1" dirty="0">
                <a:solidFill>
                  <a:srgbClr val="F05326"/>
                </a:solidFill>
                <a:latin typeface="Segoe UI Semibold" panose="020B0502040204020203" pitchFamily="34" charset="0"/>
                <a:cs typeface="Segoe UI Semibold" panose="020B0502040204020203" pitchFamily="34" charset="0"/>
              </a:rPr>
              <a:t>“It’s tough being an apprentice, juggling work (working hard for you), mind numbing studies and growing up in today’s world. Give your apprentice opportunities to ask for help, catch up with them often and check in, especially out on site where they feel most at ease to talk. It’s probably the best chance for you to hear ‘Thanks for all your help I’m doing great on my course!’”</a:t>
            </a:r>
            <a:endParaRPr lang="en-NZ" sz="1200" b="1" i="1" baseline="-21000" dirty="0">
              <a:solidFill>
                <a:srgbClr val="F05326"/>
              </a:solidFill>
              <a:latin typeface="Segoe UI Semibold" panose="020B0502040204020203" pitchFamily="34" charset="0"/>
              <a:cs typeface="Segoe UI Semibold" panose="020B0502040204020203" pitchFamily="34" charset="0"/>
            </a:endParaRPr>
          </a:p>
        </p:txBody>
      </p:sp>
      <p:sp>
        <p:nvSpPr>
          <p:cNvPr id="2" name="TextBox 1">
            <a:extLst>
              <a:ext uri="{FF2B5EF4-FFF2-40B4-BE49-F238E27FC236}">
                <a16:creationId xmlns:a16="http://schemas.microsoft.com/office/drawing/2014/main" id="{B5ABD4F0-CA65-6C6F-9822-C4481FA9DEE6}"/>
              </a:ext>
            </a:extLst>
          </p:cNvPr>
          <p:cNvSpPr txBox="1"/>
          <p:nvPr/>
        </p:nvSpPr>
        <p:spPr>
          <a:xfrm>
            <a:off x="7675418" y="7024255"/>
            <a:ext cx="0" cy="0"/>
          </a:xfrm>
          <a:prstGeom prst="rect">
            <a:avLst/>
          </a:prstGeom>
          <a:noFill/>
        </p:spPr>
        <p:txBody>
          <a:bodyPr wrap="none" lIns="0" tIns="0" rIns="0" bIns="0" numCol="3" spcCol="360000" rtlCol="0">
            <a:noAutofit/>
          </a:bodyPr>
          <a:lstStyle/>
          <a:p>
            <a:pPr algn="l">
              <a:lnSpc>
                <a:spcPts val="1300"/>
              </a:lnSpc>
              <a:spcAft>
                <a:spcPts val="600"/>
              </a:spcAft>
            </a:pPr>
            <a:endParaRPr lang="en-US" sz="100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66269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FD6627-31B4-53B0-FD4B-8CBEBE60A7F3}"/>
              </a:ext>
            </a:extLst>
          </p:cNvPr>
          <p:cNvSpPr txBox="1"/>
          <p:nvPr/>
        </p:nvSpPr>
        <p:spPr>
          <a:xfrm>
            <a:off x="381000" y="469912"/>
            <a:ext cx="10409676" cy="430887"/>
          </a:xfrm>
          <a:prstGeom prst="rect">
            <a:avLst/>
          </a:prstGeom>
          <a:noFill/>
        </p:spPr>
        <p:txBody>
          <a:bodyPr wrap="square" lIns="0" tIns="0" rIns="0" bIns="0" rtlCol="0">
            <a:spAutoFit/>
          </a:bodyPr>
          <a:lstStyle/>
          <a:p>
            <a:r>
              <a:rPr lang="en-US" sz="2800" b="1">
                <a:solidFill>
                  <a:srgbClr val="10273C"/>
                </a:solidFill>
                <a:latin typeface="Segoe UI Black" panose="020B0502040204020203" pitchFamily="34" charset="0"/>
                <a:cs typeface="Segoe UI Black" panose="020B0502040204020203" pitchFamily="34" charset="0"/>
              </a:rPr>
              <a:t>How do I use this toolkit?</a:t>
            </a:r>
          </a:p>
        </p:txBody>
      </p:sp>
      <p:sp>
        <p:nvSpPr>
          <p:cNvPr id="6" name="TextBox 5">
            <a:extLst>
              <a:ext uri="{FF2B5EF4-FFF2-40B4-BE49-F238E27FC236}">
                <a16:creationId xmlns:a16="http://schemas.microsoft.com/office/drawing/2014/main" id="{E30FAF1E-D002-8F49-BD44-FB3383A44999}"/>
              </a:ext>
            </a:extLst>
          </p:cNvPr>
          <p:cNvSpPr txBox="1"/>
          <p:nvPr/>
        </p:nvSpPr>
        <p:spPr>
          <a:xfrm>
            <a:off x="3558528" y="1341438"/>
            <a:ext cx="6002985" cy="3283828"/>
          </a:xfrm>
          <a:prstGeom prst="rect">
            <a:avLst/>
          </a:prstGeom>
          <a:noFill/>
        </p:spPr>
        <p:txBody>
          <a:bodyPr wrap="square" lIns="0" tIns="0" rIns="0" bIns="0" numCol="2" spcCol="360000">
            <a:noAutofit/>
          </a:bodyPr>
          <a:lstStyle/>
          <a:p>
            <a:pPr>
              <a:lnSpc>
                <a:spcPts val="1300"/>
              </a:lnSpc>
              <a:spcAft>
                <a:spcPts val="12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Each tool has been designed so that you can use it by itself, with some of the other tools, or with all of the other tools.</a:t>
            </a:r>
          </a:p>
          <a:p>
            <a:pPr>
              <a:lnSpc>
                <a:spcPts val="1300"/>
              </a:lnSpc>
              <a:spcAft>
                <a:spcPts val="12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The following page includes a map of the apprenticeship, which shows which tools it is recommended that you use at each stage.</a:t>
            </a:r>
          </a:p>
          <a:p>
            <a:pPr>
              <a:lnSpc>
                <a:spcPts val="1300"/>
              </a:lnSpc>
              <a:spcAft>
                <a:spcPts val="12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To use the toolkit for the first time, you can start by checking the map to see what stage your apprentices are at. </a:t>
            </a:r>
          </a:p>
          <a:p>
            <a:pPr>
              <a:lnSpc>
                <a:spcPts val="1300"/>
              </a:lnSpc>
              <a:spcAft>
                <a:spcPts val="12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You can then go to the relevant tool and read the “how-to guide” for the tool, which will explain the purpose of the tool, how to apply it, and the benefits of using it. The how-to guides also explain how you can customise the tools to better suit your business. While the tools have been designed to be used as is, customisation will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make them more effective.</a:t>
            </a:r>
          </a:p>
          <a:p>
            <a:pPr>
              <a:lnSpc>
                <a:spcPts val="1300"/>
              </a:lnSpc>
              <a:spcAft>
                <a:spcPts val="12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If you would like help understanding or implementing the toolkit, you can contact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Sean Stack, who led the development of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the toolkit. </a:t>
            </a:r>
          </a:p>
          <a:p>
            <a:pPr>
              <a:lnSpc>
                <a:spcPts val="1300"/>
              </a:lnSpc>
              <a:spcAft>
                <a:spcPts val="12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His email address is </a:t>
            </a:r>
            <a:r>
              <a:rPr lang="en-NZ" sz="1000" b="1" dirty="0">
                <a:solidFill>
                  <a:srgbClr val="2C5B66"/>
                </a:solidFill>
                <a:effectLst/>
                <a:latin typeface="Segoe UI Semibold" panose="020B0502040204020203" pitchFamily="34" charset="0"/>
                <a:ea typeface="Arial" panose="020B0604020202020204"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rPr>
              <a:t>sstack@allenandclarke.com</a:t>
            </a:r>
            <a:endParaRPr lang="en-NZ" sz="1000" dirty="0">
              <a:solidFill>
                <a:srgbClr val="2C5B66"/>
              </a:solidFill>
              <a:effectLst/>
              <a:latin typeface="Segoe UI" panose="020B0502040204020203" pitchFamily="34" charset="0"/>
              <a:ea typeface="Arial" panose="020B0604020202020204" pitchFamily="34" charset="0"/>
              <a:cs typeface="Segoe UI" panose="020B0502040204020203" pitchFamily="34" charset="0"/>
            </a:endParaRPr>
          </a:p>
          <a:p>
            <a:pPr>
              <a:lnSpc>
                <a:spcPts val="1300"/>
              </a:lnSpc>
              <a:spcAft>
                <a:spcPts val="1200"/>
              </a:spcAft>
              <a:buNone/>
            </a:pPr>
            <a:r>
              <a:rPr lang="en-NZ" sz="1000" dirty="0">
                <a:effectLst/>
                <a:latin typeface="Segoe UI" panose="020B0502040204020203" pitchFamily="34" charset="0"/>
                <a:ea typeface="Arial" panose="020B0604020202020204" pitchFamily="34" charset="0"/>
                <a:cs typeface="Segoe UI" panose="020B0502040204020203" pitchFamily="34" charset="0"/>
              </a:rPr>
              <a:t>He's more than happy to provide advice free </a:t>
            </a:r>
            <a:br>
              <a:rPr lang="en-NZ" sz="1000" dirty="0">
                <a:effectLst/>
                <a:latin typeface="Segoe UI" panose="020B0502040204020203" pitchFamily="34" charset="0"/>
                <a:ea typeface="Arial" panose="020B0604020202020204" pitchFamily="34" charset="0"/>
                <a:cs typeface="Segoe UI" panose="020B0502040204020203" pitchFamily="34" charset="0"/>
              </a:rPr>
            </a:br>
            <a:r>
              <a:rPr lang="en-NZ" sz="1000" dirty="0">
                <a:effectLst/>
                <a:latin typeface="Segoe UI" panose="020B0502040204020203" pitchFamily="34" charset="0"/>
                <a:ea typeface="Arial" panose="020B0604020202020204" pitchFamily="34" charset="0"/>
                <a:cs typeface="Segoe UI" panose="020B0502040204020203" pitchFamily="34" charset="0"/>
              </a:rPr>
              <a:t>of charge.</a:t>
            </a:r>
          </a:p>
        </p:txBody>
      </p:sp>
      <p:sp>
        <p:nvSpPr>
          <p:cNvPr id="8" name="Footer Placeholder 7">
            <a:extLst>
              <a:ext uri="{FF2B5EF4-FFF2-40B4-BE49-F238E27FC236}">
                <a16:creationId xmlns:a16="http://schemas.microsoft.com/office/drawing/2014/main" id="{B9251BD1-41C3-9D9E-6351-656819966557}"/>
              </a:ext>
            </a:extLst>
          </p:cNvPr>
          <p:cNvSpPr>
            <a:spLocks noGrp="1"/>
          </p:cNvSpPr>
          <p:nvPr>
            <p:ph type="ftr" sz="quarter" idx="3"/>
          </p:nvPr>
        </p:nvSpPr>
        <p:spPr/>
        <p:txBody>
          <a:bodyPr/>
          <a:lstStyle/>
          <a:p>
            <a:r>
              <a:rPr lang="en-US"/>
              <a:t>Apprenticeship Toolkit</a:t>
            </a:r>
          </a:p>
        </p:txBody>
      </p:sp>
      <p:sp>
        <p:nvSpPr>
          <p:cNvPr id="9" name="Slide Number Placeholder 8">
            <a:extLst>
              <a:ext uri="{FF2B5EF4-FFF2-40B4-BE49-F238E27FC236}">
                <a16:creationId xmlns:a16="http://schemas.microsoft.com/office/drawing/2014/main" id="{D5B7889C-96DE-D5DE-8004-08EF6F6A01F0}"/>
              </a:ext>
            </a:extLst>
          </p:cNvPr>
          <p:cNvSpPr>
            <a:spLocks noGrp="1"/>
          </p:cNvSpPr>
          <p:nvPr>
            <p:ph type="sldNum" sz="quarter" idx="4"/>
          </p:nvPr>
        </p:nvSpPr>
        <p:spPr/>
        <p:txBody>
          <a:bodyPr/>
          <a:lstStyle/>
          <a:p>
            <a:fld id="{1DF4AAA5-C268-2745-B477-E8FB4AEBEA9C}" type="slidenum">
              <a:rPr lang="en-US" smtClean="0"/>
              <a:pPr/>
              <a:t>7</a:t>
            </a:fld>
            <a:endParaRPr lang="en-US"/>
          </a:p>
        </p:txBody>
      </p:sp>
      <p:sp>
        <p:nvSpPr>
          <p:cNvPr id="10" name="Rectangle 9">
            <a:extLst>
              <a:ext uri="{FF2B5EF4-FFF2-40B4-BE49-F238E27FC236}">
                <a16:creationId xmlns:a16="http://schemas.microsoft.com/office/drawing/2014/main" id="{F0DF5041-AC4A-50A4-E0AA-A19D579C0F6B}"/>
              </a:ext>
            </a:extLst>
          </p:cNvPr>
          <p:cNvSpPr/>
          <p:nvPr/>
        </p:nvSpPr>
        <p:spPr>
          <a:xfrm>
            <a:off x="380999" y="1341439"/>
            <a:ext cx="2808289" cy="3230562"/>
          </a:xfrm>
          <a:prstGeom prst="rect">
            <a:avLst/>
          </a:prstGeom>
          <a:solidFill>
            <a:srgbClr val="1027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99176D-7BC4-BC47-8AD4-3BC121217ED7}"/>
              </a:ext>
            </a:extLst>
          </p:cNvPr>
          <p:cNvSpPr txBox="1"/>
          <p:nvPr/>
        </p:nvSpPr>
        <p:spPr>
          <a:xfrm>
            <a:off x="594803" y="1535838"/>
            <a:ext cx="2476871" cy="443883"/>
          </a:xfrm>
          <a:prstGeom prst="rect">
            <a:avLst/>
          </a:prstGeom>
          <a:noFill/>
        </p:spPr>
        <p:txBody>
          <a:bodyPr wrap="square" lIns="0" tIns="0" rIns="0" bIns="0" rtlCol="0">
            <a:noAutofit/>
          </a:bodyPr>
          <a:lstStyle/>
          <a:p>
            <a:pPr>
              <a:lnSpc>
                <a:spcPts val="1680"/>
              </a:lnSpc>
            </a:pPr>
            <a:r>
              <a:rPr lang="en-NZ" sz="1400" b="1">
                <a:solidFill>
                  <a:srgbClr val="E2E228"/>
                </a:solidFill>
                <a:latin typeface="Segoe UI" panose="020B0502040204020203" pitchFamily="34" charset="0"/>
                <a:ea typeface="Arial" panose="020B0604020202020204" pitchFamily="34" charset="0"/>
                <a:cs typeface="Segoe UI" panose="020B0502040204020203" pitchFamily="34" charset="0"/>
              </a:rPr>
              <a:t>The toolkit includes </a:t>
            </a:r>
            <a:br>
              <a:rPr lang="en-NZ" sz="1400" b="1">
                <a:solidFill>
                  <a:srgbClr val="E2E228"/>
                </a:solidFill>
                <a:latin typeface="Segoe UI" panose="020B0502040204020203" pitchFamily="34" charset="0"/>
                <a:ea typeface="Arial" panose="020B0604020202020204" pitchFamily="34" charset="0"/>
                <a:cs typeface="Segoe UI" panose="020B0502040204020203" pitchFamily="34" charset="0"/>
              </a:rPr>
            </a:br>
            <a:r>
              <a:rPr lang="en-NZ" sz="1400" b="1">
                <a:solidFill>
                  <a:srgbClr val="E2E228"/>
                </a:solidFill>
                <a:latin typeface="Segoe UI" panose="020B0502040204020203" pitchFamily="34" charset="0"/>
                <a:ea typeface="Arial" panose="020B0604020202020204" pitchFamily="34" charset="0"/>
                <a:cs typeface="Segoe UI" panose="020B0502040204020203" pitchFamily="34" charset="0"/>
              </a:rPr>
              <a:t>five separate tools</a:t>
            </a:r>
          </a:p>
          <a:p>
            <a:pPr>
              <a:lnSpc>
                <a:spcPts val="1680"/>
              </a:lnSpc>
            </a:pPr>
            <a:endParaRPr lang="en-US" sz="1400" b="1">
              <a:solidFill>
                <a:srgbClr val="E2E228"/>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FE5EAD12-9291-59C5-9A23-79B03A9A1F9E}"/>
              </a:ext>
            </a:extLst>
          </p:cNvPr>
          <p:cNvSpPr txBox="1"/>
          <p:nvPr/>
        </p:nvSpPr>
        <p:spPr>
          <a:xfrm>
            <a:off x="596284" y="2132124"/>
            <a:ext cx="2022630" cy="2138039"/>
          </a:xfrm>
          <a:prstGeom prst="rect">
            <a:avLst/>
          </a:prstGeom>
          <a:noFill/>
        </p:spPr>
        <p:txBody>
          <a:bodyPr wrap="square" lIns="0" tIns="0" rIns="0" bIns="0" rtlCol="0">
            <a:noAutofit/>
          </a:bodyPr>
          <a:lstStyle/>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ea typeface="Arial" panose="020B0604020202020204" pitchFamily="34" charset="0"/>
                <a:cs typeface="Segoe UI" panose="020B0502040204020203" pitchFamily="34" charset="0"/>
              </a:rPr>
              <a:t>Recruitment Framework</a:t>
            </a:r>
          </a:p>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rPr>
              <a:t>Tools of the Trade</a:t>
            </a:r>
          </a:p>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rPr>
              <a:t>Apprenticeship Schedule</a:t>
            </a:r>
          </a:p>
          <a:p>
            <a:pPr marL="171450" indent="-171450">
              <a:lnSpc>
                <a:spcPts val="15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rPr>
              <a:t>Apprenticeship Progression Framework</a:t>
            </a:r>
          </a:p>
          <a:p>
            <a:pPr marL="171450" indent="-171450">
              <a:lnSpc>
                <a:spcPts val="1420"/>
              </a:lnSpc>
              <a:spcAft>
                <a:spcPts val="1200"/>
              </a:spcAft>
              <a:buClr>
                <a:schemeClr val="bg1"/>
              </a:buClr>
              <a:buSzPct val="80000"/>
              <a:buFont typeface="System Font Regular"/>
              <a:buChar char="►"/>
            </a:pPr>
            <a:r>
              <a:rPr lang="en-NZ" sz="1100">
                <a:solidFill>
                  <a:schemeClr val="bg1"/>
                </a:solidFill>
                <a:latin typeface="Segoe UI" panose="020B0502040204020203" pitchFamily="34" charset="0"/>
                <a:cs typeface="Segoe UI" panose="020B0502040204020203" pitchFamily="34" charset="0"/>
              </a:rPr>
              <a:t>Coaching Playbook</a:t>
            </a:r>
            <a:endParaRPr lang="en-US" sz="11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484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journey&#10;&#10;AI-generated content may be incorrect.">
            <a:extLst>
              <a:ext uri="{FF2B5EF4-FFF2-40B4-BE49-F238E27FC236}">
                <a16:creationId xmlns:a16="http://schemas.microsoft.com/office/drawing/2014/main" id="{58273FBD-8AF2-E156-ADEF-5F1BE6A34782}"/>
              </a:ext>
            </a:extLst>
          </p:cNvPr>
          <p:cNvPicPr>
            <a:picLocks noChangeAspect="1"/>
          </p:cNvPicPr>
          <p:nvPr/>
        </p:nvPicPr>
        <p:blipFill>
          <a:blip r:embed="rId3"/>
          <a:stretch>
            <a:fillRect/>
          </a:stretch>
        </p:blipFill>
        <p:spPr>
          <a:xfrm>
            <a:off x="-1" y="0"/>
            <a:ext cx="9906001" cy="6858000"/>
          </a:xfrm>
          <a:prstGeom prst="rect">
            <a:avLst/>
          </a:prstGeom>
        </p:spPr>
      </p:pic>
      <p:sp>
        <p:nvSpPr>
          <p:cNvPr id="4" name="Footer Placeholder 3">
            <a:extLst>
              <a:ext uri="{FF2B5EF4-FFF2-40B4-BE49-F238E27FC236}">
                <a16:creationId xmlns:a16="http://schemas.microsoft.com/office/drawing/2014/main" id="{89178B36-267F-B909-680D-71A98823CEF6}"/>
              </a:ext>
            </a:extLst>
          </p:cNvPr>
          <p:cNvSpPr>
            <a:spLocks noGrp="1"/>
          </p:cNvSpPr>
          <p:nvPr>
            <p:ph type="ftr" sz="quarter" idx="3"/>
          </p:nvPr>
        </p:nvSpPr>
        <p:spPr/>
        <p:txBody>
          <a:bodyPr/>
          <a:lstStyle/>
          <a:p>
            <a:r>
              <a:rPr lang="en-US" dirty="0"/>
              <a:t>Apprenticeship Toolkit</a:t>
            </a:r>
          </a:p>
        </p:txBody>
      </p:sp>
      <p:sp>
        <p:nvSpPr>
          <p:cNvPr id="5" name="Slide Number Placeholder 4">
            <a:extLst>
              <a:ext uri="{FF2B5EF4-FFF2-40B4-BE49-F238E27FC236}">
                <a16:creationId xmlns:a16="http://schemas.microsoft.com/office/drawing/2014/main" id="{AC1DA86D-CE9C-D16D-5BAA-606D52CBCFBD}"/>
              </a:ext>
            </a:extLst>
          </p:cNvPr>
          <p:cNvSpPr>
            <a:spLocks noGrp="1"/>
          </p:cNvSpPr>
          <p:nvPr>
            <p:ph type="sldNum" sz="quarter" idx="4"/>
          </p:nvPr>
        </p:nvSpPr>
        <p:spPr/>
        <p:txBody>
          <a:bodyPr/>
          <a:lstStyle/>
          <a:p>
            <a:fld id="{1DF4AAA5-C268-2745-B477-E8FB4AEBEA9C}" type="slidenum">
              <a:rPr lang="en-US" smtClean="0"/>
              <a:pPr/>
              <a:t>8</a:t>
            </a:fld>
            <a:endParaRPr lang="en-US"/>
          </a:p>
        </p:txBody>
      </p:sp>
      <p:sp>
        <p:nvSpPr>
          <p:cNvPr id="11" name="Rectangle 10">
            <a:hlinkClick r:id="rId4"/>
            <a:extLst>
              <a:ext uri="{FF2B5EF4-FFF2-40B4-BE49-F238E27FC236}">
                <a16:creationId xmlns:a16="http://schemas.microsoft.com/office/drawing/2014/main" id="{99B275C4-4CA3-2400-7805-C01CFCDB49BE}"/>
              </a:ext>
            </a:extLst>
          </p:cNvPr>
          <p:cNvSpPr/>
          <p:nvPr/>
        </p:nvSpPr>
        <p:spPr>
          <a:xfrm>
            <a:off x="609600" y="3429000"/>
            <a:ext cx="1320800" cy="317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5"/>
            <a:extLst>
              <a:ext uri="{FF2B5EF4-FFF2-40B4-BE49-F238E27FC236}">
                <a16:creationId xmlns:a16="http://schemas.microsoft.com/office/drawing/2014/main" id="{4B367FD8-3634-EA81-6009-37628E9DB258}"/>
              </a:ext>
            </a:extLst>
          </p:cNvPr>
          <p:cNvSpPr/>
          <p:nvPr/>
        </p:nvSpPr>
        <p:spPr>
          <a:xfrm>
            <a:off x="609600" y="4559300"/>
            <a:ext cx="1320800" cy="495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extLst>
              <a:ext uri="{FF2B5EF4-FFF2-40B4-BE49-F238E27FC236}">
                <a16:creationId xmlns:a16="http://schemas.microsoft.com/office/drawing/2014/main" id="{E7F7A368-E297-FA8A-CF2F-2F35240ECED9}"/>
              </a:ext>
            </a:extLst>
          </p:cNvPr>
          <p:cNvSpPr/>
          <p:nvPr/>
        </p:nvSpPr>
        <p:spPr>
          <a:xfrm>
            <a:off x="609600" y="3898900"/>
            <a:ext cx="1320800" cy="520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76230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arrows on a blue background&#10;&#10;AI-generated content may be incorrect.">
            <a:extLst>
              <a:ext uri="{FF2B5EF4-FFF2-40B4-BE49-F238E27FC236}">
                <a16:creationId xmlns:a16="http://schemas.microsoft.com/office/drawing/2014/main" id="{1AF523F9-781D-C873-A07B-D64B254EABAD}"/>
              </a:ext>
            </a:extLst>
          </p:cNvPr>
          <p:cNvPicPr>
            <a:picLocks noChangeAspect="1"/>
          </p:cNvPicPr>
          <p:nvPr/>
        </p:nvPicPr>
        <p:blipFill>
          <a:blip r:embed="rId2"/>
          <a:stretch>
            <a:fillRect/>
          </a:stretch>
        </p:blipFill>
        <p:spPr>
          <a:xfrm>
            <a:off x="0" y="0"/>
            <a:ext cx="9906000" cy="6858000"/>
          </a:xfrm>
          <a:prstGeom prst="rect">
            <a:avLst/>
          </a:prstGeom>
        </p:spPr>
      </p:pic>
      <p:sp>
        <p:nvSpPr>
          <p:cNvPr id="2" name="TextBox 1">
            <a:extLst>
              <a:ext uri="{FF2B5EF4-FFF2-40B4-BE49-F238E27FC236}">
                <a16:creationId xmlns:a16="http://schemas.microsoft.com/office/drawing/2014/main" id="{9C2EA2AF-0A29-7748-BB09-E010D7B69D1E}"/>
              </a:ext>
            </a:extLst>
          </p:cNvPr>
          <p:cNvSpPr txBox="1"/>
          <p:nvPr/>
        </p:nvSpPr>
        <p:spPr>
          <a:xfrm>
            <a:off x="7396843" y="3229758"/>
            <a:ext cx="8255010" cy="830997"/>
          </a:xfrm>
          <a:prstGeom prst="rect">
            <a:avLst/>
          </a:prstGeom>
          <a:noFill/>
        </p:spPr>
        <p:txBody>
          <a:bodyPr wrap="square" lIns="0" tIns="0" rIns="0" bIns="0" rtlCol="0">
            <a:spAutoFit/>
          </a:bodyPr>
          <a:lstStyle/>
          <a:p>
            <a:r>
              <a:rPr lang="en-US" sz="5400" b="1">
                <a:solidFill>
                  <a:schemeClr val="bg1"/>
                </a:solidFill>
                <a:latin typeface="Segoe UI Black" panose="020B0502040204020203" pitchFamily="34" charset="0"/>
                <a:cs typeface="Segoe UI Black" panose="020B0502040204020203" pitchFamily="34" charset="0"/>
              </a:rPr>
              <a:t>Tools</a:t>
            </a:r>
          </a:p>
        </p:txBody>
      </p:sp>
    </p:spTree>
    <p:extLst>
      <p:ext uri="{BB962C8B-B14F-4D97-AF65-F5344CB8AC3E}">
        <p14:creationId xmlns:p14="http://schemas.microsoft.com/office/powerpoint/2010/main" val="337286019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3" spcCol="360000" rtlCol="0">
        <a:noAutofit/>
      </a:bodyPr>
      <a:lstStyle>
        <a:defPPr algn="l">
          <a:lnSpc>
            <a:spcPts val="1300"/>
          </a:lnSpc>
          <a:spcAft>
            <a:spcPts val="600"/>
          </a:spcAft>
          <a:defRPr sz="1000" b="1" dirty="0"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veProject xmlns="ea7a09f2-b8a1-4fbf-adfd-e286ce2b53cb">no</ArchiveProject>
    <Date xmlns="5f5abf06-34ba-4fcf-8754-5b64340556e4" xsi:nil="true"/>
    <lcf76f155ced4ddcb4097134ff3c332f xmlns="5f5abf06-34ba-4fcf-8754-5b64340556e4">
      <Terms xmlns="http://schemas.microsoft.com/office/infopath/2007/PartnerControls"/>
    </lcf76f155ced4ddcb4097134ff3c332f>
    <TaxCatchAll xmlns="ea7a09f2-b8a1-4fbf-adfd-e286ce2b53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75C0B61E77FB4794DB78E7976197F1" ma:contentTypeVersion="22" ma:contentTypeDescription="Create a new document." ma:contentTypeScope="" ma:versionID="4df7b5572737568c08fd6f5c5bcddf1d">
  <xsd:schema xmlns:xsd="http://www.w3.org/2001/XMLSchema" xmlns:xs="http://www.w3.org/2001/XMLSchema" xmlns:p="http://schemas.microsoft.com/office/2006/metadata/properties" xmlns:ns2="5f5abf06-34ba-4fcf-8754-5b64340556e4" xmlns:ns3="ea7a09f2-b8a1-4fbf-adfd-e286ce2b53cb" targetNamespace="http://schemas.microsoft.com/office/2006/metadata/properties" ma:root="true" ma:fieldsID="97981a21b0bd0a228b03fda65a12acba" ns2:_="" ns3:_="">
    <xsd:import namespace="5f5abf06-34ba-4fcf-8754-5b64340556e4"/>
    <xsd:import namespace="ea7a09f2-b8a1-4fbf-adfd-e286ce2b53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3:ArchiveProject" minOccurs="0"/>
                <xsd:element ref="ns2:MediaServiceObjectDetectorVersions" minOccurs="0"/>
                <xsd:element ref="ns2:Dat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abf06-34ba-4fcf-8754-5b64340556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be3efed-c0ca-4f15-ac61-7d69f3171c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ate" ma:index="26" nillable="true" ma:displayName="Date" ma:format="DateOnly" ma:internalName="Date">
      <xsd:simpleType>
        <xsd:restriction base="dms:DateTim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7a09f2-b8a1-4fbf-adfd-e286ce2b53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aacad0-4e2b-4935-9afb-6cbf22aee123}" ma:internalName="TaxCatchAll" ma:showField="CatchAllData" ma:web="ea7a09f2-b8a1-4fbf-adfd-e286ce2b53cb">
      <xsd:complexType>
        <xsd:complexContent>
          <xsd:extension base="dms:MultiChoiceLookup">
            <xsd:sequence>
              <xsd:element name="Value" type="dms:Lookup" maxOccurs="unbounded" minOccurs="0" nillable="true"/>
            </xsd:sequence>
          </xsd:extension>
        </xsd:complexContent>
      </xsd:complexType>
    </xsd:element>
    <xsd:element name="ArchiveProject" ma:index="24" nillable="true" ma:displayName="ArchiveProject" ma:default="no" ma:description="Set this to yes to Archive a Project" ma:format="Dropdown" ma:indexed="true" ma:internalName="ArchiveProject">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39765C-7BAC-4A4E-9C92-D3DA86177333}">
  <ds:schemaRefs>
    <ds:schemaRef ds:uri="5f5abf06-34ba-4fcf-8754-5b64340556e4"/>
    <ds:schemaRef ds:uri="ea7a09f2-b8a1-4fbf-adfd-e286ce2b53c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F78A19D-47E3-4D24-AD8F-7C34AC43D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5abf06-34ba-4fcf-8754-5b64340556e4"/>
    <ds:schemaRef ds:uri="ea7a09f2-b8a1-4fbf-adfd-e286ce2b53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5FB16B-E97C-4BF4-9536-F1B7D6C4AA56}">
  <ds:schemaRefs>
    <ds:schemaRef ds:uri="http://schemas.microsoft.com/sharepoint/v3/contenttype/forms"/>
  </ds:schemaRefs>
</ds:datastoreItem>
</file>

<file path=docMetadata/LabelInfo.xml><?xml version="1.0" encoding="utf-8"?>
<clbl:labelList xmlns:clbl="http://schemas.microsoft.com/office/2020/mipLabelMetadata">
  <clbl:label id="{f4d2c746-782d-4a39-9317-b5845e0e19fe}" enabled="0" method="" siteId="{f4d2c746-782d-4a39-9317-b5845e0e19fe}" removed="1"/>
</clbl:labelList>
</file>

<file path=docProps/app.xml><?xml version="1.0" encoding="utf-8"?>
<Properties xmlns="http://schemas.openxmlformats.org/officeDocument/2006/extended-properties" xmlns:vt="http://schemas.openxmlformats.org/officeDocument/2006/docPropsVTypes">
  <Template/>
  <TotalTime>112</TotalTime>
  <Words>13609</Words>
  <Application>Microsoft Office PowerPoint</Application>
  <PresentationFormat>A4 Paper (210x297 mm)</PresentationFormat>
  <Paragraphs>1188</Paragraphs>
  <Slides>47</Slides>
  <Notes>16</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Gerrard</dc:creator>
  <cp:lastModifiedBy>Craig Griffiths</cp:lastModifiedBy>
  <cp:revision>8</cp:revision>
  <dcterms:created xsi:type="dcterms:W3CDTF">2025-09-23T05:46:06Z</dcterms:created>
  <dcterms:modified xsi:type="dcterms:W3CDTF">2025-11-03T03:00:05Z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0x0101000175C0B61E77FB4794DB78E7976197F1</vt:lpwstr>
  </property>
  <property fmtid="{D5CDD505-2E9C-101B-9397-08002B2CF9AE}" pid="3" name="MediaServiceImageTags">
    <vt:lpwstr/>
  </property>
</Properties>
</file>